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7" r:id="rId3"/>
    <p:sldId id="572" r:id="rId4"/>
    <p:sldId id="577" r:id="rId5"/>
    <p:sldId id="578" r:id="rId6"/>
    <p:sldId id="610" r:id="rId7"/>
    <p:sldId id="573" r:id="rId8"/>
    <p:sldId id="574" r:id="rId9"/>
    <p:sldId id="580" r:id="rId10"/>
    <p:sldId id="581" r:id="rId11"/>
    <p:sldId id="584" r:id="rId12"/>
    <p:sldId id="582" r:id="rId13"/>
    <p:sldId id="585" r:id="rId14"/>
    <p:sldId id="586" r:id="rId15"/>
    <p:sldId id="613" r:id="rId16"/>
    <p:sldId id="587" r:id="rId17"/>
    <p:sldId id="594" r:id="rId18"/>
    <p:sldId id="593" r:id="rId19"/>
    <p:sldId id="614" r:id="rId20"/>
    <p:sldId id="596" r:id="rId21"/>
    <p:sldId id="545" r:id="rId22"/>
    <p:sldId id="546" r:id="rId23"/>
    <p:sldId id="592" r:id="rId24"/>
    <p:sldId id="591" r:id="rId25"/>
    <p:sldId id="590" r:id="rId26"/>
    <p:sldId id="600" r:id="rId27"/>
    <p:sldId id="601" r:id="rId28"/>
    <p:sldId id="603" r:id="rId29"/>
    <p:sldId id="604" r:id="rId30"/>
    <p:sldId id="605" r:id="rId31"/>
    <p:sldId id="5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1498" autoAdjust="0"/>
  </p:normalViewPr>
  <p:slideViewPr>
    <p:cSldViewPr snapToGrid="0">
      <p:cViewPr varScale="1">
        <p:scale>
          <a:sx n="61" d="100"/>
          <a:sy n="61" d="100"/>
        </p:scale>
        <p:origin x="8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Whitacre" userId="0bcae5b5-745e-489f-b067-b154703333cb" providerId="ADAL" clId="{8E047B58-EEB3-4F01-914D-F3D50B3FC805}"/>
    <pc:docChg chg="custSel addSld modSld">
      <pc:chgData name="Anne Whitacre" userId="0bcae5b5-745e-489f-b067-b154703333cb" providerId="ADAL" clId="{8E047B58-EEB3-4F01-914D-F3D50B3FC805}" dt="2024-03-11T10:57:57.249" v="1494" actId="207"/>
      <pc:docMkLst>
        <pc:docMk/>
      </pc:docMkLst>
      <pc:sldChg chg="modNotesTx">
        <pc:chgData name="Anne Whitacre" userId="0bcae5b5-745e-489f-b067-b154703333cb" providerId="ADAL" clId="{8E047B58-EEB3-4F01-914D-F3D50B3FC805}" dt="2024-03-11T10:54:10.035" v="1456" actId="20577"/>
        <pc:sldMkLst>
          <pc:docMk/>
          <pc:sldMk cId="419673807" sldId="545"/>
        </pc:sldMkLst>
      </pc:sldChg>
      <pc:sldChg chg="modNotesTx">
        <pc:chgData name="Anne Whitacre" userId="0bcae5b5-745e-489f-b067-b154703333cb" providerId="ADAL" clId="{8E047B58-EEB3-4F01-914D-F3D50B3FC805}" dt="2024-03-11T10:52:15.645" v="1454" actId="20577"/>
        <pc:sldMkLst>
          <pc:docMk/>
          <pc:sldMk cId="2131657925" sldId="581"/>
        </pc:sldMkLst>
      </pc:sldChg>
      <pc:sldChg chg="modSp mod">
        <pc:chgData name="Anne Whitacre" userId="0bcae5b5-745e-489f-b067-b154703333cb" providerId="ADAL" clId="{8E047B58-EEB3-4F01-914D-F3D50B3FC805}" dt="2024-03-11T10:56:58.200" v="1492" actId="20577"/>
        <pc:sldMkLst>
          <pc:docMk/>
          <pc:sldMk cId="403800267" sldId="590"/>
        </pc:sldMkLst>
        <pc:spChg chg="mod">
          <ac:chgData name="Anne Whitacre" userId="0bcae5b5-745e-489f-b067-b154703333cb" providerId="ADAL" clId="{8E047B58-EEB3-4F01-914D-F3D50B3FC805}" dt="2024-03-11T10:56:58.200" v="1492" actId="20577"/>
          <ac:spMkLst>
            <pc:docMk/>
            <pc:sldMk cId="403800267" sldId="590"/>
            <ac:spMk id="8" creationId="{659045C3-14E6-6874-074A-9B952F41EB48}"/>
          </ac:spMkLst>
        </pc:spChg>
      </pc:sldChg>
      <pc:sldChg chg="modSp mod modNotesTx">
        <pc:chgData name="Anne Whitacre" userId="0bcae5b5-745e-489f-b067-b154703333cb" providerId="ADAL" clId="{8E047B58-EEB3-4F01-914D-F3D50B3FC805}" dt="2024-03-11T10:57:57.249" v="1494" actId="207"/>
        <pc:sldMkLst>
          <pc:docMk/>
          <pc:sldMk cId="1192855345" sldId="591"/>
        </pc:sldMkLst>
        <pc:spChg chg="mod">
          <ac:chgData name="Anne Whitacre" userId="0bcae5b5-745e-489f-b067-b154703333cb" providerId="ADAL" clId="{8E047B58-EEB3-4F01-914D-F3D50B3FC805}" dt="2024-03-11T10:57:57.249" v="1494" actId="207"/>
          <ac:spMkLst>
            <pc:docMk/>
            <pc:sldMk cId="1192855345" sldId="591"/>
            <ac:spMk id="9" creationId="{7B07294A-2E9A-07C4-3120-D4158ADE8520}"/>
          </ac:spMkLst>
        </pc:spChg>
      </pc:sldChg>
      <pc:sldChg chg="modNotesTx">
        <pc:chgData name="Anne Whitacre" userId="0bcae5b5-745e-489f-b067-b154703333cb" providerId="ADAL" clId="{8E047B58-EEB3-4F01-914D-F3D50B3FC805}" dt="2024-03-11T10:53:38.502" v="1455" actId="20577"/>
        <pc:sldMkLst>
          <pc:docMk/>
          <pc:sldMk cId="3241632517" sldId="594"/>
        </pc:sldMkLst>
      </pc:sldChg>
      <pc:sldChg chg="modNotesTx">
        <pc:chgData name="Anne Whitacre" userId="0bcae5b5-745e-489f-b067-b154703333cb" providerId="ADAL" clId="{8E047B58-EEB3-4F01-914D-F3D50B3FC805}" dt="2024-03-11T10:55:57.531" v="1487" actId="20577"/>
        <pc:sldMkLst>
          <pc:docMk/>
          <pc:sldMk cId="18031941" sldId="603"/>
        </pc:sldMkLst>
      </pc:sldChg>
      <pc:sldChg chg="modSp new mod">
        <pc:chgData name="Anne Whitacre" userId="0bcae5b5-745e-489f-b067-b154703333cb" providerId="ADAL" clId="{8E047B58-EEB3-4F01-914D-F3D50B3FC805}" dt="2024-03-04T22:43:28.215" v="1451" actId="20577"/>
        <pc:sldMkLst>
          <pc:docMk/>
          <pc:sldMk cId="905253956" sldId="614"/>
        </pc:sldMkLst>
        <pc:spChg chg="mod">
          <ac:chgData name="Anne Whitacre" userId="0bcae5b5-745e-489f-b067-b154703333cb" providerId="ADAL" clId="{8E047B58-EEB3-4F01-914D-F3D50B3FC805}" dt="2024-03-04T22:36:23.450" v="78" actId="1076"/>
          <ac:spMkLst>
            <pc:docMk/>
            <pc:sldMk cId="905253956" sldId="614"/>
            <ac:spMk id="2" creationId="{6BEAE05B-438B-DACE-8C59-F5F6BEEE73CF}"/>
          </ac:spMkLst>
        </pc:spChg>
        <pc:spChg chg="mod">
          <ac:chgData name="Anne Whitacre" userId="0bcae5b5-745e-489f-b067-b154703333cb" providerId="ADAL" clId="{8E047B58-EEB3-4F01-914D-F3D50B3FC805}" dt="2024-03-04T22:43:28.215" v="1451" actId="20577"/>
          <ac:spMkLst>
            <pc:docMk/>
            <pc:sldMk cId="905253956" sldId="614"/>
            <ac:spMk id="3" creationId="{8C91805D-9930-B146-5B8D-262CEFEA68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1F655-F60E-4040-A821-62D105EE367C}"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8D8CC672-E184-CA44-8205-8857D9A3153D}">
      <dgm:prSet phldrT="[Text]" custT="1"/>
      <dgm:spPr>
        <a:solidFill>
          <a:srgbClr val="968EB4"/>
        </a:solidFill>
      </dgm:spPr>
      <dgm:t>
        <a:bodyPr/>
        <a:lstStyle/>
        <a:p>
          <a:r>
            <a:rPr lang="en-US" sz="1600" dirty="0">
              <a:solidFill>
                <a:schemeClr val="tx1"/>
              </a:solidFill>
            </a:rPr>
            <a:t>Teaching   </a:t>
          </a:r>
        </a:p>
        <a:p>
          <a:r>
            <a:rPr lang="en-US" sz="1600" b="0" dirty="0">
              <a:solidFill>
                <a:schemeClr val="tx1"/>
              </a:solidFill>
            </a:rPr>
            <a:t> Impact on</a:t>
          </a:r>
          <a:r>
            <a:rPr lang="en-US" sz="1600" b="1" dirty="0">
              <a:solidFill>
                <a:schemeClr val="tx1"/>
              </a:solidFill>
            </a:rPr>
            <a:t>         </a:t>
          </a:r>
        </a:p>
        <a:p>
          <a:r>
            <a:rPr lang="en-US" sz="1600" dirty="0">
              <a:solidFill>
                <a:schemeClr val="tx1"/>
              </a:solidFill>
            </a:rPr>
            <a:t> Pupil progress</a:t>
          </a:r>
        </a:p>
        <a:p>
          <a:endParaRPr lang="en-US" sz="1600" dirty="0">
            <a:solidFill>
              <a:schemeClr val="tx1"/>
            </a:solidFill>
          </a:endParaRPr>
        </a:p>
      </dgm:t>
    </dgm:pt>
    <dgm:pt modelId="{23D9C3BA-F05E-0842-9940-E43BA55DF0F4}" type="parTrans" cxnId="{ACC8D763-5A7D-B940-B973-50CD10B5B2D5}">
      <dgm:prSet/>
      <dgm:spPr/>
      <dgm:t>
        <a:bodyPr/>
        <a:lstStyle/>
        <a:p>
          <a:endParaRPr lang="en-US"/>
        </a:p>
      </dgm:t>
    </dgm:pt>
    <dgm:pt modelId="{5A66AA90-9D49-2647-85D4-BC43F3732F4B}" type="sibTrans" cxnId="{ACC8D763-5A7D-B940-B973-50CD10B5B2D5}">
      <dgm:prSet/>
      <dgm:spPr/>
      <dgm:t>
        <a:bodyPr/>
        <a:lstStyle/>
        <a:p>
          <a:endParaRPr lang="en-US"/>
        </a:p>
      </dgm:t>
    </dgm:pt>
    <dgm:pt modelId="{7859B46D-0091-5E4E-B5DA-6D6D58891841}">
      <dgm:prSet phldrT="[Text]" custT="1"/>
      <dgm:spPr>
        <a:solidFill>
          <a:schemeClr val="accent1">
            <a:lumMod val="60000"/>
            <a:lumOff val="40000"/>
          </a:schemeClr>
        </a:solidFill>
      </dgm:spPr>
      <dgm:t>
        <a:bodyPr/>
        <a:lstStyle/>
        <a:p>
          <a:r>
            <a:rPr lang="en-US" sz="1800" b="1" dirty="0">
              <a:solidFill>
                <a:schemeClr val="tx1"/>
              </a:solidFill>
            </a:rPr>
            <a:t>Theme A </a:t>
          </a:r>
        </a:p>
        <a:p>
          <a:r>
            <a:rPr lang="en-GB" sz="1400" b="1" dirty="0"/>
            <a:t>Associate Teachers use critical enquiry and research informed practice to develop their understanding of effective teaching and learning.</a:t>
          </a:r>
          <a:endParaRPr lang="en-US" sz="1400" dirty="0">
            <a:solidFill>
              <a:schemeClr val="tx1"/>
            </a:solidFill>
          </a:endParaRPr>
        </a:p>
      </dgm:t>
    </dgm:pt>
    <dgm:pt modelId="{BA51740B-C8D8-0349-8D48-4860574F55B6}" type="parTrans" cxnId="{10351148-0787-1C4F-A20D-AB8B3DFC0D1D}">
      <dgm:prSet/>
      <dgm:spPr>
        <a:solidFill>
          <a:srgbClr val="968EB4"/>
        </a:solidFill>
      </dgm:spPr>
      <dgm:t>
        <a:bodyPr/>
        <a:lstStyle/>
        <a:p>
          <a:endParaRPr lang="en-US"/>
        </a:p>
      </dgm:t>
    </dgm:pt>
    <dgm:pt modelId="{197421A4-B628-604C-A570-EC054C470FCE}" type="sibTrans" cxnId="{10351148-0787-1C4F-A20D-AB8B3DFC0D1D}">
      <dgm:prSet/>
      <dgm:spPr/>
      <dgm:t>
        <a:bodyPr/>
        <a:lstStyle/>
        <a:p>
          <a:endParaRPr lang="en-US"/>
        </a:p>
      </dgm:t>
    </dgm:pt>
    <dgm:pt modelId="{BBE45085-B68F-D448-8371-0C70A27F9DE4}">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B </a:t>
          </a:r>
        </a:p>
        <a:p>
          <a:r>
            <a:rPr lang="en-GB" sz="1400" b="1" dirty="0"/>
            <a:t>Associate Teachers’ classroom practice establishes effective behaviour management through the use of high expectations and awareness of pupil wellbeing.</a:t>
          </a:r>
          <a:endParaRPr lang="en-US" sz="1400" dirty="0">
            <a:solidFill>
              <a:schemeClr val="tx1"/>
            </a:solidFill>
          </a:endParaRPr>
        </a:p>
      </dgm:t>
    </dgm:pt>
    <dgm:pt modelId="{A60EF421-544C-FF47-96CC-C53709CEB0D6}" type="parTrans" cxnId="{884246A0-7B13-454F-9FAD-544EF232E366}">
      <dgm:prSet/>
      <dgm:spPr>
        <a:solidFill>
          <a:srgbClr val="968EB4"/>
        </a:solidFill>
      </dgm:spPr>
      <dgm:t>
        <a:bodyPr/>
        <a:lstStyle/>
        <a:p>
          <a:endParaRPr lang="en-US"/>
        </a:p>
      </dgm:t>
    </dgm:pt>
    <dgm:pt modelId="{5E95AF21-A5B0-3445-8613-1216AE8AEB47}" type="sibTrans" cxnId="{884246A0-7B13-454F-9FAD-544EF232E366}">
      <dgm:prSet/>
      <dgm:spPr/>
      <dgm:t>
        <a:bodyPr/>
        <a:lstStyle/>
        <a:p>
          <a:endParaRPr lang="en-US"/>
        </a:p>
      </dgm:t>
    </dgm:pt>
    <dgm:pt modelId="{6ABEA9B5-4E21-8646-85AE-CF8839C0BD19}">
      <dgm:prSet phldrT="[Text]"/>
      <dgm:spPr/>
      <dgm:t>
        <a:bodyPr/>
        <a:lstStyle/>
        <a:p>
          <a:endParaRPr lang="en-US" dirty="0"/>
        </a:p>
      </dgm:t>
    </dgm:pt>
    <dgm:pt modelId="{19F12C9B-D302-5D46-8925-7929DAE08C89}" type="parTrans" cxnId="{4E485FAE-FA76-AB4A-9A1D-BC5EEFACDC7C}">
      <dgm:prSet/>
      <dgm:spPr/>
      <dgm:t>
        <a:bodyPr/>
        <a:lstStyle/>
        <a:p>
          <a:endParaRPr lang="en-US"/>
        </a:p>
      </dgm:t>
    </dgm:pt>
    <dgm:pt modelId="{1C920844-1A99-134A-AD40-0C729BF45544}" type="sibTrans" cxnId="{4E485FAE-FA76-AB4A-9A1D-BC5EEFACDC7C}">
      <dgm:prSet/>
      <dgm:spPr/>
      <dgm:t>
        <a:bodyPr/>
        <a:lstStyle/>
        <a:p>
          <a:endParaRPr lang="en-US"/>
        </a:p>
      </dgm:t>
    </dgm:pt>
    <dgm:pt modelId="{E69D5F86-EE92-574C-991F-4E25D3CAC550}">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C </a:t>
          </a:r>
        </a:p>
        <a:p>
          <a:r>
            <a:rPr lang="en-GB" sz="1200" b="1" dirty="0"/>
            <a:t>Associate Teachers know more, remembers more and applies subject knowledge specific pedagogy to impact on pupils’ progress.</a:t>
          </a:r>
          <a:endParaRPr lang="en-US" sz="1200" dirty="0">
            <a:solidFill>
              <a:schemeClr val="tx1"/>
            </a:solidFill>
          </a:endParaRPr>
        </a:p>
      </dgm:t>
    </dgm:pt>
    <dgm:pt modelId="{5FC68869-B858-F143-803D-CC2EFEDF641A}" type="parTrans" cxnId="{779C2D53-C63F-6846-B23B-E9048D1FC1E8}">
      <dgm:prSet/>
      <dgm:spPr>
        <a:solidFill>
          <a:srgbClr val="968EB4"/>
        </a:solidFill>
      </dgm:spPr>
      <dgm:t>
        <a:bodyPr/>
        <a:lstStyle/>
        <a:p>
          <a:endParaRPr lang="en-US"/>
        </a:p>
      </dgm:t>
    </dgm:pt>
    <dgm:pt modelId="{C580776A-1204-A045-AF20-A4E75D2A91C1}" type="sibTrans" cxnId="{779C2D53-C63F-6846-B23B-E9048D1FC1E8}">
      <dgm:prSet/>
      <dgm:spPr/>
      <dgm:t>
        <a:bodyPr/>
        <a:lstStyle/>
        <a:p>
          <a:endParaRPr lang="en-US"/>
        </a:p>
      </dgm:t>
    </dgm:pt>
    <dgm:pt modelId="{733ADDE9-16CB-D944-AA51-FA34CE75656A}">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D</a:t>
          </a:r>
        </a:p>
        <a:p>
          <a:r>
            <a:rPr lang="en-GB" sz="1400" b="1" dirty="0"/>
            <a:t>Associate Teachers use knowledge about how pupils learn to plan and assess learning to ensure that all pupils make progress. </a:t>
          </a:r>
          <a:endParaRPr lang="en-US" sz="1400" dirty="0">
            <a:solidFill>
              <a:schemeClr val="tx1"/>
            </a:solidFill>
          </a:endParaRPr>
        </a:p>
      </dgm:t>
    </dgm:pt>
    <dgm:pt modelId="{2F84784A-40BC-6D47-B800-343459243996}" type="parTrans" cxnId="{E2DFBA5D-5C56-CF4B-9B18-D41854898F4C}">
      <dgm:prSet/>
      <dgm:spPr>
        <a:solidFill>
          <a:srgbClr val="968EB4"/>
        </a:solidFill>
      </dgm:spPr>
      <dgm:t>
        <a:bodyPr/>
        <a:lstStyle/>
        <a:p>
          <a:endParaRPr lang="en-US"/>
        </a:p>
      </dgm:t>
    </dgm:pt>
    <dgm:pt modelId="{4B7DB4DF-07B4-2D46-B0B4-047019BCD9DD}" type="sibTrans" cxnId="{E2DFBA5D-5C56-CF4B-9B18-D41854898F4C}">
      <dgm:prSet/>
      <dgm:spPr/>
      <dgm:t>
        <a:bodyPr/>
        <a:lstStyle/>
        <a:p>
          <a:endParaRPr lang="en-US"/>
        </a:p>
      </dgm:t>
    </dgm:pt>
    <dgm:pt modelId="{6A41DFDA-B2B5-9A44-A2FF-94A6161682A2}">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E </a:t>
          </a:r>
        </a:p>
        <a:p>
          <a:r>
            <a:rPr lang="en-GB" sz="1200" b="1" dirty="0"/>
            <a:t>Associate Teachers  implement effective adaptive teaching approaches to support all learners, including SEND (Special Educational Needs and Disability) and EAL (English as an Additional Language) learners. </a:t>
          </a:r>
          <a:endParaRPr lang="en-US" sz="1200" dirty="0">
            <a:solidFill>
              <a:schemeClr val="tx1"/>
            </a:solidFill>
          </a:endParaRPr>
        </a:p>
      </dgm:t>
    </dgm:pt>
    <dgm:pt modelId="{04A7EE76-B312-4C4A-9B99-593F56913450}" type="parTrans" cxnId="{D7EC91B7-EAF2-2A42-8FED-C08B28D67335}">
      <dgm:prSet/>
      <dgm:spPr>
        <a:solidFill>
          <a:srgbClr val="968EB4"/>
        </a:solidFill>
      </dgm:spPr>
      <dgm:t>
        <a:bodyPr/>
        <a:lstStyle/>
        <a:p>
          <a:endParaRPr lang="en-US"/>
        </a:p>
      </dgm:t>
    </dgm:pt>
    <dgm:pt modelId="{48404193-47A0-D94A-AE5D-B9AF6A498812}" type="sibTrans" cxnId="{D7EC91B7-EAF2-2A42-8FED-C08B28D67335}">
      <dgm:prSet/>
      <dgm:spPr/>
      <dgm:t>
        <a:bodyPr/>
        <a:lstStyle/>
        <a:p>
          <a:endParaRPr lang="en-US"/>
        </a:p>
      </dgm:t>
    </dgm:pt>
    <dgm:pt modelId="{0671EE5A-AD8E-7547-8228-9214284FC0C3}">
      <dgm:prSet phldrT="[Text]"/>
      <dgm:spPr/>
      <dgm:t>
        <a:bodyPr/>
        <a:lstStyle/>
        <a:p>
          <a:endParaRPr lang="en-US"/>
        </a:p>
      </dgm:t>
    </dgm:pt>
    <dgm:pt modelId="{FF432A30-A62B-F447-89C8-35B0D8A11F34}" type="parTrans" cxnId="{0BD2114B-E7E0-4F40-AD3C-245322973480}">
      <dgm:prSet/>
      <dgm:spPr/>
      <dgm:t>
        <a:bodyPr/>
        <a:lstStyle/>
        <a:p>
          <a:endParaRPr lang="en-US"/>
        </a:p>
      </dgm:t>
    </dgm:pt>
    <dgm:pt modelId="{07842138-EDEF-1D40-9325-325E5F9526BB}" type="sibTrans" cxnId="{0BD2114B-E7E0-4F40-AD3C-245322973480}">
      <dgm:prSet/>
      <dgm:spPr/>
      <dgm:t>
        <a:bodyPr/>
        <a:lstStyle/>
        <a:p>
          <a:endParaRPr lang="en-US"/>
        </a:p>
      </dgm:t>
    </dgm:pt>
    <dgm:pt modelId="{46E86973-290D-8142-B19B-7506CD20854B}">
      <dgm:prSet phldrT="[Text]"/>
      <dgm:spPr/>
      <dgm:t>
        <a:bodyPr/>
        <a:lstStyle/>
        <a:p>
          <a:endParaRPr lang="en-US" dirty="0"/>
        </a:p>
      </dgm:t>
    </dgm:pt>
    <dgm:pt modelId="{4EF85807-0DE1-FC41-8528-83CD55B06F1F}" type="parTrans" cxnId="{CBDC7D56-0684-A241-B565-77AC92CE48FE}">
      <dgm:prSet/>
      <dgm:spPr/>
      <dgm:t>
        <a:bodyPr/>
        <a:lstStyle/>
        <a:p>
          <a:endParaRPr lang="en-US"/>
        </a:p>
      </dgm:t>
    </dgm:pt>
    <dgm:pt modelId="{666C4528-ECF1-954D-B60F-4AD40597BC48}" type="sibTrans" cxnId="{CBDC7D56-0684-A241-B565-77AC92CE48FE}">
      <dgm:prSet/>
      <dgm:spPr/>
      <dgm:t>
        <a:bodyPr/>
        <a:lstStyle/>
        <a:p>
          <a:endParaRPr lang="en-US"/>
        </a:p>
      </dgm:t>
    </dgm:pt>
    <dgm:pt modelId="{64A8BC4D-B417-5B41-911D-5C53A8DA0DBC}">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F </a:t>
          </a:r>
        </a:p>
        <a:p>
          <a:r>
            <a:rPr lang="en-GB" sz="1400" b="1" dirty="0"/>
            <a:t>Associate Teacher’s demonstrate professional behaviours and contributes effectively to the wider life of the school.</a:t>
          </a:r>
          <a:endParaRPr lang="en-US" sz="1400" dirty="0">
            <a:solidFill>
              <a:schemeClr val="tx1"/>
            </a:solidFill>
          </a:endParaRPr>
        </a:p>
      </dgm:t>
    </dgm:pt>
    <dgm:pt modelId="{AC5042BC-DCDB-2A43-83E1-7215F4EADF28}" type="parTrans" cxnId="{8F578CDD-476B-464B-8619-F45BE21D8C9F}">
      <dgm:prSet/>
      <dgm:spPr>
        <a:solidFill>
          <a:srgbClr val="968EB4"/>
        </a:solidFill>
      </dgm:spPr>
      <dgm:t>
        <a:bodyPr/>
        <a:lstStyle/>
        <a:p>
          <a:endParaRPr lang="en-US"/>
        </a:p>
      </dgm:t>
    </dgm:pt>
    <dgm:pt modelId="{4110C2E6-7410-7F40-8E33-EF432D8DE0AA}" type="sibTrans" cxnId="{8F578CDD-476B-464B-8619-F45BE21D8C9F}">
      <dgm:prSet/>
      <dgm:spPr/>
      <dgm:t>
        <a:bodyPr/>
        <a:lstStyle/>
        <a:p>
          <a:endParaRPr lang="en-US"/>
        </a:p>
      </dgm:t>
    </dgm:pt>
    <dgm:pt modelId="{93E8E520-66D6-4544-BD84-BB2FDF9B7009}" type="pres">
      <dgm:prSet presAssocID="{20F1F655-F60E-4040-A821-62D105EE367C}" presName="cycle" presStyleCnt="0">
        <dgm:presLayoutVars>
          <dgm:chMax val="1"/>
          <dgm:dir/>
          <dgm:animLvl val="ctr"/>
          <dgm:resizeHandles val="exact"/>
        </dgm:presLayoutVars>
      </dgm:prSet>
      <dgm:spPr/>
    </dgm:pt>
    <dgm:pt modelId="{40256C8D-33D9-604F-A958-D0996551361B}" type="pres">
      <dgm:prSet presAssocID="{8D8CC672-E184-CA44-8205-8857D9A3153D}" presName="centerShape" presStyleLbl="node0" presStyleIdx="0" presStyleCnt="1" custLinFactNeighborX="1567" custLinFactNeighborY="-241"/>
      <dgm:spPr/>
    </dgm:pt>
    <dgm:pt modelId="{8998BCFF-6C7C-8A4B-B7C2-2F8632AE6AE1}" type="pres">
      <dgm:prSet presAssocID="{BA51740B-C8D8-0349-8D48-4860574F55B6}" presName="parTrans" presStyleLbl="bgSibTrans2D1" presStyleIdx="0" presStyleCnt="6" custLinFactNeighborX="5516" custLinFactNeighborY="-5068"/>
      <dgm:spPr/>
    </dgm:pt>
    <dgm:pt modelId="{DCDDFDE9-93F2-4B4D-963D-743D1804F1F3}" type="pres">
      <dgm:prSet presAssocID="{7859B46D-0091-5E4E-B5DA-6D6D58891841}" presName="node" presStyleLbl="node1" presStyleIdx="0" presStyleCnt="6" custScaleX="115932" custScaleY="153560" custRadScaleRad="95396" custRadScaleInc="-19107">
        <dgm:presLayoutVars>
          <dgm:bulletEnabled val="1"/>
        </dgm:presLayoutVars>
      </dgm:prSet>
      <dgm:spPr/>
    </dgm:pt>
    <dgm:pt modelId="{EA529A69-CBDB-8642-A9A7-90EC8A017A87}" type="pres">
      <dgm:prSet presAssocID="{A60EF421-544C-FF47-96CC-C53709CEB0D6}" presName="parTrans" presStyleLbl="bgSibTrans2D1" presStyleIdx="1" presStyleCnt="6"/>
      <dgm:spPr/>
    </dgm:pt>
    <dgm:pt modelId="{A783E929-2FE0-D34E-800F-3EE362E9DA3E}" type="pres">
      <dgm:prSet presAssocID="{BBE45085-B68F-D448-8371-0C70A27F9DE4}" presName="node" presStyleLbl="node1" presStyleIdx="1" presStyleCnt="6" custScaleX="142236" custScaleY="133275" custRadScaleRad="100061" custRadScaleInc="-13962">
        <dgm:presLayoutVars>
          <dgm:bulletEnabled val="1"/>
        </dgm:presLayoutVars>
      </dgm:prSet>
      <dgm:spPr/>
    </dgm:pt>
    <dgm:pt modelId="{4B574B2F-530E-E64A-A45D-4FCE21F59BB7}" type="pres">
      <dgm:prSet presAssocID="{5FC68869-B858-F143-803D-CC2EFEDF641A}" presName="parTrans" presStyleLbl="bgSibTrans2D1" presStyleIdx="2" presStyleCnt="6"/>
      <dgm:spPr/>
    </dgm:pt>
    <dgm:pt modelId="{C0A83E2E-DD75-A94C-9721-5E0F65A1223A}" type="pres">
      <dgm:prSet presAssocID="{E69D5F86-EE92-574C-991F-4E25D3CAC550}" presName="node" presStyleLbl="node1" presStyleIdx="2" presStyleCnt="6" custScaleX="135442" custScaleY="110557" custRadScaleRad="103952" custRadScaleInc="2373">
        <dgm:presLayoutVars>
          <dgm:bulletEnabled val="1"/>
        </dgm:presLayoutVars>
      </dgm:prSet>
      <dgm:spPr/>
    </dgm:pt>
    <dgm:pt modelId="{66202F34-6DA5-154B-9697-B1A366A8ED7A}" type="pres">
      <dgm:prSet presAssocID="{2F84784A-40BC-6D47-B800-343459243996}" presName="parTrans" presStyleLbl="bgSibTrans2D1" presStyleIdx="3" presStyleCnt="6" custAng="552641"/>
      <dgm:spPr/>
    </dgm:pt>
    <dgm:pt modelId="{B51D63F3-ADE6-A647-B9AA-4C468CADE284}" type="pres">
      <dgm:prSet presAssocID="{733ADDE9-16CB-D944-AA51-FA34CE75656A}" presName="node" presStyleLbl="node1" presStyleIdx="3" presStyleCnt="6" custScaleX="147300" custScaleY="90653" custRadScaleRad="106244" custRadScaleInc="6877">
        <dgm:presLayoutVars>
          <dgm:bulletEnabled val="1"/>
        </dgm:presLayoutVars>
      </dgm:prSet>
      <dgm:spPr/>
    </dgm:pt>
    <dgm:pt modelId="{2CA28F43-25B0-E746-AC82-D766D8C853E5}" type="pres">
      <dgm:prSet presAssocID="{04A7EE76-B312-4C4A-9B99-593F56913450}" presName="parTrans" presStyleLbl="bgSibTrans2D1" presStyleIdx="4" presStyleCnt="6"/>
      <dgm:spPr/>
    </dgm:pt>
    <dgm:pt modelId="{B2EB720A-C514-EB49-9C2C-D36E657C492A}" type="pres">
      <dgm:prSet presAssocID="{6A41DFDA-B2B5-9A44-A2FF-94A6161682A2}" presName="node" presStyleLbl="node1" presStyleIdx="4" presStyleCnt="6" custScaleX="112145" custScaleY="146360" custRadScaleRad="115365" custRadScaleInc="21589">
        <dgm:presLayoutVars>
          <dgm:bulletEnabled val="1"/>
        </dgm:presLayoutVars>
      </dgm:prSet>
      <dgm:spPr/>
    </dgm:pt>
    <dgm:pt modelId="{1E78CE38-7B85-A540-A55A-0822736FC573}" type="pres">
      <dgm:prSet presAssocID="{AC5042BC-DCDB-2A43-83E1-7215F4EADF28}" presName="parTrans" presStyleLbl="bgSibTrans2D1" presStyleIdx="5" presStyleCnt="6"/>
      <dgm:spPr/>
    </dgm:pt>
    <dgm:pt modelId="{F6737A29-B0C5-A647-A539-6CFFB5BF09A6}" type="pres">
      <dgm:prSet presAssocID="{64A8BC4D-B417-5B41-911D-5C53A8DA0DBC}" presName="node" presStyleLbl="node1" presStyleIdx="5" presStyleCnt="6" custScaleX="113285" custScaleY="162020" custRadScaleRad="100315" custRadScaleInc="7347">
        <dgm:presLayoutVars>
          <dgm:bulletEnabled val="1"/>
        </dgm:presLayoutVars>
      </dgm:prSet>
      <dgm:spPr/>
    </dgm:pt>
  </dgm:ptLst>
  <dgm:cxnLst>
    <dgm:cxn modelId="{D262B309-C006-47CE-98E0-40BA8D6E906B}" type="presOf" srcId="{733ADDE9-16CB-D944-AA51-FA34CE75656A}" destId="{B51D63F3-ADE6-A647-B9AA-4C468CADE284}" srcOrd="0" destOrd="0" presId="urn:microsoft.com/office/officeart/2005/8/layout/radial4"/>
    <dgm:cxn modelId="{91BF741B-7009-40AF-A033-3E6CD83D0194}" type="presOf" srcId="{2F84784A-40BC-6D47-B800-343459243996}" destId="{66202F34-6DA5-154B-9697-B1A366A8ED7A}" srcOrd="0" destOrd="0" presId="urn:microsoft.com/office/officeart/2005/8/layout/radial4"/>
    <dgm:cxn modelId="{1FF88021-9EA3-4B7E-9D07-09A01AA9044E}" type="presOf" srcId="{7859B46D-0091-5E4E-B5DA-6D6D58891841}" destId="{DCDDFDE9-93F2-4B4D-963D-743D1804F1F3}" srcOrd="0" destOrd="0" presId="urn:microsoft.com/office/officeart/2005/8/layout/radial4"/>
    <dgm:cxn modelId="{FAB74432-DF1F-45A9-A300-68BC6D7C8EC8}" type="presOf" srcId="{A60EF421-544C-FF47-96CC-C53709CEB0D6}" destId="{EA529A69-CBDB-8642-A9A7-90EC8A017A87}" srcOrd="0" destOrd="0" presId="urn:microsoft.com/office/officeart/2005/8/layout/radial4"/>
    <dgm:cxn modelId="{E2DFBA5D-5C56-CF4B-9B18-D41854898F4C}" srcId="{8D8CC672-E184-CA44-8205-8857D9A3153D}" destId="{733ADDE9-16CB-D944-AA51-FA34CE75656A}" srcOrd="3" destOrd="0" parTransId="{2F84784A-40BC-6D47-B800-343459243996}" sibTransId="{4B7DB4DF-07B4-2D46-B0B4-047019BCD9DD}"/>
    <dgm:cxn modelId="{70AB7D5F-320A-45D7-91DC-878B3BB3E5BB}" type="presOf" srcId="{8D8CC672-E184-CA44-8205-8857D9A3153D}" destId="{40256C8D-33D9-604F-A958-D0996551361B}" srcOrd="0" destOrd="0" presId="urn:microsoft.com/office/officeart/2005/8/layout/radial4"/>
    <dgm:cxn modelId="{ACC8D763-5A7D-B940-B973-50CD10B5B2D5}" srcId="{20F1F655-F60E-4040-A821-62D105EE367C}" destId="{8D8CC672-E184-CA44-8205-8857D9A3153D}" srcOrd="0" destOrd="0" parTransId="{23D9C3BA-F05E-0842-9940-E43BA55DF0F4}" sibTransId="{5A66AA90-9D49-2647-85D4-BC43F3732F4B}"/>
    <dgm:cxn modelId="{10351148-0787-1C4F-A20D-AB8B3DFC0D1D}" srcId="{8D8CC672-E184-CA44-8205-8857D9A3153D}" destId="{7859B46D-0091-5E4E-B5DA-6D6D58891841}" srcOrd="0" destOrd="0" parTransId="{BA51740B-C8D8-0349-8D48-4860574F55B6}" sibTransId="{197421A4-B628-604C-A570-EC054C470FCE}"/>
    <dgm:cxn modelId="{0BD2114B-E7E0-4F40-AD3C-245322973480}" srcId="{46E86973-290D-8142-B19B-7506CD20854B}" destId="{0671EE5A-AD8E-7547-8228-9214284FC0C3}" srcOrd="0" destOrd="0" parTransId="{FF432A30-A62B-F447-89C8-35B0D8A11F34}" sibTransId="{07842138-EDEF-1D40-9325-325E5F9526BB}"/>
    <dgm:cxn modelId="{779C2D53-C63F-6846-B23B-E9048D1FC1E8}" srcId="{8D8CC672-E184-CA44-8205-8857D9A3153D}" destId="{E69D5F86-EE92-574C-991F-4E25D3CAC550}" srcOrd="2" destOrd="0" parTransId="{5FC68869-B858-F143-803D-CC2EFEDF641A}" sibTransId="{C580776A-1204-A045-AF20-A4E75D2A91C1}"/>
    <dgm:cxn modelId="{6BC06953-0052-4F9C-B645-16C9B3299770}" type="presOf" srcId="{BA51740B-C8D8-0349-8D48-4860574F55B6}" destId="{8998BCFF-6C7C-8A4B-B7C2-2F8632AE6AE1}" srcOrd="0" destOrd="0" presId="urn:microsoft.com/office/officeart/2005/8/layout/radial4"/>
    <dgm:cxn modelId="{92607375-8692-486E-A5D3-A07AC09ED635}" type="presOf" srcId="{20F1F655-F60E-4040-A821-62D105EE367C}" destId="{93E8E520-66D6-4544-BD84-BB2FDF9B7009}" srcOrd="0" destOrd="0" presId="urn:microsoft.com/office/officeart/2005/8/layout/radial4"/>
    <dgm:cxn modelId="{CBDC7D56-0684-A241-B565-77AC92CE48FE}" srcId="{20F1F655-F60E-4040-A821-62D105EE367C}" destId="{46E86973-290D-8142-B19B-7506CD20854B}" srcOrd="1" destOrd="0" parTransId="{4EF85807-0DE1-FC41-8528-83CD55B06F1F}" sibTransId="{666C4528-ECF1-954D-B60F-4AD40597BC48}"/>
    <dgm:cxn modelId="{884246A0-7B13-454F-9FAD-544EF232E366}" srcId="{8D8CC672-E184-CA44-8205-8857D9A3153D}" destId="{BBE45085-B68F-D448-8371-0C70A27F9DE4}" srcOrd="1" destOrd="0" parTransId="{A60EF421-544C-FF47-96CC-C53709CEB0D6}" sibTransId="{5E95AF21-A5B0-3445-8613-1216AE8AEB47}"/>
    <dgm:cxn modelId="{33D54EA5-C1F9-42A4-A200-88B13CDC6F95}" type="presOf" srcId="{6A41DFDA-B2B5-9A44-A2FF-94A6161682A2}" destId="{B2EB720A-C514-EB49-9C2C-D36E657C492A}" srcOrd="0" destOrd="0" presId="urn:microsoft.com/office/officeart/2005/8/layout/radial4"/>
    <dgm:cxn modelId="{5B79EDA7-FFBD-459B-B3C1-754131327A78}" type="presOf" srcId="{04A7EE76-B312-4C4A-9B99-593F56913450}" destId="{2CA28F43-25B0-E746-AC82-D766D8C853E5}" srcOrd="0" destOrd="0" presId="urn:microsoft.com/office/officeart/2005/8/layout/radial4"/>
    <dgm:cxn modelId="{E82436A9-1038-461B-B6AF-0B848B1A7825}" type="presOf" srcId="{BBE45085-B68F-D448-8371-0C70A27F9DE4}" destId="{A783E929-2FE0-D34E-800F-3EE362E9DA3E}" srcOrd="0" destOrd="0" presId="urn:microsoft.com/office/officeart/2005/8/layout/radial4"/>
    <dgm:cxn modelId="{4E485FAE-FA76-AB4A-9A1D-BC5EEFACDC7C}" srcId="{46E86973-290D-8142-B19B-7506CD20854B}" destId="{6ABEA9B5-4E21-8646-85AE-CF8839C0BD19}" srcOrd="1" destOrd="0" parTransId="{19F12C9B-D302-5D46-8925-7929DAE08C89}" sibTransId="{1C920844-1A99-134A-AD40-0C729BF45544}"/>
    <dgm:cxn modelId="{D7EC91B7-EAF2-2A42-8FED-C08B28D67335}" srcId="{8D8CC672-E184-CA44-8205-8857D9A3153D}" destId="{6A41DFDA-B2B5-9A44-A2FF-94A6161682A2}" srcOrd="4" destOrd="0" parTransId="{04A7EE76-B312-4C4A-9B99-593F56913450}" sibTransId="{48404193-47A0-D94A-AE5D-B9AF6A498812}"/>
    <dgm:cxn modelId="{8FAD1CC5-AE04-4655-BB84-82982810637C}" type="presOf" srcId="{E69D5F86-EE92-574C-991F-4E25D3CAC550}" destId="{C0A83E2E-DD75-A94C-9721-5E0F65A1223A}" srcOrd="0" destOrd="0" presId="urn:microsoft.com/office/officeart/2005/8/layout/radial4"/>
    <dgm:cxn modelId="{F81087DC-FB9E-4B63-973C-72219BF399FB}" type="presOf" srcId="{5FC68869-B858-F143-803D-CC2EFEDF641A}" destId="{4B574B2F-530E-E64A-A45D-4FCE21F59BB7}" srcOrd="0" destOrd="0" presId="urn:microsoft.com/office/officeart/2005/8/layout/radial4"/>
    <dgm:cxn modelId="{8F578CDD-476B-464B-8619-F45BE21D8C9F}" srcId="{8D8CC672-E184-CA44-8205-8857D9A3153D}" destId="{64A8BC4D-B417-5B41-911D-5C53A8DA0DBC}" srcOrd="5" destOrd="0" parTransId="{AC5042BC-DCDB-2A43-83E1-7215F4EADF28}" sibTransId="{4110C2E6-7410-7F40-8E33-EF432D8DE0AA}"/>
    <dgm:cxn modelId="{F22C81E5-E00A-4E95-ABD6-1AFCFD4DCB2C}" type="presOf" srcId="{64A8BC4D-B417-5B41-911D-5C53A8DA0DBC}" destId="{F6737A29-B0C5-A647-A539-6CFFB5BF09A6}" srcOrd="0" destOrd="0" presId="urn:microsoft.com/office/officeart/2005/8/layout/radial4"/>
    <dgm:cxn modelId="{0DE98FF2-6600-4004-8551-2B63FA1FAE16}" type="presOf" srcId="{AC5042BC-DCDB-2A43-83E1-7215F4EADF28}" destId="{1E78CE38-7B85-A540-A55A-0822736FC573}" srcOrd="0" destOrd="0" presId="urn:microsoft.com/office/officeart/2005/8/layout/radial4"/>
    <dgm:cxn modelId="{5588B101-6BF3-49E2-86A6-ED953E340956}" type="presParOf" srcId="{93E8E520-66D6-4544-BD84-BB2FDF9B7009}" destId="{40256C8D-33D9-604F-A958-D0996551361B}" srcOrd="0" destOrd="0" presId="urn:microsoft.com/office/officeart/2005/8/layout/radial4"/>
    <dgm:cxn modelId="{51F0CC36-DA46-45A1-A13A-FFB1405C5526}" type="presParOf" srcId="{93E8E520-66D6-4544-BD84-BB2FDF9B7009}" destId="{8998BCFF-6C7C-8A4B-B7C2-2F8632AE6AE1}" srcOrd="1" destOrd="0" presId="urn:microsoft.com/office/officeart/2005/8/layout/radial4"/>
    <dgm:cxn modelId="{66E996CD-88F5-4F41-A862-445393D4135C}" type="presParOf" srcId="{93E8E520-66D6-4544-BD84-BB2FDF9B7009}" destId="{DCDDFDE9-93F2-4B4D-963D-743D1804F1F3}" srcOrd="2" destOrd="0" presId="urn:microsoft.com/office/officeart/2005/8/layout/radial4"/>
    <dgm:cxn modelId="{29ED3A6E-5FB8-4F36-82E1-3F29EE33996F}" type="presParOf" srcId="{93E8E520-66D6-4544-BD84-BB2FDF9B7009}" destId="{EA529A69-CBDB-8642-A9A7-90EC8A017A87}" srcOrd="3" destOrd="0" presId="urn:microsoft.com/office/officeart/2005/8/layout/radial4"/>
    <dgm:cxn modelId="{5B0D3EBF-BCB9-427A-8434-012D90AA2E14}" type="presParOf" srcId="{93E8E520-66D6-4544-BD84-BB2FDF9B7009}" destId="{A783E929-2FE0-D34E-800F-3EE362E9DA3E}" srcOrd="4" destOrd="0" presId="urn:microsoft.com/office/officeart/2005/8/layout/radial4"/>
    <dgm:cxn modelId="{44767132-654E-46CC-9F91-EAFE9C099654}" type="presParOf" srcId="{93E8E520-66D6-4544-BD84-BB2FDF9B7009}" destId="{4B574B2F-530E-E64A-A45D-4FCE21F59BB7}" srcOrd="5" destOrd="0" presId="urn:microsoft.com/office/officeart/2005/8/layout/radial4"/>
    <dgm:cxn modelId="{920324FB-AE7B-471A-8620-C789DEEA0101}" type="presParOf" srcId="{93E8E520-66D6-4544-BD84-BB2FDF9B7009}" destId="{C0A83E2E-DD75-A94C-9721-5E0F65A1223A}" srcOrd="6" destOrd="0" presId="urn:microsoft.com/office/officeart/2005/8/layout/radial4"/>
    <dgm:cxn modelId="{9D914271-E592-4270-91D8-DE33E2CA4A0F}" type="presParOf" srcId="{93E8E520-66D6-4544-BD84-BB2FDF9B7009}" destId="{66202F34-6DA5-154B-9697-B1A366A8ED7A}" srcOrd="7" destOrd="0" presId="urn:microsoft.com/office/officeart/2005/8/layout/radial4"/>
    <dgm:cxn modelId="{97EFBFF9-301A-4277-B7B1-33BB1314D52D}" type="presParOf" srcId="{93E8E520-66D6-4544-BD84-BB2FDF9B7009}" destId="{B51D63F3-ADE6-A647-B9AA-4C468CADE284}" srcOrd="8" destOrd="0" presId="urn:microsoft.com/office/officeart/2005/8/layout/radial4"/>
    <dgm:cxn modelId="{9EA5C257-114C-4DD5-91E6-0F2F9C065A7E}" type="presParOf" srcId="{93E8E520-66D6-4544-BD84-BB2FDF9B7009}" destId="{2CA28F43-25B0-E746-AC82-D766D8C853E5}" srcOrd="9" destOrd="0" presId="urn:microsoft.com/office/officeart/2005/8/layout/radial4"/>
    <dgm:cxn modelId="{DF2BE890-72E6-4C27-B913-9910936F7244}" type="presParOf" srcId="{93E8E520-66D6-4544-BD84-BB2FDF9B7009}" destId="{B2EB720A-C514-EB49-9C2C-D36E657C492A}" srcOrd="10" destOrd="0" presId="urn:microsoft.com/office/officeart/2005/8/layout/radial4"/>
    <dgm:cxn modelId="{BCFB93CF-5B2F-41F3-A29A-841BDF1DF016}" type="presParOf" srcId="{93E8E520-66D6-4544-BD84-BB2FDF9B7009}" destId="{1E78CE38-7B85-A540-A55A-0822736FC573}" srcOrd="11" destOrd="0" presId="urn:microsoft.com/office/officeart/2005/8/layout/radial4"/>
    <dgm:cxn modelId="{B9DCEAF2-107A-4744-8EF0-DFD69323CDB1}" type="presParOf" srcId="{93E8E520-66D6-4544-BD84-BB2FDF9B7009}" destId="{F6737A29-B0C5-A647-A539-6CFFB5BF09A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56C8D-33D9-604F-A958-D0996551361B}">
      <dsp:nvSpPr>
        <dsp:cNvPr id="0" name=""/>
        <dsp:cNvSpPr/>
      </dsp:nvSpPr>
      <dsp:spPr>
        <a:xfrm>
          <a:off x="3740847" y="3347771"/>
          <a:ext cx="2637038" cy="2637038"/>
        </a:xfrm>
        <a:prstGeom prst="ellipse">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Teaching   </a:t>
          </a:r>
        </a:p>
        <a:p>
          <a:pPr marL="0" lvl="0" indent="0" algn="ctr" defTabSz="711200">
            <a:lnSpc>
              <a:spcPct val="90000"/>
            </a:lnSpc>
            <a:spcBef>
              <a:spcPct val="0"/>
            </a:spcBef>
            <a:spcAft>
              <a:spcPct val="35000"/>
            </a:spcAft>
            <a:buNone/>
          </a:pPr>
          <a:r>
            <a:rPr lang="en-US" sz="1600" b="0" kern="1200" dirty="0">
              <a:solidFill>
                <a:schemeClr val="tx1"/>
              </a:solidFill>
            </a:rPr>
            <a:t> Impact on</a:t>
          </a:r>
          <a:r>
            <a:rPr lang="en-US" sz="1600" b="1" kern="1200" dirty="0">
              <a:solidFill>
                <a:schemeClr val="tx1"/>
              </a:solidFill>
            </a:rPr>
            <a:t>         </a:t>
          </a:r>
        </a:p>
        <a:p>
          <a:pPr marL="0" lvl="0" indent="0" algn="ctr" defTabSz="711200">
            <a:lnSpc>
              <a:spcPct val="90000"/>
            </a:lnSpc>
            <a:spcBef>
              <a:spcPct val="0"/>
            </a:spcBef>
            <a:spcAft>
              <a:spcPct val="35000"/>
            </a:spcAft>
            <a:buNone/>
          </a:pPr>
          <a:r>
            <a:rPr lang="en-US" sz="1600" kern="1200" dirty="0">
              <a:solidFill>
                <a:schemeClr val="tx1"/>
              </a:solidFill>
            </a:rPr>
            <a:t> Pupil progress</a:t>
          </a:r>
        </a:p>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4127032" y="3733956"/>
        <a:ext cx="1864668" cy="1864668"/>
      </dsp:txXfrm>
    </dsp:sp>
    <dsp:sp modelId="{8998BCFF-6C7C-8A4B-B7C2-2F8632AE6AE1}">
      <dsp:nvSpPr>
        <dsp:cNvPr id="0" name=""/>
        <dsp:cNvSpPr/>
      </dsp:nvSpPr>
      <dsp:spPr>
        <a:xfrm rot="10562757">
          <a:off x="1272466" y="4438314"/>
          <a:ext cx="2467294"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DCDDFDE9-93F2-4B4D-963D-743D1804F1F3}">
      <dsp:nvSpPr>
        <dsp:cNvPr id="0" name=""/>
        <dsp:cNvSpPr/>
      </dsp:nvSpPr>
      <dsp:spPr>
        <a:xfrm>
          <a:off x="69296" y="3803407"/>
          <a:ext cx="2140020" cy="2267684"/>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 A </a:t>
          </a:r>
        </a:p>
        <a:p>
          <a:pPr marL="0" lvl="0" indent="0" algn="ctr" defTabSz="800100">
            <a:lnSpc>
              <a:spcPct val="90000"/>
            </a:lnSpc>
            <a:spcBef>
              <a:spcPct val="0"/>
            </a:spcBef>
            <a:spcAft>
              <a:spcPct val="35000"/>
            </a:spcAft>
            <a:buNone/>
          </a:pPr>
          <a:r>
            <a:rPr lang="en-GB" sz="1400" b="1" kern="1200" dirty="0"/>
            <a:t>Associate Teachers use critical enquiry and research informed practice to develop their understanding of effective teaching and learning.</a:t>
          </a:r>
          <a:endParaRPr lang="en-US" sz="1400" kern="1200" dirty="0">
            <a:solidFill>
              <a:schemeClr val="tx1"/>
            </a:solidFill>
          </a:endParaRPr>
        </a:p>
      </dsp:txBody>
      <dsp:txXfrm>
        <a:off x="131975" y="3866086"/>
        <a:ext cx="2014662" cy="2142326"/>
      </dsp:txXfrm>
    </dsp:sp>
    <dsp:sp modelId="{EA529A69-CBDB-8642-A9A7-90EC8A017A87}">
      <dsp:nvSpPr>
        <dsp:cNvPr id="0" name=""/>
        <dsp:cNvSpPr/>
      </dsp:nvSpPr>
      <dsp:spPr>
        <a:xfrm rot="12639529">
          <a:off x="1351093" y="2870666"/>
          <a:ext cx="2626120"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A783E929-2FE0-D34E-800F-3EE362E9DA3E}">
      <dsp:nvSpPr>
        <dsp:cNvPr id="0" name=""/>
        <dsp:cNvSpPr/>
      </dsp:nvSpPr>
      <dsp:spPr>
        <a:xfrm>
          <a:off x="221847" y="1592819"/>
          <a:ext cx="2625573" cy="1968127"/>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B </a:t>
          </a:r>
        </a:p>
        <a:p>
          <a:pPr marL="0" lvl="0" indent="0" algn="ctr" defTabSz="800100">
            <a:lnSpc>
              <a:spcPct val="90000"/>
            </a:lnSpc>
            <a:spcBef>
              <a:spcPct val="0"/>
            </a:spcBef>
            <a:spcAft>
              <a:spcPct val="35000"/>
            </a:spcAft>
            <a:buNone/>
          </a:pPr>
          <a:r>
            <a:rPr lang="en-GB" sz="1400" b="1" kern="1200" dirty="0"/>
            <a:t>Associate Teachers’ classroom practice establishes effective behaviour management through the use of high expectations and awareness of pupil wellbeing.</a:t>
          </a:r>
          <a:endParaRPr lang="en-US" sz="1400" kern="1200" dirty="0">
            <a:solidFill>
              <a:schemeClr val="tx1"/>
            </a:solidFill>
          </a:endParaRPr>
        </a:p>
      </dsp:txBody>
      <dsp:txXfrm>
        <a:off x="279491" y="1650463"/>
        <a:ext cx="2510285" cy="1852839"/>
      </dsp:txXfrm>
    </dsp:sp>
    <dsp:sp modelId="{4B574B2F-530E-E64A-A45D-4FCE21F59BB7}">
      <dsp:nvSpPr>
        <dsp:cNvPr id="0" name=""/>
        <dsp:cNvSpPr/>
      </dsp:nvSpPr>
      <dsp:spPr>
        <a:xfrm rot="15032394">
          <a:off x="2827915" y="1672242"/>
          <a:ext cx="2612651"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C0A83E2E-DD75-A94C-9721-5E0F65A1223A}">
      <dsp:nvSpPr>
        <dsp:cNvPr id="0" name=""/>
        <dsp:cNvSpPr/>
      </dsp:nvSpPr>
      <dsp:spPr>
        <a:xfrm>
          <a:off x="2448957" y="0"/>
          <a:ext cx="2500160" cy="1632641"/>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C </a:t>
          </a:r>
        </a:p>
        <a:p>
          <a:pPr marL="0" lvl="0" indent="0" algn="ctr" defTabSz="800100">
            <a:lnSpc>
              <a:spcPct val="90000"/>
            </a:lnSpc>
            <a:spcBef>
              <a:spcPct val="0"/>
            </a:spcBef>
            <a:spcAft>
              <a:spcPct val="35000"/>
            </a:spcAft>
            <a:buNone/>
          </a:pPr>
          <a:r>
            <a:rPr lang="en-GB" sz="1200" b="1" kern="1200" dirty="0"/>
            <a:t>Associate Teachers know more, remembers more and applies subject knowledge specific pedagogy to impact on pupils’ progress.</a:t>
          </a:r>
          <a:endParaRPr lang="en-US" sz="1200" kern="1200" dirty="0">
            <a:solidFill>
              <a:schemeClr val="tx1"/>
            </a:solidFill>
          </a:endParaRPr>
        </a:p>
      </dsp:txBody>
      <dsp:txXfrm>
        <a:off x="2496775" y="47818"/>
        <a:ext cx="2404524" cy="1537005"/>
      </dsp:txXfrm>
    </dsp:sp>
    <dsp:sp modelId="{66202F34-6DA5-154B-9697-B1A366A8ED7A}">
      <dsp:nvSpPr>
        <dsp:cNvPr id="0" name=""/>
        <dsp:cNvSpPr/>
      </dsp:nvSpPr>
      <dsp:spPr>
        <a:xfrm rot="17865234">
          <a:off x="4604248" y="1605417"/>
          <a:ext cx="2711581"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B51D63F3-ADE6-A647-B9AA-4C468CADE284}">
      <dsp:nvSpPr>
        <dsp:cNvPr id="0" name=""/>
        <dsp:cNvSpPr/>
      </dsp:nvSpPr>
      <dsp:spPr>
        <a:xfrm>
          <a:off x="5031682" y="26436"/>
          <a:ext cx="2719050" cy="1338710"/>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D</a:t>
          </a:r>
        </a:p>
        <a:p>
          <a:pPr marL="0" lvl="0" indent="0" algn="ctr" defTabSz="800100">
            <a:lnSpc>
              <a:spcPct val="90000"/>
            </a:lnSpc>
            <a:spcBef>
              <a:spcPct val="0"/>
            </a:spcBef>
            <a:spcAft>
              <a:spcPct val="35000"/>
            </a:spcAft>
            <a:buNone/>
          </a:pPr>
          <a:r>
            <a:rPr lang="en-GB" sz="1400" b="1" kern="1200" dirty="0"/>
            <a:t>Associate Teachers use knowledge about how pupils learn to plan and assess learning to ensure that all pupils make progress. </a:t>
          </a:r>
          <a:endParaRPr lang="en-US" sz="1400" kern="1200" dirty="0">
            <a:solidFill>
              <a:schemeClr val="tx1"/>
            </a:solidFill>
          </a:endParaRPr>
        </a:p>
      </dsp:txBody>
      <dsp:txXfrm>
        <a:off x="5070891" y="65645"/>
        <a:ext cx="2640632" cy="1260292"/>
      </dsp:txXfrm>
    </dsp:sp>
    <dsp:sp modelId="{2CA28F43-25B0-E746-AC82-D766D8C853E5}">
      <dsp:nvSpPr>
        <dsp:cNvPr id="0" name=""/>
        <dsp:cNvSpPr/>
      </dsp:nvSpPr>
      <dsp:spPr>
        <a:xfrm rot="19739524">
          <a:off x="6127180" y="2780845"/>
          <a:ext cx="2887817"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B2EB720A-C514-EB49-9C2C-D36E657C492A}">
      <dsp:nvSpPr>
        <dsp:cNvPr id="0" name=""/>
        <dsp:cNvSpPr/>
      </dsp:nvSpPr>
      <dsp:spPr>
        <a:xfrm>
          <a:off x="7773599" y="1332104"/>
          <a:ext cx="2070115" cy="2161359"/>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E </a:t>
          </a:r>
        </a:p>
        <a:p>
          <a:pPr marL="0" lvl="0" indent="0" algn="ctr" defTabSz="800100">
            <a:lnSpc>
              <a:spcPct val="90000"/>
            </a:lnSpc>
            <a:spcBef>
              <a:spcPct val="0"/>
            </a:spcBef>
            <a:spcAft>
              <a:spcPct val="35000"/>
            </a:spcAft>
            <a:buNone/>
          </a:pPr>
          <a:r>
            <a:rPr lang="en-GB" sz="1200" b="1" kern="1200" dirty="0"/>
            <a:t>Associate Teachers  implement effective adaptive teaching approaches to support all learners, including SEND (Special Educational Needs and Disability) and EAL (English as an Additional Language) learners. </a:t>
          </a:r>
          <a:endParaRPr lang="en-US" sz="1200" kern="1200" dirty="0">
            <a:solidFill>
              <a:schemeClr val="tx1"/>
            </a:solidFill>
          </a:endParaRPr>
        </a:p>
      </dsp:txBody>
      <dsp:txXfrm>
        <a:off x="7834231" y="1392736"/>
        <a:ext cx="1948851" cy="2040095"/>
      </dsp:txXfrm>
    </dsp:sp>
    <dsp:sp modelId="{1E78CE38-7B85-A540-A55A-0822736FC573}">
      <dsp:nvSpPr>
        <dsp:cNvPr id="0" name=""/>
        <dsp:cNvSpPr/>
      </dsp:nvSpPr>
      <dsp:spPr>
        <a:xfrm rot="153924">
          <a:off x="6515901" y="4409925"/>
          <a:ext cx="2417282"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F6737A29-B0C5-A647-A539-6CFFB5BF09A6}">
      <dsp:nvSpPr>
        <dsp:cNvPr id="0" name=""/>
        <dsp:cNvSpPr/>
      </dsp:nvSpPr>
      <dsp:spPr>
        <a:xfrm>
          <a:off x="7886393" y="3643493"/>
          <a:ext cx="2091158" cy="2392617"/>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F </a:t>
          </a:r>
        </a:p>
        <a:p>
          <a:pPr marL="0" lvl="0" indent="0" algn="ctr" defTabSz="800100">
            <a:lnSpc>
              <a:spcPct val="90000"/>
            </a:lnSpc>
            <a:spcBef>
              <a:spcPct val="0"/>
            </a:spcBef>
            <a:spcAft>
              <a:spcPct val="35000"/>
            </a:spcAft>
            <a:buNone/>
          </a:pPr>
          <a:r>
            <a:rPr lang="en-GB" sz="1400" b="1" kern="1200" dirty="0"/>
            <a:t>Associate Teacher’s demonstrate professional behaviours and contributes effectively to the wider life of the school.</a:t>
          </a:r>
          <a:endParaRPr lang="en-US" sz="1400" kern="1200" dirty="0">
            <a:solidFill>
              <a:schemeClr val="tx1"/>
            </a:solidFill>
          </a:endParaRPr>
        </a:p>
      </dsp:txBody>
      <dsp:txXfrm>
        <a:off x="7947641" y="3704741"/>
        <a:ext cx="1968662" cy="22701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F80F7-60CB-4C05-9A8D-88FF76D1B870}"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3F818-35E2-4A7C-B37E-64C1B291D885}" type="slidenum">
              <a:rPr lang="en-GB" smtClean="0"/>
              <a:t>‹#›</a:t>
            </a:fld>
            <a:endParaRPr lang="en-GB"/>
          </a:p>
        </p:txBody>
      </p:sp>
    </p:spTree>
    <p:extLst>
      <p:ext uri="{BB962C8B-B14F-4D97-AF65-F5344CB8AC3E}">
        <p14:creationId xmlns:p14="http://schemas.microsoft.com/office/powerpoint/2010/main" val="217345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 very warm welcome. This is the Agenda for today's CPD.  We will be recoding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7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Beyond at Review and Progress Meeting 3 – when we want to complete their training to gain QTS – at least 50%. Must demonstrate working beyond practice 6 Key Themes. No working towards judgements. Need to be scrutinised. </a:t>
            </a:r>
          </a:p>
          <a:p>
            <a:endParaRPr lang="en-GB" dirty="0"/>
          </a:p>
          <a:p>
            <a:r>
              <a:rPr lang="en-GB" dirty="0"/>
              <a:t>Part 2 on consideringly high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23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Assessment Tracker looks like – snapshot. In the Progress Journal is what you’ll see. If you cannot see this, please do not worry as I’ll send the link following the meeting but this PowerPoint is also already on our Primary Partnership Website. </a:t>
            </a:r>
          </a:p>
          <a:p>
            <a:endParaRPr lang="en-GB" dirty="0"/>
          </a:p>
          <a:p>
            <a:r>
              <a:rPr lang="en-GB" dirty="0"/>
              <a:t>Looking at Theme A – linked to research using their reading and research to inform what they’re dong in the classroom and having those conversation with you and go to their Subject Specific Development Journals and what has the recommended for this particular aspect of their practice. So the Working Towards is that work with expert colleagues looking at relevant research and policy, reflecting on lessons and making those links to that theory and that practice. Looking at subject audits – they do have these in English and Maths with action plans and a comprehensive Science Audit but have those conversations with the ATs. Is there an area of subject knowledge that they need to develop and how can we help with that at the same time. Looking at resources and reading – can you recommend relevant reading and research in school or Trusts. We don’t want to see there is two completely separate things. These are well linked – making those links clear. A reminder that we do not use the Teachers’ Standards to formatively assess.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2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C – Highlight please refer to the Subject Specific Development Journal. In here there is a detailed curriculum for each subject – led by our learn that and learn how to statements – what we teach them in University through our Modules – learn how – what does this look like in practice in school. It should be shared with you by your Associate Teacher. If not, ask the AT to share via their One Drive.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64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D – looks at planning and assessing. We do expect all our BCU ATs to use their planning proforma to plan all the lessons they are teaching but this will be reviewed at Review Meeting 2. If everyone agrees, that planning is well on track. It is detailed, identifying prior learning, possible misconceptions, strong subject knowledge for teaching, understanding effective pedagogical strategies and adaptive teaching etc  place and the AT understands the processes, they can revert to school planning but for any joint BCU observation with you as mentors, they need to be using the BCU proforma.  Planning should provide a real structure for rehearsing and whilst of course we are aware of workload, we don’t want our ATs to think they can just use your planning without being able to adapt to meet the needs of the children.  The quality of the planning and the provision of the children has to take precedence. </a:t>
            </a:r>
          </a:p>
          <a:p>
            <a:endParaRPr lang="en-GB" dirty="0"/>
          </a:p>
          <a:p>
            <a:r>
              <a:rPr lang="en-GB" b="1" dirty="0"/>
              <a:t>Advice for our BA Year 2s in terms of planning at Review Meeting 2 – </a:t>
            </a:r>
          </a:p>
          <a:p>
            <a:endParaRPr lang="en-GB" dirty="0"/>
          </a:p>
          <a:p>
            <a:r>
              <a:rPr lang="en-GB" sz="1800" dirty="0">
                <a:effectLst/>
                <a:latin typeface="Calibri" panose="020F0502020204030204" pitchFamily="34" charset="0"/>
                <a:ea typeface="Calibri" panose="020F0502020204030204" pitchFamily="34" charset="0"/>
              </a:rPr>
              <a:t>During your review meeting ATs will discuss the planning requirements with UT and mentor. If  they are able to demonstrate proficiency in planning using the BCU format then you can discuss whether they are able to use the school format for the remainder of your placement.</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ATs must plan each lesson that they teach, in whatever format they are using, and be able to demonstrate how they have adapted the school’s medium term planning to meet the needs of the children in the class and ‘make the lesson their  own’. Careful planning helps them to be successful when teaching as they will have carefully thought through what they and the children will be doing, identified potential misconceptions and how to address these and identified the teaching strategies and questions that they will be using.</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For any formal observation they must use the BCU lesson plan format and make sure that there is a copy available for the staff who are observing you.</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55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9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onto Review Meeting 2 which will be taking place next week for our BA Year 2s and PGCEs.</a:t>
            </a:r>
          </a:p>
          <a:p>
            <a:endParaRPr lang="en-GB" dirty="0"/>
          </a:p>
          <a:p>
            <a:r>
              <a:rPr lang="en-GB" dirty="0"/>
              <a:t>This is the mid-point. Using the Assessment tracker and overall performance to date and making a best fit judgement against those key themes. So at your weekly meetings or discussions with ATs you will have highlighted the relevant statements with robust evidence to support that judgement.  What we want to see at this point who are on track should be demonstrating  their competence of each of the key themes at 75% at the Working Towards. Some may have highlights statements at working at as well.  Anyone requiring improvement will be demonstrating  less than 75 % - not fully engaged or responding to advice and feedback. At this point we would put in a Rapid Improvement Target in place. Identifying where the gaps are and what they need to do and focus practice. This will of course be done in consultation with the AT, yourself and the 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37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towards to Progress Meeting 2 – now making the judgement of their overall performance based against those key themes. At this point they should have all elements in all of the key themes in the Working Towards. If they haven’t by then it will be a failed SBT2. </a:t>
            </a:r>
          </a:p>
          <a:p>
            <a:endParaRPr lang="en-GB" dirty="0"/>
          </a:p>
          <a:p>
            <a:r>
              <a:rPr lang="en-GB" dirty="0"/>
              <a:t>This means that if they were not on track at Review Meeting 2 and come to this Progress Meeting still not meeting that 75% coverage at Working Towards even with Rapid Improvement Targets in place, this would be a failed SBT2.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Review Meeting 3 – for PGCE associate Teachers. Demonstrating competency in all of the key themes in all of the Key Themes in Working At. If there are any Working Towards or less than 75% in the Working At they will have a Rapid Improvement Target set. Again this is about preparing our ATs to make sure they are meeting the minimum requirements in order to be awarded QTS.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81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as is. There are several options, offered a resit with support in place. As a University, a Panel would make those next decision for the individual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make sure our judgements are accurate.</a:t>
            </a:r>
          </a:p>
          <a:p>
            <a:endParaRPr lang="en-GB" dirty="0"/>
          </a:p>
          <a:p>
            <a:r>
              <a:rPr lang="en-GB" dirty="0"/>
              <a:t>Use the evidence that is available. Range from lesson observations – observation tasks that we give them. We do want to see a sequence of maths, of science and some of the foundation subjects. – They may not have the opportunity to teach a particular aspect of the curriculum Geography rather than history. Where there is an opportunity to plan and deliver a sequence of learning we want to see evidence of this. Are ATs evaluating their lessons – looking at the impact on pupil progress? Make that a focus for discussion. Whether observed or informal feedback .Quality of your written feedback – tailored to what the associate teacher needs at this point. We ask them to identify their weekly targets. Are they taking that advice forward is this being revisited? What is their subject knowledge like? Is it secure? Do comment on this. – Subject Specific Prompts  on the Primary Partnership  Website are there to support.  What do they need to demonstrate in their planning and teaching? This will help support good links to  their Subject Specific Development Journal. Are weekly reflections taking place – looking at and reviewing targets and setting targets. Using the assessment tracker – what do you want them to work on? Important – whatever we are feeding back including us – are we being really specific – are those targets achievable. Do they go away knowing what they need to focus on for the following week. Pupil records – do they input into records that you use in school? Use the weekly meetings – help to put together focus targets using the BCU ITE Assessment tracker.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4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very warm welcome to you all. If you are new to working with us this term, we are delighted that you are hosting our Associate Teachers and thank you for supporting them on their journey.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95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welcome</a:t>
            </a:r>
            <a:r>
              <a:rPr lang="en-GB" baseline="0" dirty="0"/>
              <a:t> your feedback. Please add comments in the chat bar. Thank you again for joining us.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1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links to access the Sway. </a:t>
            </a:r>
          </a:p>
        </p:txBody>
      </p:sp>
      <p:sp>
        <p:nvSpPr>
          <p:cNvPr id="4" name="Slide Number Placeholder 3"/>
          <p:cNvSpPr>
            <a:spLocks noGrp="1"/>
          </p:cNvSpPr>
          <p:nvPr>
            <p:ph type="sldNum" sz="quarter" idx="5"/>
          </p:nvPr>
        </p:nvSpPr>
        <p:spPr/>
        <p:txBody>
          <a:bodyPr/>
          <a:lstStyle/>
          <a:p>
            <a:fld id="{B823F818-35E2-4A7C-B37E-64C1B291D885}" type="slidenum">
              <a:rPr lang="en-GB" smtClean="0"/>
              <a:t>5</a:t>
            </a:fld>
            <a:endParaRPr lang="en-GB"/>
          </a:p>
        </p:txBody>
      </p:sp>
    </p:spTree>
    <p:extLst>
      <p:ext uri="{BB962C8B-B14F-4D97-AF65-F5344CB8AC3E}">
        <p14:creationId xmlns:p14="http://schemas.microsoft.com/office/powerpoint/2010/main" val="247849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accurate judgements is key and how do we know that those judgements are accurate and those Associate Teachers are on track to make good progress and gain their QTS at the end of the course. </a:t>
            </a:r>
          </a:p>
          <a:p>
            <a:endParaRPr lang="en-GB" dirty="0"/>
          </a:p>
          <a:p>
            <a:r>
              <a:rPr lang="en-GB" dirty="0"/>
              <a:t>Ensure we are using all of the available evident that judgements are robust </a:t>
            </a:r>
          </a:p>
          <a:p>
            <a:endParaRPr lang="en-GB" dirty="0"/>
          </a:p>
          <a:p>
            <a:r>
              <a:rPr lang="en-GB" dirty="0"/>
              <a:t>Ensure all levels of pupil progress, judgements, targets, report comments and final grades are aligned with appropriate evidence</a:t>
            </a:r>
          </a:p>
          <a:p>
            <a:endParaRPr lang="en-GB" dirty="0"/>
          </a:p>
          <a:p>
            <a:r>
              <a:rPr lang="en-GB" dirty="0"/>
              <a:t>Making accurate judgements using all the available evidence and we’ll consider what that looks like a little later on.</a:t>
            </a:r>
          </a:p>
          <a:p>
            <a:endParaRPr lang="en-GB" dirty="0"/>
          </a:p>
          <a:p>
            <a:r>
              <a:rPr lang="en-GB" dirty="0"/>
              <a:t>Ofsted will also look at the accuracy of our partnership assessment of our Associate Teachers teaching.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0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quality of the Associate Teachers’ teaching should be judged by the impact on pupil progress and learning over time. </a:t>
            </a:r>
          </a:p>
          <a:p>
            <a:endParaRPr lang="en-GB" dirty="0"/>
          </a:p>
          <a:p>
            <a:r>
              <a:rPr lang="en-GB" dirty="0"/>
              <a:t>We do want to see those Associate Teachers planning and delivering a sequence of lessons so they’re building on knowledge and recognising where children need to get to in order to meet those age related expectations. So they are not judged in isolation there is a full range of evidence to use to support our judgements. </a:t>
            </a:r>
          </a:p>
          <a:p>
            <a:endParaRPr lang="en-GB" dirty="0"/>
          </a:p>
          <a:p>
            <a:r>
              <a:rPr lang="en-GB" dirty="0"/>
              <a:t>All assessment documentation and feedback should reference the 6 BCU Key Themes so we can track progress, identify AT’s strengths and determine areas of development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2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Assessment Tracker we’ve got on 3 columns and its progressive starting with Working Towards, Working At and Working Beyond.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2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just look at the BCU Themes these are what we are making our judgement against. These are underpinned by the Teachers’ Standards and the Core Content Framework but we do not judge against the Teachers’ Standards until summative Ly at the end of the course for QTS. </a:t>
            </a:r>
          </a:p>
          <a:p>
            <a:endParaRPr lang="en-GB" dirty="0"/>
          </a:p>
          <a:p>
            <a:r>
              <a:rPr lang="en-GB" dirty="0"/>
              <a:t>Theme A – critical enquiry and research informed practice. Marrying up are they learning in their Modules (which is effectively our BCU Curriculum) and using their learning to inform their practice on the school based training, Engaging with and developing their subject knowledge – through subject knowledge audits is key here as well.  This also links to the Associate Teachers’ critical incident which they complete as part of both the Review and Progress meeting process. Identifying and making those essential links between research and practice. </a:t>
            </a:r>
          </a:p>
          <a:p>
            <a:endParaRPr lang="en-GB" dirty="0"/>
          </a:p>
          <a:p>
            <a:r>
              <a:rPr lang="en-GB" dirty="0"/>
              <a:t>Theme B – effective behaviour through high expectations and pupil wellbeing</a:t>
            </a:r>
          </a:p>
          <a:p>
            <a:endParaRPr lang="en-GB" dirty="0"/>
          </a:p>
          <a:p>
            <a:r>
              <a:rPr lang="en-GB" dirty="0"/>
              <a:t>Theme C – Using their Subject knowledge to support pupil progress and this links to their Subject Specific Development Journal which they should have already shared with you. </a:t>
            </a:r>
          </a:p>
          <a:p>
            <a:endParaRPr lang="en-GB" dirty="0"/>
          </a:p>
          <a:p>
            <a:r>
              <a:rPr lang="en-GB" dirty="0"/>
              <a:t>Theme D – Again looking at planning and delivery of a sequence of lessons and not concentrating on a ‘one off’ lesson but understanding how this sits within the teaching process. </a:t>
            </a:r>
          </a:p>
          <a:p>
            <a:endParaRPr lang="en-GB" dirty="0"/>
          </a:p>
          <a:p>
            <a:r>
              <a:rPr lang="en-GB" dirty="0"/>
              <a:t>Theme E – looking at adaptive processes and the range of children in the class including SEND and EAL </a:t>
            </a:r>
          </a:p>
          <a:p>
            <a:endParaRPr lang="en-GB" dirty="0"/>
          </a:p>
          <a:p>
            <a:r>
              <a:rPr lang="en-GB" dirty="0"/>
              <a:t>Theme F – Professional behaviours how the AT contributes effectively to the wider life of the school.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01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Towards – first column showing an awareness of and developing a knowledge of rather than specifically teaching at this point.  If you’ve had BA Year 1s you’ll know that the first part of their school based training has been looking at tasks which support their understanding of what it is like to be a teacher and the role.  Immersing themselves into the classroom and building relationships and support you in the learning that is taking place. Observing practice and having discussion with expert colleagues in school. All Associate Teachers by the end of their training will have completed all elements in all of the key themes at Working Towards. Acting on advice on feedback and engaged.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93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at – expectation to plan and teach. We will be looking at evidencing this overtime.</a:t>
            </a:r>
          </a:p>
          <a:p>
            <a:r>
              <a:rPr lang="en-GB" dirty="0"/>
              <a:t>At least 75% statements are working at overall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2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256D-B553-4D59-B22C-9B6913EFC26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6F04630-48BC-4155-ACB9-BC02A59C0A2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9110459-1BC5-4365-AD23-24C7020BD618}"/>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11/03/2024</a:t>
            </a:fld>
            <a:endParaRPr lang="en-GB" dirty="0"/>
          </a:p>
        </p:txBody>
      </p:sp>
      <p:sp>
        <p:nvSpPr>
          <p:cNvPr id="5" name="Footer Placeholder 4">
            <a:extLst>
              <a:ext uri="{FF2B5EF4-FFF2-40B4-BE49-F238E27FC236}">
                <a16:creationId xmlns:a16="http://schemas.microsoft.com/office/drawing/2014/main" id="{1937DFE4-3E95-4DB6-A922-5E3619BED0B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327AC009-8F58-4658-8A9F-4A4390FE7489}"/>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68367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7A4D-47A0-49F5-AFFB-143DB0474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C6F1A-F30D-44F6-9298-F5051539F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8E753-6AF5-4BE6-A398-7375A3B0B483}"/>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11/03/2024</a:t>
            </a:fld>
            <a:endParaRPr lang="en-GB" dirty="0"/>
          </a:p>
        </p:txBody>
      </p:sp>
      <p:sp>
        <p:nvSpPr>
          <p:cNvPr id="5" name="Footer Placeholder 4">
            <a:extLst>
              <a:ext uri="{FF2B5EF4-FFF2-40B4-BE49-F238E27FC236}">
                <a16:creationId xmlns:a16="http://schemas.microsoft.com/office/drawing/2014/main" id="{959880F7-A542-40B7-9C1A-D8525990555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8C810782-02CB-4CFC-984D-C2B5D623D13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32288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7201-9A46-4675-8FC6-C80C62EEE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BF73F-3E27-44B1-B3CB-2A5F8414D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80C6D-7B0E-48FB-BE02-BBF6B8319CE7}"/>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11/03/2024</a:t>
            </a:fld>
            <a:endParaRPr lang="en-GB" dirty="0"/>
          </a:p>
        </p:txBody>
      </p:sp>
      <p:sp>
        <p:nvSpPr>
          <p:cNvPr id="5" name="Footer Placeholder 4">
            <a:extLst>
              <a:ext uri="{FF2B5EF4-FFF2-40B4-BE49-F238E27FC236}">
                <a16:creationId xmlns:a16="http://schemas.microsoft.com/office/drawing/2014/main" id="{C452C6EF-9CE1-4390-8494-38673FA4569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5D9C5A8-9A74-42C1-806D-F3E4FC67194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351410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B087-704B-B3EB-3282-6E6D6F810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6D21A7-F1C4-E466-071B-8337D5131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ECAA1C-0A93-8DFA-1BD6-C320C06670F9}"/>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5" name="Footer Placeholder 4">
            <a:extLst>
              <a:ext uri="{FF2B5EF4-FFF2-40B4-BE49-F238E27FC236}">
                <a16:creationId xmlns:a16="http://schemas.microsoft.com/office/drawing/2014/main" id="{B354E46F-4FFF-AF09-1B40-0690633379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5933ACB-73D1-4FAB-7592-EDD2FA2B232A}"/>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307061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E47C-3417-E0E5-1888-DEE2A81E2F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35C784-DD86-84A1-5DBD-4419DBB18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F9B5C-B309-EA91-D077-D934AE09F33E}"/>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5" name="Footer Placeholder 4">
            <a:extLst>
              <a:ext uri="{FF2B5EF4-FFF2-40B4-BE49-F238E27FC236}">
                <a16:creationId xmlns:a16="http://schemas.microsoft.com/office/drawing/2014/main" id="{7B4413A9-A3CD-64AC-B035-4A4D350389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52A1A9-79EC-9DC0-D37E-307706CB5C94}"/>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424870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4BED-C9C8-1853-F0DE-6108E1244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145C19-CA12-ED3B-99E3-8A39D7331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FACAC-FCE9-81BE-58EA-D14E1D7053FD}"/>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5" name="Footer Placeholder 4">
            <a:extLst>
              <a:ext uri="{FF2B5EF4-FFF2-40B4-BE49-F238E27FC236}">
                <a16:creationId xmlns:a16="http://schemas.microsoft.com/office/drawing/2014/main" id="{9E15E4E2-66BC-B4CB-0999-2A4BB38241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80117F-CD8E-FDB2-FC52-448A38C036CE}"/>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43717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5820-B7D2-A997-034F-B0E6CED81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9B08F-C46A-8C40-2427-EA3DBBB748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560BB-BDB8-E53A-DF12-710B244BE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C3E813-E135-64D8-7BF0-84A7202F0BF6}"/>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6" name="Footer Placeholder 5">
            <a:extLst>
              <a:ext uri="{FF2B5EF4-FFF2-40B4-BE49-F238E27FC236}">
                <a16:creationId xmlns:a16="http://schemas.microsoft.com/office/drawing/2014/main" id="{0E9512A2-987F-4DD8-D4B7-EDDC6CF753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5B5EBED-D23C-3D97-8E11-5BE874C438BA}"/>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71018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B5F7-AF52-AAA7-55DD-6EC059C40F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215DB8-E032-3768-5BB4-0E1C6AB6A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D0EE5F-4A16-4CB5-5418-B1ADF5953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134E85-4F7E-4A76-74BD-3B60DEF1C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EEE6B-69E6-DEC7-36C1-00C082204D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F14320-E477-1543-7305-7FBDC84FF789}"/>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8" name="Footer Placeholder 7">
            <a:extLst>
              <a:ext uri="{FF2B5EF4-FFF2-40B4-BE49-F238E27FC236}">
                <a16:creationId xmlns:a16="http://schemas.microsoft.com/office/drawing/2014/main" id="{A6ED4DDA-7FA0-C9B5-C592-D99243EBC72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17EAE2-81C5-81BC-A02A-E8AD62595538}"/>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3334685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2A78-5618-B42E-6025-8A52490EF4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7F7BC-CFC6-CE86-410D-6C04FACD6475}"/>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4" name="Footer Placeholder 3">
            <a:extLst>
              <a:ext uri="{FF2B5EF4-FFF2-40B4-BE49-F238E27FC236}">
                <a16:creationId xmlns:a16="http://schemas.microsoft.com/office/drawing/2014/main" id="{75CBC517-AB97-D7D7-050A-335AF754033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931C0BF-F243-E47F-0ADF-DF756F25373C}"/>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79131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3A1D4-23D9-7A3E-7F55-77063B392997}"/>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3" name="Footer Placeholder 2">
            <a:extLst>
              <a:ext uri="{FF2B5EF4-FFF2-40B4-BE49-F238E27FC236}">
                <a16:creationId xmlns:a16="http://schemas.microsoft.com/office/drawing/2014/main" id="{07787E6C-A9AC-31CF-0112-58415AA3845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CE0339E-3F5F-52C4-8CF4-CBD1B73378F9}"/>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652037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A4B4-6543-D900-422B-B5D112051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17768F-57FB-B7D8-C2FF-62450B5A7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5F28AB-008C-CA9D-80BF-CAAF854B6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2A42F-4A17-1E8D-B729-615E108DB328}"/>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6" name="Footer Placeholder 5">
            <a:extLst>
              <a:ext uri="{FF2B5EF4-FFF2-40B4-BE49-F238E27FC236}">
                <a16:creationId xmlns:a16="http://schemas.microsoft.com/office/drawing/2014/main" id="{A4DE813E-4F77-2A93-FAB2-064557E214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4F495A-4786-1B1A-276A-DFFE3D308F69}"/>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60098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ED86-7488-4157-AFC2-623790EA09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DD1AE-1EA5-4105-96B9-34B02C86CF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23B19-E8E8-4D0D-B115-38876EB1B260}"/>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11/03/2024</a:t>
            </a:fld>
            <a:endParaRPr lang="en-GB" dirty="0"/>
          </a:p>
        </p:txBody>
      </p:sp>
      <p:sp>
        <p:nvSpPr>
          <p:cNvPr id="5" name="Footer Placeholder 4">
            <a:extLst>
              <a:ext uri="{FF2B5EF4-FFF2-40B4-BE49-F238E27FC236}">
                <a16:creationId xmlns:a16="http://schemas.microsoft.com/office/drawing/2014/main" id="{7D3EC1FB-CAC7-472B-9A31-14491F47151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C4B1EEA-BE4A-43EE-BF2D-4855A58212C2}"/>
              </a:ext>
            </a:extLst>
          </p:cNvPr>
          <p:cNvSpPr>
            <a:spLocks noGrp="1"/>
          </p:cNvSpPr>
          <p:nvPr>
            <p:ph type="sldNum" sz="quarter" idx="12"/>
          </p:nvPr>
        </p:nvSpPr>
        <p:spPr/>
        <p:txBody>
          <a:bodyPr/>
          <a:lstStyle/>
          <a:p>
            <a:fld id="{0455B33B-EB00-4CB3-A79B-76997B985EBC}" type="slidenum">
              <a:rPr lang="en-GB" smtClean="0"/>
              <a:t>‹#›</a:t>
            </a:fld>
            <a:endParaRPr lang="en-GB" dirty="0"/>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777830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FE0E-E90E-F186-1265-F3510E79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CC466C-785C-D942-2ACD-ACBEBC557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F412256-6A9A-8748-6ABE-D231F638E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A9669-4903-64A5-2A23-22E5E87F1EA2}"/>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6" name="Footer Placeholder 5">
            <a:extLst>
              <a:ext uri="{FF2B5EF4-FFF2-40B4-BE49-F238E27FC236}">
                <a16:creationId xmlns:a16="http://schemas.microsoft.com/office/drawing/2014/main" id="{0B71C230-B901-283B-8205-B45BC477B5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6E1CEA-5ABA-5CA4-BB67-CEA6A8BF4DC3}"/>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3455781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C2C8-2E74-C2E2-9104-201FBCF457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8E6DC-1BA3-9A43-9E71-DCCBAB076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21B13-211B-9381-3E24-97DEF893FA4A}"/>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5" name="Footer Placeholder 4">
            <a:extLst>
              <a:ext uri="{FF2B5EF4-FFF2-40B4-BE49-F238E27FC236}">
                <a16:creationId xmlns:a16="http://schemas.microsoft.com/office/drawing/2014/main" id="{76F6F12C-D6BE-081F-AB1A-133B63C415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E77078-5EAD-8DE2-C697-9358AD6BE7CA}"/>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603528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BCA3D-F915-FD82-088E-A02BABB156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BBE17A-A314-3061-A44E-88CF00376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8A1FD9-C4D6-8829-2753-43D4650C953F}"/>
              </a:ext>
            </a:extLst>
          </p:cNvPr>
          <p:cNvSpPr>
            <a:spLocks noGrp="1"/>
          </p:cNvSpPr>
          <p:nvPr>
            <p:ph type="dt" sz="half" idx="10"/>
          </p:nvPr>
        </p:nvSpPr>
        <p:spPr/>
        <p:txBody>
          <a:bodyPr/>
          <a:lstStyle/>
          <a:p>
            <a:fld id="{099D0AB8-D9FF-43AB-96D0-8459327F538F}" type="datetimeFigureOut">
              <a:rPr lang="en-GB" smtClean="0"/>
              <a:t>11/03/2024</a:t>
            </a:fld>
            <a:endParaRPr lang="en-GB" dirty="0"/>
          </a:p>
        </p:txBody>
      </p:sp>
      <p:sp>
        <p:nvSpPr>
          <p:cNvPr id="5" name="Footer Placeholder 4">
            <a:extLst>
              <a:ext uri="{FF2B5EF4-FFF2-40B4-BE49-F238E27FC236}">
                <a16:creationId xmlns:a16="http://schemas.microsoft.com/office/drawing/2014/main" id="{543CCDD6-6E2F-64A5-F988-B334204872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D93B9A-3D37-44CD-DBE2-E47829E6FCD2}"/>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13718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52D-DC47-4D68-9605-436AC69BC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ACB5F8-B8F4-40FC-B0F1-6FFA5C872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09551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8037-08F3-4C15-A4A1-D5CA628DA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6A640-00C5-45B3-8496-51EC4591E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1D39F0-E939-4E0B-AFB3-8B8F50DDF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81097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FFFC-8D99-44EF-8A26-26BFDD4A2F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6D855-CB7C-4B08-8819-9D11AE892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3F735-C190-47ED-BE9A-9208BFF02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30DCC-1481-41B1-B7FC-FAACCF4F0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08A32-3C25-4A30-B92A-038A28BE7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F10F1B6-38F3-4657-AFF3-E1B68E3477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027" t="23559" r="31622" b="24513"/>
          <a:stretch/>
        </p:blipFill>
        <p:spPr>
          <a:xfrm>
            <a:off x="11129319" y="5707575"/>
            <a:ext cx="1062681" cy="1074533"/>
          </a:xfrm>
          <a:prstGeom prst="rect">
            <a:avLst/>
          </a:prstGeom>
        </p:spPr>
      </p:pic>
    </p:spTree>
    <p:extLst>
      <p:ext uri="{BB962C8B-B14F-4D97-AF65-F5344CB8AC3E}">
        <p14:creationId xmlns:p14="http://schemas.microsoft.com/office/powerpoint/2010/main" val="331767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F8CD-87E8-492E-9E92-9C4663C697A4}"/>
              </a:ext>
            </a:extLst>
          </p:cNvPr>
          <p:cNvSpPr>
            <a:spLocks noGrp="1"/>
          </p:cNvSpPr>
          <p:nvPr>
            <p:ph type="title"/>
          </p:nvPr>
        </p:nvSpPr>
        <p:spPr/>
        <p:txBody>
          <a:bodyPr/>
          <a:lstStyle/>
          <a:p>
            <a:r>
              <a:rPr lang="en-US"/>
              <a:t>Click to edit Master title style</a:t>
            </a:r>
            <a:endParaRPr lang="en-GB"/>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95446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27507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F51B326-7801-4B36-8852-40966283646E}"/>
              </a:ext>
            </a:extLst>
          </p:cNvPr>
          <p:cNvSpPr>
            <a:spLocks noGrp="1"/>
          </p:cNvSpPr>
          <p:nvPr>
            <p:ph type="ctrTitle"/>
          </p:nvPr>
        </p:nvSpPr>
        <p:spPr>
          <a:xfrm>
            <a:off x="2397122" y="2235200"/>
            <a:ext cx="7382316" cy="2387600"/>
          </a:xfrm>
        </p:spPr>
        <p:txBody>
          <a:bodyPr anchor="ctr">
            <a:normAutofit fontScale="90000"/>
          </a:bodyPr>
          <a:lstStyle>
            <a:lvl1pPr algn="ctr">
              <a:defRPr/>
            </a:lvl1pPr>
          </a:lstStyle>
          <a:p>
            <a:pPr>
              <a:lnSpc>
                <a:spcPct val="70000"/>
              </a:lnSpc>
            </a:pPr>
            <a:r>
              <a:rPr lang="en-US" sz="5300" b="1" cap="all" spc="-15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Click to edit Master title style</a:t>
            </a:r>
            <a:endParaRPr lang="en-GB" sz="2400" cap="all" spc="-15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33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FB07-E3B2-4E3D-8941-75BBC8EA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9ECFDA-1F48-4702-A087-F38F002E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A40E27F2-2416-4E91-AFA4-40F564BF9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24AB-5525-48E5-9B6D-FF1A1ACA1416}"/>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11/03/2024</a:t>
            </a:fld>
            <a:endParaRPr lang="en-GB" dirty="0"/>
          </a:p>
        </p:txBody>
      </p:sp>
      <p:sp>
        <p:nvSpPr>
          <p:cNvPr id="6" name="Footer Placeholder 5">
            <a:extLst>
              <a:ext uri="{FF2B5EF4-FFF2-40B4-BE49-F238E27FC236}">
                <a16:creationId xmlns:a16="http://schemas.microsoft.com/office/drawing/2014/main" id="{B68045B7-E463-43D1-AD7A-9BBF8046FE8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28D3E16-24E1-4459-A8E7-13DA2B0A0A80}"/>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303764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9064E-8CB3-4B80-80A3-FA23A35D6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7C9726-C254-4351-AB8B-48033DEFB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E3289D7-904A-4BD5-9DEE-C2A2BFB54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5B33B-EB00-4CB3-A79B-76997B985EBC}" type="slidenum">
              <a:rPr lang="en-GB" smtClean="0"/>
              <a:t>‹#›</a:t>
            </a:fld>
            <a:endParaRPr lang="en-GB" dirty="0"/>
          </a:p>
        </p:txBody>
      </p:sp>
      <p:pic>
        <p:nvPicPr>
          <p:cNvPr id="7" name="Picture 6">
            <a:extLst>
              <a:ext uri="{FF2B5EF4-FFF2-40B4-BE49-F238E27FC236}">
                <a16:creationId xmlns:a16="http://schemas.microsoft.com/office/drawing/2014/main" id="{1FC77122-F8E9-47C5-A56F-9A749FD78520}"/>
              </a:ext>
            </a:extLst>
          </p:cNvPr>
          <p:cNvPicPr>
            <a:picLocks noChangeAspect="1"/>
          </p:cNvPicPr>
          <p:nvPr userDrawn="1"/>
        </p:nvPicPr>
        <p:blipFill rotWithShape="1">
          <a:blip r:embed="rId13" cstate="screen">
            <a:alphaModFix amt="5000"/>
            <a:extLst>
              <a:ext uri="{28A0092B-C50C-407E-A947-70E740481C1C}">
                <a14:useLocalDpi xmlns:a14="http://schemas.microsoft.com/office/drawing/2010/main"/>
              </a:ext>
            </a:extLst>
          </a:blip>
          <a:srcRect r="17423" b="15777"/>
          <a:stretch/>
        </p:blipFill>
        <p:spPr>
          <a:xfrm>
            <a:off x="6146157" y="1258468"/>
            <a:ext cx="6045844" cy="5677909"/>
          </a:xfrm>
          <a:prstGeom prst="rect">
            <a:avLst/>
          </a:prstGeom>
        </p:spPr>
      </p:pic>
      <p:pic>
        <p:nvPicPr>
          <p:cNvPr id="8" name="Picture 7">
            <a:extLst>
              <a:ext uri="{FF2B5EF4-FFF2-40B4-BE49-F238E27FC236}">
                <a16:creationId xmlns:a16="http://schemas.microsoft.com/office/drawing/2014/main" id="{2DACE4C9-3108-4642-83B6-5620C70EA75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Tree>
    <p:extLst>
      <p:ext uri="{BB962C8B-B14F-4D97-AF65-F5344CB8AC3E}">
        <p14:creationId xmlns:p14="http://schemas.microsoft.com/office/powerpoint/2010/main" val="214358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494D1-B7AB-0448-6F49-692FDE0A8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B60F5-833B-3AD0-F678-EF267FB4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FBDD45-4634-BA47-4F7F-7301AC2F1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D0AB8-D9FF-43AB-96D0-8459327F538F}" type="datetimeFigureOut">
              <a:rPr lang="en-GB" smtClean="0"/>
              <a:t>11/03/2024</a:t>
            </a:fld>
            <a:endParaRPr lang="en-GB" dirty="0"/>
          </a:p>
        </p:txBody>
      </p:sp>
      <p:sp>
        <p:nvSpPr>
          <p:cNvPr id="5" name="Footer Placeholder 4">
            <a:extLst>
              <a:ext uri="{FF2B5EF4-FFF2-40B4-BE49-F238E27FC236}">
                <a16:creationId xmlns:a16="http://schemas.microsoft.com/office/drawing/2014/main" id="{C8010107-F8AC-CD8D-1EDF-B9A4FA795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C13F06-77C8-E2E6-F30F-1589151FD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B242-D1B9-4CC7-A012-0BB2877DEB5A}" type="slidenum">
              <a:rPr lang="en-GB" smtClean="0"/>
              <a:t>‹#›</a:t>
            </a:fld>
            <a:endParaRPr lang="en-GB" dirty="0"/>
          </a:p>
        </p:txBody>
      </p:sp>
    </p:spTree>
    <p:extLst>
      <p:ext uri="{BB962C8B-B14F-4D97-AF65-F5344CB8AC3E}">
        <p14:creationId xmlns:p14="http://schemas.microsoft.com/office/powerpoint/2010/main" val="343215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www.bcu.ac.uk/Download/Asset/fb70e54c-e07b-ee11-b004-002248c63f81"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cu.ac.uk/education-and-social-work/partnerships-and-collaborations/primary-early-years-partnership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bcu.ac.uk/education-and-social-work/partnerships-and-collaborations/primary-early-years-partnerships/placement-docu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bcu.ac.uk/education-and-social-work/partnerships-and-collaborations/primary-early-years-partnerships/placement-documents" TargetMode="External"/><Relationship Id="rId5" Type="http://schemas.openxmlformats.org/officeDocument/2006/relationships/hyperlink" Target="https://eur02.safelinks.protection.outlook.com/?url=https%3A%2F%2Fsway.cloud.microsoft%2F5CN5dTgSsVs2bKHi%3Fref%3DLink&amp;data=05%7C02%7CAnne.Whitacre%40bcu.ac.uk%7C89995542ba6e4cb4ef8b08dc3a0906db%7C7e2be055828a4523b5e5b77ad9939785%7C0%7C0%7C638449057655565520%7CUnknown%7CTWFpbGZsb3d8eyJWIjoiMC4wLjAwMDAiLCJQIjoiV2luMzIiLCJBTiI6Ik1haWwiLCJXVCI6Mn0%3D%7C0%7C%7C%7C&amp;sdata=wD8OSmFGtP9e5quYOgItwJScFYBCI%2BJRAgRY0VJOeEQ%3D&amp;reserved=0" TargetMode="External"/><Relationship Id="rId4" Type="http://schemas.openxmlformats.org/officeDocument/2006/relationships/hyperlink" Target="https://eur02.safelinks.protection.outlook.com/?url=https%3A%2F%2Fsway.cloud.microsoft%2FNoZVwBGBlLRgJXjZ%3Fref%3DLink&amp;data=05%7C02%7CAnne.Whitacre%40bcu.ac.uk%7Ce2892b9d384649f163b108dc36b53bdf%7C7e2be055828a4523b5e5b77ad9939785%7C0%7C0%7C638445399219001861%7CUnknown%7CTWFpbGZsb3d8eyJWIjoiMC4wLjAwMDAiLCJQIjoiV2luMzIiLCJBTiI6Ik1haWwiLCJXVCI6Mn0%3D%7C0%7C%7C%7C&amp;sdata=mPnB7TmAKESHXp2HEyXq0jPi33nxZi6FukQq5WyFhQc%3D&amp;reserved=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FttTS-ZDLAhXGWRQKHWN2BZ8QjRwIAw&amp;url=http://www.healthliteracyplace.org.uk/resource-library/document/b/body-outline-child/&amp;psig=AFQjCNG8PkF_ECUjCnRweFFnuuPCXa2SrQ&amp;ust=14564222050739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ECACF9-F0A6-B246-ACCC-F4E079768024}"/>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146157" y="1180091"/>
            <a:ext cx="6045844" cy="5677909"/>
          </a:xfrm>
          <a:prstGeom prst="rect">
            <a:avLst/>
          </a:prstGeom>
        </p:spPr>
      </p:pic>
      <p:pic>
        <p:nvPicPr>
          <p:cNvPr id="8" name="Picture 7">
            <a:extLst>
              <a:ext uri="{FF2B5EF4-FFF2-40B4-BE49-F238E27FC236}">
                <a16:creationId xmlns:a16="http://schemas.microsoft.com/office/drawing/2014/main" id="{E290EFD3-8C95-E64A-9305-FF686FF70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
        <p:nvSpPr>
          <p:cNvPr id="2" name="Title 1">
            <a:extLst>
              <a:ext uri="{FF2B5EF4-FFF2-40B4-BE49-F238E27FC236}">
                <a16:creationId xmlns:a16="http://schemas.microsoft.com/office/drawing/2014/main" id="{05577E3B-0442-45AD-9D39-0B6DB55A94C1}"/>
              </a:ext>
            </a:extLst>
          </p:cNvPr>
          <p:cNvSpPr>
            <a:spLocks noGrp="1"/>
          </p:cNvSpPr>
          <p:nvPr>
            <p:ph type="ctrTitle"/>
          </p:nvPr>
        </p:nvSpPr>
        <p:spPr>
          <a:xfrm>
            <a:off x="-338759" y="1326086"/>
            <a:ext cx="9684094" cy="880080"/>
          </a:xfrm>
        </p:spPr>
        <p:txBody>
          <a:bodyPr>
            <a:normAutofit fontScale="90000"/>
          </a:bodyPr>
          <a:lstStyle/>
          <a:p>
            <a:r>
              <a:rPr lang="en-GB" b="1" dirty="0"/>
              <a:t>CPD 4: How are our Associate Teacher’s Progressing? </a:t>
            </a:r>
          </a:p>
        </p:txBody>
      </p:sp>
      <p:sp>
        <p:nvSpPr>
          <p:cNvPr id="3" name="Subtitle 2">
            <a:extLst>
              <a:ext uri="{FF2B5EF4-FFF2-40B4-BE49-F238E27FC236}">
                <a16:creationId xmlns:a16="http://schemas.microsoft.com/office/drawing/2014/main" id="{F9DCDC8B-93B5-4421-ACF0-382DB6C2A100}"/>
              </a:ext>
            </a:extLst>
          </p:cNvPr>
          <p:cNvSpPr>
            <a:spLocks noGrp="1"/>
          </p:cNvSpPr>
          <p:nvPr>
            <p:ph type="subTitle" idx="1"/>
          </p:nvPr>
        </p:nvSpPr>
        <p:spPr>
          <a:xfrm>
            <a:off x="235146" y="2619507"/>
            <a:ext cx="4599709" cy="602291"/>
          </a:xfrm>
        </p:spPr>
        <p:txBody>
          <a:bodyPr vert="horz" lIns="91440" tIns="45720" rIns="91440" bIns="45720" rtlCol="0" anchor="t">
            <a:noAutofit/>
          </a:bodyPr>
          <a:lstStyle/>
          <a:p>
            <a:r>
              <a:rPr lang="en-GB" sz="3200" dirty="0">
                <a:cs typeface="Calibri"/>
              </a:rPr>
              <a:t>5 and 7 March 2024</a:t>
            </a:r>
          </a:p>
        </p:txBody>
      </p:sp>
      <p:sp>
        <p:nvSpPr>
          <p:cNvPr id="9" name="TextBox 8">
            <a:extLst>
              <a:ext uri="{FF2B5EF4-FFF2-40B4-BE49-F238E27FC236}">
                <a16:creationId xmlns:a16="http://schemas.microsoft.com/office/drawing/2014/main" id="{9D635582-B868-4F1F-B0AD-24C4E44D8DBB}"/>
              </a:ext>
            </a:extLst>
          </p:cNvPr>
          <p:cNvSpPr txBox="1"/>
          <p:nvPr/>
        </p:nvSpPr>
        <p:spPr>
          <a:xfrm>
            <a:off x="2647965" y="3636202"/>
            <a:ext cx="9354643" cy="2554545"/>
          </a:xfrm>
          <a:prstGeom prst="rect">
            <a:avLst/>
          </a:prstGeom>
          <a:solidFill>
            <a:srgbClr val="2D789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3200" dirty="0">
                <a:solidFill>
                  <a:prstClr val="white"/>
                </a:solidFill>
                <a:latin typeface="Calibri" panose="020F0502020204030204"/>
                <a:cs typeface="Calibri"/>
              </a:rPr>
              <a:t>Introduction and updates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One stop:  Primary Partnership Website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What does progress look like? Using the BCU ITE Assessment Tracker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Calibri"/>
              </a:rPr>
              <a:t>  Feedback/Actions/next steps</a:t>
            </a:r>
          </a:p>
        </p:txBody>
      </p:sp>
    </p:spTree>
    <p:extLst>
      <p:ext uri="{BB962C8B-B14F-4D97-AF65-F5344CB8AC3E}">
        <p14:creationId xmlns:p14="http://schemas.microsoft.com/office/powerpoint/2010/main" val="179399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6808F8C-67C1-3BDE-FA0B-DA6C450E9138}"/>
              </a:ext>
            </a:extLst>
          </p:cNvPr>
          <p:cNvGraphicFramePr>
            <a:graphicFrameLocks/>
          </p:cNvGraphicFramePr>
          <p:nvPr/>
        </p:nvGraphicFramePr>
        <p:xfrm>
          <a:off x="373711" y="393454"/>
          <a:ext cx="9843715" cy="607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ECE0-1557-3A45-6C1D-9CB0CDE0B402}"/>
              </a:ext>
            </a:extLst>
          </p:cNvPr>
          <p:cNvSpPr>
            <a:spLocks noGrp="1"/>
          </p:cNvSpPr>
          <p:nvPr>
            <p:ph type="title"/>
          </p:nvPr>
        </p:nvSpPr>
        <p:spPr>
          <a:xfrm>
            <a:off x="472440" y="94781"/>
            <a:ext cx="7168763" cy="1325563"/>
          </a:xfrm>
        </p:spPr>
        <p:txBody>
          <a:bodyPr>
            <a:normAutofit/>
          </a:bodyPr>
          <a:lstStyle/>
          <a:p>
            <a:r>
              <a:rPr lang="en-GB" b="1" dirty="0"/>
              <a:t>Expectations: Working towards</a:t>
            </a:r>
            <a:br>
              <a:rPr lang="en-GB" b="1" dirty="0"/>
            </a:br>
            <a:r>
              <a:rPr lang="en-GB" sz="2200" b="1" dirty="0">
                <a:highlight>
                  <a:srgbClr val="C0C0C0"/>
                </a:highlight>
              </a:rPr>
              <a:t>The Associate Teacher works with the support of expert colleagues at BCU and in school to: </a:t>
            </a:r>
            <a:endParaRPr lang="en-GB" dirty="0">
              <a:highlight>
                <a:srgbClr val="C0C0C0"/>
              </a:highlight>
            </a:endParaRPr>
          </a:p>
        </p:txBody>
      </p:sp>
      <p:sp>
        <p:nvSpPr>
          <p:cNvPr id="3" name="Content Placeholder 2">
            <a:extLst>
              <a:ext uri="{FF2B5EF4-FFF2-40B4-BE49-F238E27FC236}">
                <a16:creationId xmlns:a16="http://schemas.microsoft.com/office/drawing/2014/main" id="{7D31C1B3-BA30-EE78-50DD-14609853866B}"/>
              </a:ext>
            </a:extLst>
          </p:cNvPr>
          <p:cNvSpPr>
            <a:spLocks noGrp="1"/>
          </p:cNvSpPr>
          <p:nvPr>
            <p:ph idx="1"/>
          </p:nvPr>
        </p:nvSpPr>
        <p:spPr>
          <a:xfrm>
            <a:off x="297511" y="1634794"/>
            <a:ext cx="779213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pupil learning and progress: </a:t>
            </a:r>
            <a:r>
              <a:rPr kumimoji="0" lang="en-GB"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always evident overtime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000" dirty="0">
                <a:solidFill>
                  <a:prstClr val="black"/>
                </a:solidFill>
                <a:latin typeface="Arial" panose="020B0604020202020204" pitchFamily="34" charset="0"/>
                <a:cs typeface="Arial" panose="020B0604020202020204" pitchFamily="34" charset="0"/>
              </a:rPr>
              <a:t>Associate Teachers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demonstrate </a:t>
            </a:r>
            <a:r>
              <a:rPr kumimoji="0" lang="en-GB"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towards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practice in most of the key themes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 2 consistently high quality practice in personal and professional conduct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Acts on advice and feedback most of the time</a:t>
            </a:r>
          </a:p>
          <a:p>
            <a:endParaRPr lang="en-GB" dirty="0"/>
          </a:p>
        </p:txBody>
      </p:sp>
      <p:pic>
        <p:nvPicPr>
          <p:cNvPr id="6" name="Picture 5">
            <a:extLst>
              <a:ext uri="{FF2B5EF4-FFF2-40B4-BE49-F238E27FC236}">
                <a16:creationId xmlns:a16="http://schemas.microsoft.com/office/drawing/2014/main" id="{BE252A56-309E-6DA5-5883-9AC8AAC04CC9}"/>
              </a:ext>
            </a:extLst>
          </p:cNvPr>
          <p:cNvPicPr>
            <a:picLocks noChangeAspect="1"/>
          </p:cNvPicPr>
          <p:nvPr/>
        </p:nvPicPr>
        <p:blipFill>
          <a:blip r:embed="rId3"/>
          <a:stretch>
            <a:fillRect/>
          </a:stretch>
        </p:blipFill>
        <p:spPr>
          <a:xfrm>
            <a:off x="8089641" y="1392107"/>
            <a:ext cx="3900196" cy="4116766"/>
          </a:xfrm>
          <a:prstGeom prst="rect">
            <a:avLst/>
          </a:prstGeom>
        </p:spPr>
      </p:pic>
      <p:cxnSp>
        <p:nvCxnSpPr>
          <p:cNvPr id="5" name="Straight Arrow Connector 4">
            <a:extLst>
              <a:ext uri="{FF2B5EF4-FFF2-40B4-BE49-F238E27FC236}">
                <a16:creationId xmlns:a16="http://schemas.microsoft.com/office/drawing/2014/main" id="{EE800EFB-A533-8737-9A37-2A74168F935A}"/>
              </a:ext>
            </a:extLst>
          </p:cNvPr>
          <p:cNvCxnSpPr>
            <a:cxnSpLocks/>
          </p:cNvCxnSpPr>
          <p:nvPr/>
        </p:nvCxnSpPr>
        <p:spPr>
          <a:xfrm>
            <a:off x="4944862" y="1162975"/>
            <a:ext cx="3071674" cy="3817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64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432684" y="173304"/>
            <a:ext cx="6918027" cy="733145"/>
          </a:xfrm>
        </p:spPr>
        <p:txBody>
          <a:bodyPr>
            <a:normAutofit fontScale="90000"/>
          </a:bodyPr>
          <a:lstStyle/>
          <a:p>
            <a:r>
              <a:rPr lang="en-GB" b="1" dirty="0"/>
              <a:t>Expectations: Working At</a:t>
            </a:r>
            <a:br>
              <a:rPr lang="en-GB" b="1" dirty="0"/>
            </a:br>
            <a:r>
              <a:rPr lang="en-GB" sz="2400" b="1" dirty="0">
                <a:highlight>
                  <a:srgbClr val="FFFF00"/>
                </a:highlight>
              </a:rPr>
              <a:t>The Associate Teacher works independently with the advice and guidance of expert colleagues at BCU and in school to</a:t>
            </a:r>
            <a:r>
              <a:rPr lang="en-GB" sz="2400" b="1" dirty="0"/>
              <a:t>:</a:t>
            </a:r>
            <a:endParaRPr lang="en-GB" sz="2400" dirty="0"/>
          </a:p>
        </p:txBody>
      </p:sp>
      <p:sp>
        <p:nvSpPr>
          <p:cNvPr id="3" name="Content Placeholder 2">
            <a:extLst>
              <a:ext uri="{FF2B5EF4-FFF2-40B4-BE49-F238E27FC236}">
                <a16:creationId xmlns:a16="http://schemas.microsoft.com/office/drawing/2014/main" id="{47AC8104-A942-EE9A-F0C9-5503BC931DFB}"/>
              </a:ext>
            </a:extLst>
          </p:cNvPr>
          <p:cNvSpPr>
            <a:spLocks noGrp="1"/>
          </p:cNvSpPr>
          <p:nvPr>
            <p:ph idx="1"/>
          </p:nvPr>
        </p:nvSpPr>
        <p:spPr>
          <a:xfrm>
            <a:off x="305464" y="1276984"/>
            <a:ext cx="7280081" cy="5099962"/>
          </a:xfrm>
        </p:spPr>
        <p:txBody>
          <a:bodyPr>
            <a:normAutofit/>
          </a:bodyPr>
          <a:lstStyle/>
          <a:p>
            <a:r>
              <a:rPr lang="en-GB" sz="3000" dirty="0"/>
              <a:t>pupil learning and progress: evident overtime</a:t>
            </a:r>
          </a:p>
          <a:p>
            <a:r>
              <a:rPr lang="en-GB" sz="3000" dirty="0"/>
              <a:t>Competence in all elements at Working AT</a:t>
            </a:r>
          </a:p>
          <a:p>
            <a:r>
              <a:rPr lang="en-GB" sz="3000" dirty="0"/>
              <a:t>Any working towards judgements to be scrutinised </a:t>
            </a:r>
          </a:p>
          <a:p>
            <a:r>
              <a:rPr lang="en-GB" sz="3000" dirty="0"/>
              <a:t>Part 2 consistently high quality practice in personal and professional conduct </a:t>
            </a:r>
          </a:p>
          <a:p>
            <a:r>
              <a:rPr lang="en-GB" sz="3000" dirty="0"/>
              <a:t>Consistently acts on advice and feedback</a:t>
            </a:r>
          </a:p>
          <a:p>
            <a:r>
              <a:rPr lang="en-GB" sz="3000" dirty="0"/>
              <a:t>On track to be awarded QTS</a:t>
            </a:r>
          </a:p>
          <a:p>
            <a:endParaRPr lang="en-GB" dirty="0"/>
          </a:p>
        </p:txBody>
      </p:sp>
      <p:pic>
        <p:nvPicPr>
          <p:cNvPr id="7" name="Picture 6">
            <a:extLst>
              <a:ext uri="{FF2B5EF4-FFF2-40B4-BE49-F238E27FC236}">
                <a16:creationId xmlns:a16="http://schemas.microsoft.com/office/drawing/2014/main" id="{366095F5-316E-1802-C2C7-4E851C9F57A0}"/>
              </a:ext>
            </a:extLst>
          </p:cNvPr>
          <p:cNvPicPr>
            <a:picLocks noChangeAspect="1"/>
          </p:cNvPicPr>
          <p:nvPr/>
        </p:nvPicPr>
        <p:blipFill>
          <a:blip r:embed="rId3"/>
          <a:stretch>
            <a:fillRect/>
          </a:stretch>
        </p:blipFill>
        <p:spPr>
          <a:xfrm>
            <a:off x="7874399" y="1544715"/>
            <a:ext cx="4082815" cy="3910993"/>
          </a:xfrm>
          <a:prstGeom prst="rect">
            <a:avLst/>
          </a:prstGeom>
        </p:spPr>
      </p:pic>
      <p:cxnSp>
        <p:nvCxnSpPr>
          <p:cNvPr id="4" name="Straight Arrow Connector 3">
            <a:extLst>
              <a:ext uri="{FF2B5EF4-FFF2-40B4-BE49-F238E27FC236}">
                <a16:creationId xmlns:a16="http://schemas.microsoft.com/office/drawing/2014/main" id="{B9686163-23EE-A012-92F1-80EBEB73C371}"/>
              </a:ext>
            </a:extLst>
          </p:cNvPr>
          <p:cNvCxnSpPr>
            <a:cxnSpLocks/>
          </p:cNvCxnSpPr>
          <p:nvPr/>
        </p:nvCxnSpPr>
        <p:spPr>
          <a:xfrm>
            <a:off x="7088395" y="923824"/>
            <a:ext cx="994299" cy="5415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62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300445" y="460378"/>
            <a:ext cx="8151097" cy="883230"/>
          </a:xfrm>
        </p:spPr>
        <p:txBody>
          <a:bodyPr>
            <a:normAutofit fontScale="90000"/>
          </a:bodyPr>
          <a:lstStyle/>
          <a:p>
            <a:r>
              <a:rPr lang="en-GB" b="1" dirty="0"/>
              <a:t>Expectations: Working beyond </a:t>
            </a:r>
            <a:br>
              <a:rPr lang="en-GB" b="1" dirty="0"/>
            </a:br>
            <a:r>
              <a:rPr lang="en-GB" sz="2400" b="1" dirty="0">
                <a:highlight>
                  <a:srgbClr val="00FF00"/>
                </a:highlight>
              </a:rPr>
              <a:t>The Associate Teacher is proactive and accountable for own choices and works collaboratively with expert colleagues at BCU and in school to:</a:t>
            </a:r>
            <a:endParaRPr lang="en-GB" sz="2400" dirty="0">
              <a:highlight>
                <a:srgbClr val="00FF00"/>
              </a:highlight>
            </a:endParaRPr>
          </a:p>
        </p:txBody>
      </p:sp>
      <p:sp>
        <p:nvSpPr>
          <p:cNvPr id="3" name="Content Placeholder 2">
            <a:extLst>
              <a:ext uri="{FF2B5EF4-FFF2-40B4-BE49-F238E27FC236}">
                <a16:creationId xmlns:a16="http://schemas.microsoft.com/office/drawing/2014/main" id="{47AC8104-A942-EE9A-F0C9-5503BC931DFB}"/>
              </a:ext>
            </a:extLst>
          </p:cNvPr>
          <p:cNvSpPr>
            <a:spLocks noGrp="1"/>
          </p:cNvSpPr>
          <p:nvPr>
            <p:ph idx="1"/>
          </p:nvPr>
        </p:nvSpPr>
        <p:spPr>
          <a:xfrm>
            <a:off x="300445" y="1590681"/>
            <a:ext cx="7129007" cy="5398569"/>
          </a:xfrm>
        </p:spPr>
        <p:txBody>
          <a:bodyPr>
            <a:normAutofit/>
          </a:bodyPr>
          <a:lstStyle/>
          <a:p>
            <a:r>
              <a:rPr lang="en-GB" dirty="0"/>
              <a:t>pupil learning and progress: good or better overtime</a:t>
            </a:r>
          </a:p>
          <a:p>
            <a:r>
              <a:rPr lang="en-GB" dirty="0"/>
              <a:t>At least 50% of statements are </a:t>
            </a:r>
            <a:r>
              <a:rPr lang="en-GB" b="1" dirty="0"/>
              <a:t>Working Beyond </a:t>
            </a:r>
            <a:r>
              <a:rPr lang="en-GB" dirty="0"/>
              <a:t>overall</a:t>
            </a:r>
          </a:p>
          <a:p>
            <a:r>
              <a:rPr lang="en-GB" dirty="0"/>
              <a:t>AT must demonstrate </a:t>
            </a:r>
            <a:r>
              <a:rPr lang="en-GB" b="1" dirty="0"/>
              <a:t>Working Beyond </a:t>
            </a:r>
            <a:r>
              <a:rPr lang="en-GB" dirty="0"/>
              <a:t>practice in most of the BCU Key Themes</a:t>
            </a:r>
          </a:p>
          <a:p>
            <a:r>
              <a:rPr lang="en-GB" dirty="0"/>
              <a:t>No </a:t>
            </a:r>
            <a:r>
              <a:rPr lang="en-GB" b="1" dirty="0"/>
              <a:t>Working Towards </a:t>
            </a:r>
            <a:r>
              <a:rPr lang="en-GB" dirty="0"/>
              <a:t>judgements outstanding</a:t>
            </a:r>
          </a:p>
          <a:p>
            <a:r>
              <a:rPr lang="en-GB" dirty="0"/>
              <a:t>Part 2 consistently high quality practice in personal and professional conduct </a:t>
            </a:r>
          </a:p>
          <a:p>
            <a:r>
              <a:rPr lang="en-GB" dirty="0"/>
              <a:t>Has continued to act on advice and feedback consistently</a:t>
            </a:r>
          </a:p>
          <a:p>
            <a:endParaRPr lang="en-GB" dirty="0"/>
          </a:p>
        </p:txBody>
      </p:sp>
      <p:pic>
        <p:nvPicPr>
          <p:cNvPr id="5" name="Picture 4">
            <a:extLst>
              <a:ext uri="{FF2B5EF4-FFF2-40B4-BE49-F238E27FC236}">
                <a16:creationId xmlns:a16="http://schemas.microsoft.com/office/drawing/2014/main" id="{ECE7B562-A9C0-394F-CE80-B996F114BAE9}"/>
              </a:ext>
            </a:extLst>
          </p:cNvPr>
          <p:cNvPicPr>
            <a:picLocks noChangeAspect="1"/>
          </p:cNvPicPr>
          <p:nvPr/>
        </p:nvPicPr>
        <p:blipFill>
          <a:blip r:embed="rId3"/>
          <a:stretch>
            <a:fillRect/>
          </a:stretch>
        </p:blipFill>
        <p:spPr>
          <a:xfrm>
            <a:off x="7509350" y="1590681"/>
            <a:ext cx="4480263" cy="3871447"/>
          </a:xfrm>
          <a:prstGeom prst="rect">
            <a:avLst/>
          </a:prstGeom>
        </p:spPr>
      </p:pic>
    </p:spTree>
    <p:extLst>
      <p:ext uri="{BB962C8B-B14F-4D97-AF65-F5344CB8AC3E}">
        <p14:creationId xmlns:p14="http://schemas.microsoft.com/office/powerpoint/2010/main" val="286702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DE446-50D7-95E2-FEC0-89590D4296F4}"/>
              </a:ext>
            </a:extLst>
          </p:cNvPr>
          <p:cNvPicPr>
            <a:picLocks noChangeAspect="1"/>
          </p:cNvPicPr>
          <p:nvPr/>
        </p:nvPicPr>
        <p:blipFill>
          <a:blip r:embed="rId2"/>
          <a:stretch>
            <a:fillRect/>
          </a:stretch>
        </p:blipFill>
        <p:spPr>
          <a:xfrm>
            <a:off x="1216241" y="372536"/>
            <a:ext cx="7051726" cy="38706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Target PNG">
            <a:extLst>
              <a:ext uri="{FF2B5EF4-FFF2-40B4-BE49-F238E27FC236}">
                <a16:creationId xmlns:a16="http://schemas.microsoft.com/office/drawing/2014/main" id="{259DFC6A-12C3-8F57-D419-88C4AC6AA6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1538" y="4952140"/>
            <a:ext cx="1600566" cy="1600566"/>
          </a:xfrm>
          <a:prstGeom prst="rect">
            <a:avLst/>
          </a:prstGeom>
        </p:spPr>
      </p:pic>
      <p:sp>
        <p:nvSpPr>
          <p:cNvPr id="4" name="TextBox 3">
            <a:extLst>
              <a:ext uri="{FF2B5EF4-FFF2-40B4-BE49-F238E27FC236}">
                <a16:creationId xmlns:a16="http://schemas.microsoft.com/office/drawing/2014/main" id="{CDB4E200-7AFD-8844-CAFE-39F5232DEF60}"/>
              </a:ext>
            </a:extLst>
          </p:cNvPr>
          <p:cNvSpPr txBox="1"/>
          <p:nvPr/>
        </p:nvSpPr>
        <p:spPr>
          <a:xfrm>
            <a:off x="4742104" y="5246396"/>
            <a:ext cx="2808303" cy="1200329"/>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tracker will also provide a clear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picture for future targets to be set. </a:t>
            </a:r>
          </a:p>
        </p:txBody>
      </p:sp>
      <p:sp>
        <p:nvSpPr>
          <p:cNvPr id="5" name="TextBox 4">
            <a:extLst>
              <a:ext uri="{FF2B5EF4-FFF2-40B4-BE49-F238E27FC236}">
                <a16:creationId xmlns:a16="http://schemas.microsoft.com/office/drawing/2014/main" id="{343D56EC-88D1-9E18-CFDB-818353139D50}"/>
              </a:ext>
            </a:extLst>
          </p:cNvPr>
          <p:cNvSpPr txBox="1"/>
          <p:nvPr/>
        </p:nvSpPr>
        <p:spPr>
          <a:xfrm>
            <a:off x="8754416" y="306270"/>
            <a:ext cx="2964108" cy="1754326"/>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tracker will provide an accurate picture of where the Associate Teacher is at the assessment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Download Thumb Icons Button Up Computer Facebook Thumbs HQ ...">
            <a:extLst>
              <a:ext uri="{FF2B5EF4-FFF2-40B4-BE49-F238E27FC236}">
                <a16:creationId xmlns:a16="http://schemas.microsoft.com/office/drawing/2014/main" id="{E0465A6B-43C5-0C6C-9B07-F05430A717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26715" y="2307878"/>
            <a:ext cx="1249044" cy="1249044"/>
          </a:xfrm>
          <a:prstGeom prst="rect">
            <a:avLst/>
          </a:prstGeom>
        </p:spPr>
      </p:pic>
      <p:sp>
        <p:nvSpPr>
          <p:cNvPr id="8" name="TextBox 7">
            <a:extLst>
              <a:ext uri="{FF2B5EF4-FFF2-40B4-BE49-F238E27FC236}">
                <a16:creationId xmlns:a16="http://schemas.microsoft.com/office/drawing/2014/main" id="{197EE638-CEA4-3BCB-1EBB-234F57DDD860}"/>
              </a:ext>
            </a:extLst>
          </p:cNvPr>
          <p:cNvSpPr txBox="1"/>
          <p:nvPr/>
        </p:nvSpPr>
        <p:spPr>
          <a:xfrm>
            <a:off x="3402366" y="2123212"/>
            <a:ext cx="6238783" cy="369332"/>
          </a:xfrm>
          <a:prstGeom prst="rect">
            <a:avLst/>
          </a:prstGeom>
          <a:noFill/>
        </p:spPr>
        <p:txBody>
          <a:bodyPr wrap="square">
            <a:spAutoFit/>
          </a:bodyPr>
          <a:lstStyle/>
          <a:p>
            <a:r>
              <a:rPr lang="en-GB" dirty="0">
                <a:hlinkClick r:id="rId5"/>
              </a:rPr>
              <a:t>Assessment Tracker 2023-24</a:t>
            </a:r>
            <a:r>
              <a:rPr lang="en-GB" dirty="0"/>
              <a:t> </a:t>
            </a:r>
          </a:p>
        </p:txBody>
      </p:sp>
    </p:spTree>
    <p:extLst>
      <p:ext uri="{BB962C8B-B14F-4D97-AF65-F5344CB8AC3E}">
        <p14:creationId xmlns:p14="http://schemas.microsoft.com/office/powerpoint/2010/main" val="277179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154386" y="127221"/>
            <a:ext cx="7025641" cy="357809"/>
          </a:xfrm>
        </p:spPr>
        <p:txBody>
          <a:bodyPr>
            <a:normAutofit fontScale="90000"/>
          </a:bodyPr>
          <a:lstStyle/>
          <a:p>
            <a:r>
              <a:rPr lang="en-GB" b="1" dirty="0"/>
              <a:t>Key Theme A: Using research </a:t>
            </a:r>
          </a:p>
        </p:txBody>
      </p:sp>
      <p:pic>
        <p:nvPicPr>
          <p:cNvPr id="5" name="Content Placeholder 4">
            <a:extLst>
              <a:ext uri="{FF2B5EF4-FFF2-40B4-BE49-F238E27FC236}">
                <a16:creationId xmlns:a16="http://schemas.microsoft.com/office/drawing/2014/main" id="{9687F993-2B5C-2791-AF2D-6BA4FE094ACB}"/>
              </a:ext>
            </a:extLst>
          </p:cNvPr>
          <p:cNvPicPr>
            <a:picLocks noGrp="1" noChangeAspect="1"/>
          </p:cNvPicPr>
          <p:nvPr>
            <p:ph idx="1"/>
          </p:nvPr>
        </p:nvPicPr>
        <p:blipFill>
          <a:blip r:embed="rId3"/>
          <a:stretch>
            <a:fillRect/>
          </a:stretch>
        </p:blipFill>
        <p:spPr>
          <a:xfrm>
            <a:off x="1653871" y="551361"/>
            <a:ext cx="6880883" cy="4607517"/>
          </a:xfrm>
        </p:spPr>
      </p:pic>
      <p:pic>
        <p:nvPicPr>
          <p:cNvPr id="7" name="Picture 6">
            <a:extLst>
              <a:ext uri="{FF2B5EF4-FFF2-40B4-BE49-F238E27FC236}">
                <a16:creationId xmlns:a16="http://schemas.microsoft.com/office/drawing/2014/main" id="{0EEA0CFA-E80B-CF11-6E0F-75787C86445D}"/>
              </a:ext>
            </a:extLst>
          </p:cNvPr>
          <p:cNvPicPr>
            <a:picLocks noChangeAspect="1"/>
          </p:cNvPicPr>
          <p:nvPr/>
        </p:nvPicPr>
        <p:blipFill rotWithShape="1">
          <a:blip r:embed="rId4"/>
          <a:srcRect t="8099" r="388" b="24205"/>
          <a:stretch/>
        </p:blipFill>
        <p:spPr>
          <a:xfrm>
            <a:off x="1653871" y="5019314"/>
            <a:ext cx="6822219" cy="1779052"/>
          </a:xfrm>
          <a:prstGeom prst="rect">
            <a:avLst/>
          </a:prstGeom>
        </p:spPr>
      </p:pic>
      <p:sp>
        <p:nvSpPr>
          <p:cNvPr id="8" name="TextBox 7">
            <a:extLst>
              <a:ext uri="{FF2B5EF4-FFF2-40B4-BE49-F238E27FC236}">
                <a16:creationId xmlns:a16="http://schemas.microsoft.com/office/drawing/2014/main" id="{0107B55A-17AD-0582-BD98-2B92E14900BF}"/>
              </a:ext>
            </a:extLst>
          </p:cNvPr>
          <p:cNvSpPr txBox="1"/>
          <p:nvPr/>
        </p:nvSpPr>
        <p:spPr>
          <a:xfrm>
            <a:off x="8635116" y="4432789"/>
            <a:ext cx="27272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We do not use the Teachers’ Standards to formatively assess. These are only referred to at the point of QTS recommendation.</a:t>
            </a:r>
          </a:p>
        </p:txBody>
      </p:sp>
      <p:cxnSp>
        <p:nvCxnSpPr>
          <p:cNvPr id="9" name="Straight Arrow Connector 8">
            <a:extLst>
              <a:ext uri="{FF2B5EF4-FFF2-40B4-BE49-F238E27FC236}">
                <a16:creationId xmlns:a16="http://schemas.microsoft.com/office/drawing/2014/main" id="{51710507-9E77-84FF-E421-DF51A04D0115}"/>
              </a:ext>
            </a:extLst>
          </p:cNvPr>
          <p:cNvCxnSpPr>
            <a:cxnSpLocks/>
          </p:cNvCxnSpPr>
          <p:nvPr/>
        </p:nvCxnSpPr>
        <p:spPr>
          <a:xfrm>
            <a:off x="7574612" y="5222795"/>
            <a:ext cx="9601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30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154386" y="127221"/>
            <a:ext cx="7025641" cy="357809"/>
          </a:xfrm>
        </p:spPr>
        <p:txBody>
          <a:bodyPr>
            <a:normAutofit fontScale="90000"/>
          </a:bodyPr>
          <a:lstStyle/>
          <a:p>
            <a:r>
              <a:rPr lang="en-GB" b="1" dirty="0"/>
              <a:t>Key Theme C:  </a:t>
            </a:r>
          </a:p>
        </p:txBody>
      </p:sp>
      <p:sp>
        <p:nvSpPr>
          <p:cNvPr id="8" name="TextBox 7">
            <a:extLst>
              <a:ext uri="{FF2B5EF4-FFF2-40B4-BE49-F238E27FC236}">
                <a16:creationId xmlns:a16="http://schemas.microsoft.com/office/drawing/2014/main" id="{0107B55A-17AD-0582-BD98-2B92E14900BF}"/>
              </a:ext>
            </a:extLst>
          </p:cNvPr>
          <p:cNvSpPr txBox="1"/>
          <p:nvPr/>
        </p:nvSpPr>
        <p:spPr>
          <a:xfrm>
            <a:off x="8539701" y="4792423"/>
            <a:ext cx="27272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We do not use the Teachers’ Standards to formatively assess. These are only referred to at the point of QTS recommendation.</a:t>
            </a:r>
          </a:p>
        </p:txBody>
      </p:sp>
      <p:pic>
        <p:nvPicPr>
          <p:cNvPr id="5" name="Content Placeholder 4">
            <a:extLst>
              <a:ext uri="{FF2B5EF4-FFF2-40B4-BE49-F238E27FC236}">
                <a16:creationId xmlns:a16="http://schemas.microsoft.com/office/drawing/2014/main" id="{BD728F33-CC18-421C-4AC8-356020CF1F62}"/>
              </a:ext>
            </a:extLst>
          </p:cNvPr>
          <p:cNvPicPr>
            <a:picLocks noGrp="1" noChangeAspect="1"/>
          </p:cNvPicPr>
          <p:nvPr>
            <p:ph idx="1"/>
          </p:nvPr>
        </p:nvPicPr>
        <p:blipFill>
          <a:blip r:embed="rId3"/>
          <a:stretch>
            <a:fillRect/>
          </a:stretch>
        </p:blipFill>
        <p:spPr>
          <a:xfrm>
            <a:off x="1620591" y="485030"/>
            <a:ext cx="6661919" cy="4352925"/>
          </a:xfrm>
        </p:spPr>
      </p:pic>
      <p:pic>
        <p:nvPicPr>
          <p:cNvPr id="7" name="Picture 6">
            <a:extLst>
              <a:ext uri="{FF2B5EF4-FFF2-40B4-BE49-F238E27FC236}">
                <a16:creationId xmlns:a16="http://schemas.microsoft.com/office/drawing/2014/main" id="{7296DC0F-8990-AE8A-2ADE-AC6DC92E6647}"/>
              </a:ext>
            </a:extLst>
          </p:cNvPr>
          <p:cNvPicPr>
            <a:picLocks noChangeAspect="1"/>
          </p:cNvPicPr>
          <p:nvPr/>
        </p:nvPicPr>
        <p:blipFill>
          <a:blip r:embed="rId4"/>
          <a:stretch>
            <a:fillRect/>
          </a:stretch>
        </p:blipFill>
        <p:spPr>
          <a:xfrm>
            <a:off x="1703442" y="4695154"/>
            <a:ext cx="6496215" cy="1948864"/>
          </a:xfrm>
          <a:prstGeom prst="rect">
            <a:avLst/>
          </a:prstGeom>
        </p:spPr>
      </p:pic>
      <p:sp>
        <p:nvSpPr>
          <p:cNvPr id="9" name="TextBox 8">
            <a:extLst>
              <a:ext uri="{FF2B5EF4-FFF2-40B4-BE49-F238E27FC236}">
                <a16:creationId xmlns:a16="http://schemas.microsoft.com/office/drawing/2014/main" id="{2521055A-BC15-4D9E-7199-32CBF122D519}"/>
              </a:ext>
            </a:extLst>
          </p:cNvPr>
          <p:cNvSpPr txBox="1"/>
          <p:nvPr/>
        </p:nvSpPr>
        <p:spPr>
          <a:xfrm>
            <a:off x="8734508" y="1359043"/>
            <a:ext cx="29817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Associate Teachers will share their Subject Specific Development Journal to support Theme C. This is kept in their One Drive folder. </a:t>
            </a:r>
          </a:p>
        </p:txBody>
      </p:sp>
      <p:cxnSp>
        <p:nvCxnSpPr>
          <p:cNvPr id="11" name="Straight Arrow Connector 10">
            <a:extLst>
              <a:ext uri="{FF2B5EF4-FFF2-40B4-BE49-F238E27FC236}">
                <a16:creationId xmlns:a16="http://schemas.microsoft.com/office/drawing/2014/main" id="{E5A8B474-FFB1-3503-A5F1-06F15C28B044}"/>
              </a:ext>
            </a:extLst>
          </p:cNvPr>
          <p:cNvCxnSpPr/>
          <p:nvPr/>
        </p:nvCxnSpPr>
        <p:spPr>
          <a:xfrm>
            <a:off x="7776376" y="1280160"/>
            <a:ext cx="914400" cy="3419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C56459-5DB2-4097-DA2B-15C26042D5D3}"/>
              </a:ext>
            </a:extLst>
          </p:cNvPr>
          <p:cNvCxnSpPr>
            <a:cxnSpLocks/>
          </p:cNvCxnSpPr>
          <p:nvPr/>
        </p:nvCxnSpPr>
        <p:spPr>
          <a:xfrm>
            <a:off x="7496706" y="5693440"/>
            <a:ext cx="9601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3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154386" y="127221"/>
            <a:ext cx="7025641" cy="357809"/>
          </a:xfrm>
        </p:spPr>
        <p:txBody>
          <a:bodyPr>
            <a:normAutofit fontScale="90000"/>
          </a:bodyPr>
          <a:lstStyle/>
          <a:p>
            <a:r>
              <a:rPr lang="en-GB" b="1" dirty="0"/>
              <a:t>Key Theme D:  </a:t>
            </a:r>
          </a:p>
        </p:txBody>
      </p:sp>
      <p:sp>
        <p:nvSpPr>
          <p:cNvPr id="8" name="TextBox 7">
            <a:extLst>
              <a:ext uri="{FF2B5EF4-FFF2-40B4-BE49-F238E27FC236}">
                <a16:creationId xmlns:a16="http://schemas.microsoft.com/office/drawing/2014/main" id="{0107B55A-17AD-0582-BD98-2B92E14900BF}"/>
              </a:ext>
            </a:extLst>
          </p:cNvPr>
          <p:cNvSpPr txBox="1"/>
          <p:nvPr/>
        </p:nvSpPr>
        <p:spPr>
          <a:xfrm>
            <a:off x="8373859" y="5007404"/>
            <a:ext cx="27272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We do not use the Teachers’ Standards to formatively assess. These are only referred to at the point of QTS recommendation.</a:t>
            </a:r>
          </a:p>
        </p:txBody>
      </p:sp>
      <p:pic>
        <p:nvPicPr>
          <p:cNvPr id="9" name="Content Placeholder 8">
            <a:extLst>
              <a:ext uri="{FF2B5EF4-FFF2-40B4-BE49-F238E27FC236}">
                <a16:creationId xmlns:a16="http://schemas.microsoft.com/office/drawing/2014/main" id="{58E97520-C1D2-3B1D-7191-61C273A51282}"/>
              </a:ext>
            </a:extLst>
          </p:cNvPr>
          <p:cNvPicPr>
            <a:picLocks noGrp="1" noChangeAspect="1"/>
          </p:cNvPicPr>
          <p:nvPr>
            <p:ph idx="1"/>
          </p:nvPr>
        </p:nvPicPr>
        <p:blipFill>
          <a:blip r:embed="rId3"/>
          <a:stretch>
            <a:fillRect/>
          </a:stretch>
        </p:blipFill>
        <p:spPr>
          <a:xfrm>
            <a:off x="1675141" y="656066"/>
            <a:ext cx="6553011" cy="4351338"/>
          </a:xfrm>
        </p:spPr>
      </p:pic>
      <p:pic>
        <p:nvPicPr>
          <p:cNvPr id="11" name="Picture 10">
            <a:extLst>
              <a:ext uri="{FF2B5EF4-FFF2-40B4-BE49-F238E27FC236}">
                <a16:creationId xmlns:a16="http://schemas.microsoft.com/office/drawing/2014/main" id="{64D93F64-A89C-F2B0-499C-19102B206060}"/>
              </a:ext>
            </a:extLst>
          </p:cNvPr>
          <p:cNvPicPr>
            <a:picLocks noChangeAspect="1"/>
          </p:cNvPicPr>
          <p:nvPr/>
        </p:nvPicPr>
        <p:blipFill rotWithShape="1">
          <a:blip r:embed="rId4"/>
          <a:srcRect l="1" r="226" b="19628"/>
          <a:stretch/>
        </p:blipFill>
        <p:spPr>
          <a:xfrm>
            <a:off x="1820848" y="4886776"/>
            <a:ext cx="6345141" cy="1844003"/>
          </a:xfrm>
          <a:prstGeom prst="rect">
            <a:avLst/>
          </a:prstGeom>
        </p:spPr>
      </p:pic>
      <p:cxnSp>
        <p:nvCxnSpPr>
          <p:cNvPr id="12" name="Straight Arrow Connector 11">
            <a:extLst>
              <a:ext uri="{FF2B5EF4-FFF2-40B4-BE49-F238E27FC236}">
                <a16:creationId xmlns:a16="http://schemas.microsoft.com/office/drawing/2014/main" id="{CF1C553D-EC3B-C7B6-0A4A-E917513A9232}"/>
              </a:ext>
            </a:extLst>
          </p:cNvPr>
          <p:cNvCxnSpPr>
            <a:cxnSpLocks/>
          </p:cNvCxnSpPr>
          <p:nvPr/>
        </p:nvCxnSpPr>
        <p:spPr>
          <a:xfrm>
            <a:off x="7413717" y="5701392"/>
            <a:ext cx="9601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95DB6D9-DC3C-53B3-E2D3-487318DB6F59}"/>
              </a:ext>
            </a:extLst>
          </p:cNvPr>
          <p:cNvSpPr txBox="1"/>
          <p:nvPr/>
        </p:nvSpPr>
        <p:spPr>
          <a:xfrm>
            <a:off x="8734508" y="1359043"/>
            <a:ext cx="298173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BA Year 1 and 2 Associate Teachers will share their Professional Studies  Development Journal to support Theme D.  For PGCE Associate Teaches this is included in their Subject Specific Development Journal. </a:t>
            </a:r>
          </a:p>
        </p:txBody>
      </p:sp>
      <p:cxnSp>
        <p:nvCxnSpPr>
          <p:cNvPr id="4" name="Straight Arrow Connector 3">
            <a:extLst>
              <a:ext uri="{FF2B5EF4-FFF2-40B4-BE49-F238E27FC236}">
                <a16:creationId xmlns:a16="http://schemas.microsoft.com/office/drawing/2014/main" id="{5A070441-DEBD-E120-54E3-B1F93BDF67F2}"/>
              </a:ext>
            </a:extLst>
          </p:cNvPr>
          <p:cNvCxnSpPr/>
          <p:nvPr/>
        </p:nvCxnSpPr>
        <p:spPr>
          <a:xfrm>
            <a:off x="7770952" y="1280160"/>
            <a:ext cx="914400" cy="3419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38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E05B-438B-DACE-8C59-F5F6BEEE73CF}"/>
              </a:ext>
            </a:extLst>
          </p:cNvPr>
          <p:cNvSpPr>
            <a:spLocks noGrp="1"/>
          </p:cNvSpPr>
          <p:nvPr>
            <p:ph type="title"/>
          </p:nvPr>
        </p:nvSpPr>
        <p:spPr>
          <a:xfrm>
            <a:off x="509726" y="153192"/>
            <a:ext cx="10515600" cy="1325563"/>
          </a:xfrm>
        </p:spPr>
        <p:txBody>
          <a:bodyPr/>
          <a:lstStyle/>
          <a:p>
            <a:r>
              <a:rPr lang="en-GB" b="1" dirty="0"/>
              <a:t>How do we challenge progress?</a:t>
            </a:r>
          </a:p>
        </p:txBody>
      </p:sp>
      <p:sp>
        <p:nvSpPr>
          <p:cNvPr id="3" name="Content Placeholder 2">
            <a:extLst>
              <a:ext uri="{FF2B5EF4-FFF2-40B4-BE49-F238E27FC236}">
                <a16:creationId xmlns:a16="http://schemas.microsoft.com/office/drawing/2014/main" id="{8C91805D-9930-B146-5B8D-262CEFEA6827}"/>
              </a:ext>
            </a:extLst>
          </p:cNvPr>
          <p:cNvSpPr>
            <a:spLocks noGrp="1"/>
          </p:cNvSpPr>
          <p:nvPr>
            <p:ph idx="1"/>
          </p:nvPr>
        </p:nvSpPr>
        <p:spPr>
          <a:xfrm>
            <a:off x="385438" y="1584156"/>
            <a:ext cx="11013489" cy="4351338"/>
          </a:xfrm>
        </p:spPr>
        <p:txBody>
          <a:bodyPr>
            <a:normAutofit fontScale="92500"/>
          </a:bodyPr>
          <a:lstStyle/>
          <a:p>
            <a:r>
              <a:rPr lang="en-GB" dirty="0"/>
              <a:t>Challenging the Associate Teacher to give specific examples of practice to support each Key Theme</a:t>
            </a:r>
          </a:p>
          <a:p>
            <a:r>
              <a:rPr lang="en-GB" dirty="0"/>
              <a:t>How are ATs engaging in research to support their practice? Give an example. </a:t>
            </a:r>
          </a:p>
          <a:p>
            <a:r>
              <a:rPr lang="en-GB" dirty="0"/>
              <a:t>How has the Subject Specific Development Journal enhanced ATs  understanding of delivering a subject in school (choose Core and Foundation and give examples.)</a:t>
            </a:r>
          </a:p>
          <a:p>
            <a:r>
              <a:rPr lang="en-GB" dirty="0"/>
              <a:t>How have ATs adapted their practice to support pupil progress?</a:t>
            </a:r>
          </a:p>
          <a:p>
            <a:r>
              <a:rPr lang="en-GB" dirty="0"/>
              <a:t>What are the ingredients of planning and delivering a sequence of lessons?</a:t>
            </a:r>
          </a:p>
          <a:p>
            <a:r>
              <a:rPr lang="en-GB" dirty="0"/>
              <a:t>How have ATs demonstrated </a:t>
            </a:r>
            <a:r>
              <a:rPr lang="en-GB"/>
              <a:t>professional behaviours?</a:t>
            </a:r>
          </a:p>
        </p:txBody>
      </p:sp>
    </p:spTree>
    <p:extLst>
      <p:ext uri="{BB962C8B-B14F-4D97-AF65-F5344CB8AC3E}">
        <p14:creationId xmlns:p14="http://schemas.microsoft.com/office/powerpoint/2010/main" val="90525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1BA6769-8BAC-4F1E-2423-EF33EBB21C19}"/>
              </a:ext>
            </a:extLst>
          </p:cNvPr>
          <p:cNvSpPr txBox="1">
            <a:spLocks/>
          </p:cNvSpPr>
          <p:nvPr/>
        </p:nvSpPr>
        <p:spPr>
          <a:xfrm>
            <a:off x="693821" y="2383890"/>
            <a:ext cx="10515600" cy="1408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Assessment Points</a:t>
            </a:r>
          </a:p>
        </p:txBody>
      </p:sp>
    </p:spTree>
    <p:extLst>
      <p:ext uri="{BB962C8B-B14F-4D97-AF65-F5344CB8AC3E}">
        <p14:creationId xmlns:p14="http://schemas.microsoft.com/office/powerpoint/2010/main" val="26395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345142-8DCE-A8E7-4547-7244CA66F75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765892" y="1816512"/>
            <a:ext cx="6172200" cy="3224974"/>
          </a:xfrm>
          <a:prstGeom prst="rect">
            <a:avLst/>
          </a:prstGeom>
          <a:solidFill>
            <a:srgbClr val="FFFFFF"/>
          </a:solidFill>
        </p:spPr>
      </p:pic>
      <p:sp>
        <p:nvSpPr>
          <p:cNvPr id="1047" name="Text Placeholder 3">
            <a:extLst>
              <a:ext uri="{FF2B5EF4-FFF2-40B4-BE49-F238E27FC236}">
                <a16:creationId xmlns:a16="http://schemas.microsoft.com/office/drawing/2014/main" id="{9D44D35A-5808-C52C-9762-AFBA3EEE51E5}"/>
              </a:ext>
            </a:extLst>
          </p:cNvPr>
          <p:cNvSpPr>
            <a:spLocks noGrp="1"/>
          </p:cNvSpPr>
          <p:nvPr>
            <p:ph type="body" sz="half" idx="2"/>
          </p:nvPr>
        </p:nvSpPr>
        <p:spPr>
          <a:xfrm>
            <a:off x="7493871" y="2232536"/>
            <a:ext cx="3932237" cy="2392927"/>
          </a:xfrm>
        </p:spPr>
        <p:txBody>
          <a:bodyPr>
            <a:noAutofit/>
          </a:bodyPr>
          <a:lstStyle/>
          <a:p>
            <a:pPr algn="just"/>
            <a:r>
              <a:rPr lang="en-US" sz="4000" b="1" dirty="0">
                <a:latin typeface="+mn-lt"/>
              </a:rPr>
              <a:t>Please add your name and school email in the chat bar. </a:t>
            </a:r>
            <a:endParaRPr lang="en-US" sz="4000" dirty="0"/>
          </a:p>
        </p:txBody>
      </p:sp>
    </p:spTree>
    <p:extLst>
      <p:ext uri="{BB962C8B-B14F-4D97-AF65-F5344CB8AC3E}">
        <p14:creationId xmlns:p14="http://schemas.microsoft.com/office/powerpoint/2010/main" val="255295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71055" y="2411631"/>
            <a:ext cx="11405695"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When making a judgement for the </a:t>
            </a:r>
            <a:r>
              <a:rPr kumimoji="0" lang="en-GB" altLang="en-US" sz="16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consider the Associate Teachers’ overall performance to date and make a ‘best fit ‘judgement based upon performance against all of the BCU Curriculum Key Themes as recorded in the  BCU Formative Assessment Tracker.</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the Associate Teachers’ progress and attainment against Part 2 of the Teachers’ Standards.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Associate Teachers who are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on track</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to be awarded QTS will be demonstrating their competence in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some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of the BCU Curriculum Key Themes at the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Working Towards</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level.</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16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Associate Teacher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requiring improvement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is not able to demonstrate their competence in some elements of the BCU Curriculum Themes at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Working Towards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level and/or not fully engaged or responding to advice and feedback. The Associate Teacher will be subject to the Rapid Improvement process and targets and strategies for improvement will be identified and a Rapid Improvement Targets (RIT) form will be completed.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the Associate Teacher still requires further experience of teaching phonics/ guided reading, include as a target for their next placement.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481504" y="195150"/>
            <a:ext cx="495962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Review meeting 1</a:t>
            </a:r>
            <a:endParaRPr kumimoji="0" lang="en-GB" alt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(Part 1)</a:t>
            </a:r>
          </a:p>
        </p:txBody>
      </p:sp>
      <p:sp>
        <p:nvSpPr>
          <p:cNvPr id="7" name="TextBox 6"/>
          <p:cNvSpPr txBox="1"/>
          <p:nvPr/>
        </p:nvSpPr>
        <p:spPr>
          <a:xfrm>
            <a:off x="571054" y="1140575"/>
            <a:ext cx="34751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Year1 (SBT1)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w/b 29 April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022612" y="564482"/>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will take place between the Associate Teacher, M</a:t>
            </a:r>
            <a:r>
              <a:rPr lang="en-GB" altLang="en-US" b="1" i="1" dirty="0" err="1">
                <a:solidFill>
                  <a:prstClr val="black"/>
                </a:solidFill>
                <a:latin typeface="Arial" panose="020B0604020202020204" pitchFamily="34" charset="0"/>
                <a:ea typeface="Arial" panose="020B0604020202020204" pitchFamily="34" charset="0"/>
                <a:cs typeface="Arial" panose="020B0604020202020204" pitchFamily="34" charset="0"/>
              </a:rPr>
              <a:t>entor</a:t>
            </a: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 </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and </a:t>
            </a: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U</a:t>
            </a:r>
            <a:r>
              <a:rPr kumimoji="0" lang="en-GB" altLang="en-US" sz="1800" b="1" i="1"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niversity</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T</a:t>
            </a:r>
            <a:r>
              <a:rPr kumimoji="0" lang="en-GB" altLang="en-US" sz="1800" b="1" i="1"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utor</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245B3C7D-FC9C-3538-B531-C1D305B62247}"/>
              </a:ext>
            </a:extLst>
          </p:cNvPr>
          <p:cNvPicPr>
            <a:picLocks noChangeAspect="1"/>
          </p:cNvPicPr>
          <p:nvPr/>
        </p:nvPicPr>
        <p:blipFill>
          <a:blip r:embed="rId3"/>
          <a:stretch>
            <a:fillRect/>
          </a:stretch>
        </p:blipFill>
        <p:spPr>
          <a:xfrm>
            <a:off x="4565776" y="82782"/>
            <a:ext cx="2722993" cy="2293486"/>
          </a:xfrm>
          <a:prstGeom prst="rect">
            <a:avLst/>
          </a:prstGeom>
        </p:spPr>
      </p:pic>
    </p:spTree>
    <p:extLst>
      <p:ext uri="{BB962C8B-B14F-4D97-AF65-F5344CB8AC3E}">
        <p14:creationId xmlns:p14="http://schemas.microsoft.com/office/powerpoint/2010/main" val="41967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14" y="149942"/>
            <a:ext cx="3627865" cy="902811"/>
          </a:xfrm>
        </p:spPr>
        <p:txBody>
          <a:bodyPr>
            <a:normAutofit fontScale="90000"/>
          </a:bodyPr>
          <a:lstStyle/>
          <a:p>
            <a:br>
              <a:rPr lang="en-GB" altLang="en-US" sz="18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br>
            <a:r>
              <a:rPr lang="en-GB" altLang="en-US" sz="27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meeting 1</a:t>
            </a:r>
            <a:br>
              <a:rPr lang="en-GB" altLang="en-US" sz="1600" dirty="0"/>
            </a:br>
            <a:r>
              <a:rPr lang="en-GB" altLang="en-US" sz="1600" dirty="0"/>
              <a:t>(</a:t>
            </a:r>
            <a:r>
              <a:rPr lang="en-GB" altLang="en-US" sz="2000" dirty="0"/>
              <a:t>Part 2)</a:t>
            </a:r>
            <a:endParaRPr lang="en-GB" sz="2000" dirty="0"/>
          </a:p>
        </p:txBody>
      </p:sp>
      <p:sp>
        <p:nvSpPr>
          <p:cNvPr id="4" name="Rectangle 1"/>
          <p:cNvSpPr>
            <a:spLocks noGrp="1" noChangeArrowheads="1"/>
          </p:cNvSpPr>
          <p:nvPr>
            <p:ph idx="1"/>
          </p:nvPr>
        </p:nvSpPr>
        <p:spPr bwMode="auto">
          <a:xfrm>
            <a:off x="327870" y="2617724"/>
            <a:ext cx="1169137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1pPr>
            <a:lvl2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2pPr>
            <a:lvl3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3pPr>
            <a:lvl4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4pPr>
            <a:lvl5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5pPr>
            <a:lvl6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6pPr>
            <a:lvl7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7pPr>
            <a:lvl8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8pPr>
            <a:lvl9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9pPr>
          </a:lstStyle>
          <a:p>
            <a:pPr marL="0" indent="0">
              <a:lnSpc>
                <a:spcPct val="100000"/>
              </a:lnSpc>
              <a:buNone/>
            </a:pPr>
            <a:r>
              <a:rPr lang="en-GB" altLang="en-US" sz="1800" dirty="0"/>
              <a:t>Progress Meeting 1 (SBT1) – Associate teachers who are on track to be awarded QTS at the end of the course will be demonstrating their competence in </a:t>
            </a:r>
            <a:r>
              <a:rPr lang="en-GB" altLang="en-US" sz="1800" b="1" dirty="0"/>
              <a:t>75% of each BCU Curriculum Theme at the Working Towards level</a:t>
            </a:r>
            <a:r>
              <a:rPr lang="en-GB" altLang="en-US" sz="1800" dirty="0"/>
              <a:t>.</a:t>
            </a:r>
          </a:p>
          <a:p>
            <a:pPr marL="0" indent="0">
              <a:lnSpc>
                <a:spcPct val="100000"/>
              </a:lnSpc>
              <a:buNone/>
            </a:pPr>
            <a:endParaRPr lang="en-GB" altLang="en-US" sz="1800" dirty="0"/>
          </a:p>
          <a:p>
            <a:pPr marL="0" indent="0">
              <a:lnSpc>
                <a:spcPct val="100000"/>
              </a:lnSpc>
              <a:buNone/>
            </a:pPr>
            <a:r>
              <a:rPr lang="en-GB" altLang="en-US" sz="1800" dirty="0"/>
              <a:t>Associate Teachers requiring improvement are demonstrating their competence in less than 75% of each of the BCU Curriculum Themes at Working Towards level and/or not fully engaged or responding to advice and feedback. The Associate Teacher will be subject to the </a:t>
            </a:r>
            <a:r>
              <a:rPr lang="en-GB" altLang="en-US" sz="1800" b="1" dirty="0"/>
              <a:t>Rapid Improvement process </a:t>
            </a:r>
            <a:r>
              <a:rPr lang="en-GB" altLang="en-US" sz="1800" dirty="0"/>
              <a:t>and targets and strategies for improvement will be identified and a Rapid Improvement Targets (RIT) form will be completed to be shared with the next placement school.</a:t>
            </a:r>
          </a:p>
          <a:p>
            <a:pPr marL="0" indent="0">
              <a:lnSpc>
                <a:spcPct val="100000"/>
              </a:lnSpc>
              <a:buNone/>
            </a:pPr>
            <a:endParaRPr lang="en-GB" altLang="en-US" sz="1800" dirty="0"/>
          </a:p>
          <a:p>
            <a:pPr marL="0" indent="0">
              <a:lnSpc>
                <a:spcPct val="100000"/>
              </a:lnSpc>
              <a:buNone/>
            </a:pPr>
            <a:r>
              <a:rPr lang="en-GB" altLang="en-US" sz="1800" dirty="0"/>
              <a:t>Associate Teachers not demonstrating their competence in at least 50% of elements in each of the BCU Curriculum Themes at Working Towards level and/or not fully engaged or responding to advice and feedback will have failed SBT1.</a:t>
            </a:r>
          </a:p>
        </p:txBody>
      </p:sp>
      <p:sp>
        <p:nvSpPr>
          <p:cNvPr id="6" name="TextBox 5"/>
          <p:cNvSpPr txBox="1"/>
          <p:nvPr/>
        </p:nvSpPr>
        <p:spPr>
          <a:xfrm>
            <a:off x="425626" y="1331788"/>
            <a:ext cx="30148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1 (SBT1)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w/b 20</a:t>
            </a:r>
            <a:r>
              <a:rPr kumimoji="0" lang="en-GB" sz="2400" b="1"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 May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051057" y="720443"/>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Progress Meeting 1 will take place between the Associate Teacher, class teacher (or school mentor) and university tutor.</a:t>
            </a:r>
          </a:p>
        </p:txBody>
      </p:sp>
      <p:pic>
        <p:nvPicPr>
          <p:cNvPr id="8" name="Picture 7">
            <a:extLst>
              <a:ext uri="{FF2B5EF4-FFF2-40B4-BE49-F238E27FC236}">
                <a16:creationId xmlns:a16="http://schemas.microsoft.com/office/drawing/2014/main" id="{E4C72313-8AA9-BF3E-CEC0-B081CB527CD1}"/>
              </a:ext>
            </a:extLst>
          </p:cNvPr>
          <p:cNvPicPr>
            <a:picLocks noChangeAspect="1"/>
          </p:cNvPicPr>
          <p:nvPr/>
        </p:nvPicPr>
        <p:blipFill>
          <a:blip r:embed="rId2"/>
          <a:stretch>
            <a:fillRect/>
          </a:stretch>
        </p:blipFill>
        <p:spPr>
          <a:xfrm>
            <a:off x="4666156" y="70133"/>
            <a:ext cx="3014804" cy="2372164"/>
          </a:xfrm>
          <a:prstGeom prst="rect">
            <a:avLst/>
          </a:prstGeom>
        </p:spPr>
      </p:pic>
    </p:spTree>
    <p:extLst>
      <p:ext uri="{BB962C8B-B14F-4D97-AF65-F5344CB8AC3E}">
        <p14:creationId xmlns:p14="http://schemas.microsoft.com/office/powerpoint/2010/main" val="325375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4C1113-AAC0-1009-8DF2-E9D5177552B7}"/>
              </a:ext>
            </a:extLst>
          </p:cNvPr>
          <p:cNvSpPr txBox="1"/>
          <p:nvPr/>
        </p:nvSpPr>
        <p:spPr>
          <a:xfrm>
            <a:off x="209349" y="145241"/>
            <a:ext cx="28899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Review Meeting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(Mid-point)</a:t>
            </a:r>
          </a:p>
        </p:txBody>
      </p:sp>
      <p:sp>
        <p:nvSpPr>
          <p:cNvPr id="11" name="TextBox 10">
            <a:extLst>
              <a:ext uri="{FF2B5EF4-FFF2-40B4-BE49-F238E27FC236}">
                <a16:creationId xmlns:a16="http://schemas.microsoft.com/office/drawing/2014/main" id="{DE8DC802-8D95-46D8-E8F9-10875878573E}"/>
              </a:ext>
            </a:extLst>
          </p:cNvPr>
          <p:cNvSpPr txBox="1"/>
          <p:nvPr/>
        </p:nvSpPr>
        <p:spPr>
          <a:xfrm>
            <a:off x="7936675" y="1249570"/>
            <a:ext cx="4045975"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2 will take place between the </a:t>
            </a: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Associate Teacher, Mentor and University Tutor.</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D8B40B62-56A5-CB79-F27C-EE35CBA0EEDE}"/>
              </a:ext>
            </a:extLst>
          </p:cNvPr>
          <p:cNvSpPr txBox="1"/>
          <p:nvPr/>
        </p:nvSpPr>
        <p:spPr>
          <a:xfrm>
            <a:off x="175039" y="972571"/>
            <a:ext cx="398858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2 (SBT2)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30A0"/>
                </a:solidFill>
                <a:latin typeface="Calibri" panose="020F0502020204030204"/>
              </a:rPr>
              <a:t>w/b 26 Feb</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30A0"/>
                </a:solidFill>
                <a:latin typeface="Calibri" panose="020F0502020204030204"/>
              </a:rPr>
              <a:t>w/b 4 March</a:t>
            </a:r>
            <a:endPar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7BEB86-4B8E-D2B0-FF46-F8F7617D0003}"/>
              </a:ext>
            </a:extLst>
          </p:cNvPr>
          <p:cNvPicPr>
            <a:picLocks noChangeAspect="1"/>
          </p:cNvPicPr>
          <p:nvPr/>
        </p:nvPicPr>
        <p:blipFill>
          <a:blip r:embed="rId3"/>
          <a:stretch>
            <a:fillRect/>
          </a:stretch>
        </p:blipFill>
        <p:spPr>
          <a:xfrm>
            <a:off x="4255326" y="130684"/>
            <a:ext cx="2982508" cy="2346752"/>
          </a:xfrm>
          <a:prstGeom prst="rect">
            <a:avLst/>
          </a:prstGeom>
        </p:spPr>
      </p:pic>
      <p:sp>
        <p:nvSpPr>
          <p:cNvPr id="12" name="TextBox 11">
            <a:extLst>
              <a:ext uri="{FF2B5EF4-FFF2-40B4-BE49-F238E27FC236}">
                <a16:creationId xmlns:a16="http://schemas.microsoft.com/office/drawing/2014/main" id="{9F36CB24-0A72-DB23-9A9E-1B516A31F436}"/>
              </a:ext>
            </a:extLst>
          </p:cNvPr>
          <p:cNvSpPr txBox="1"/>
          <p:nvPr/>
        </p:nvSpPr>
        <p:spPr>
          <a:xfrm>
            <a:off x="175039" y="2838441"/>
            <a:ext cx="11283518" cy="3693319"/>
          </a:xfrm>
          <a:prstGeom prst="rect">
            <a:avLst/>
          </a:prstGeom>
          <a:noFill/>
        </p:spPr>
        <p:txBody>
          <a:bodyPr wrap="square">
            <a:spAutoFit/>
          </a:bodyPr>
          <a:lstStyle/>
          <a:p>
            <a:r>
              <a:rPr lang="en-GB" dirty="0"/>
              <a:t>When making a judgement for the Review Meeting consider the Associate Teacher’s overall performance to date and make a ‘best fit ‘judgement based upon performance against all of the BCU Curriculum Key Themes as recorded in the BCU Assessment Tracker.</a:t>
            </a:r>
          </a:p>
          <a:p>
            <a:endParaRPr lang="en-GB" dirty="0"/>
          </a:p>
          <a:p>
            <a:r>
              <a:rPr lang="en-GB" dirty="0"/>
              <a:t>Review the Associate Teacher’s progress and attainment against Part 2 of the Teachers’ Standards.</a:t>
            </a:r>
          </a:p>
          <a:p>
            <a:endParaRPr lang="en-GB" dirty="0"/>
          </a:p>
          <a:p>
            <a:r>
              <a:rPr lang="en-GB" dirty="0"/>
              <a:t>Review Meeting 2 (SBT2) Associate teachers who are on track to be awarded QTS at the end of the course will be demonstrating their competence in </a:t>
            </a:r>
            <a:r>
              <a:rPr lang="en-GB" b="1" dirty="0">
                <a:solidFill>
                  <a:srgbClr val="7030A0"/>
                </a:solidFill>
              </a:rPr>
              <a:t>75% of each BCU Curriculum Theme at the Working Towards level</a:t>
            </a:r>
            <a:r>
              <a:rPr lang="en-GB" dirty="0">
                <a:solidFill>
                  <a:srgbClr val="7030A0"/>
                </a:solidFill>
              </a:rPr>
              <a:t>.</a:t>
            </a:r>
          </a:p>
          <a:p>
            <a:endParaRPr lang="en-GB" dirty="0">
              <a:solidFill>
                <a:srgbClr val="7030A0"/>
              </a:solidFill>
            </a:endParaRPr>
          </a:p>
          <a:p>
            <a:r>
              <a:rPr lang="en-GB" dirty="0"/>
              <a:t>Associate Teachers requiring improvement are demonstrating their competence in less than 75% of each of the BCU Curriculum Themes at Working Towards level and/or not fully engaged or responding to advice and feedback. The Associate Teacher will be subject to the Rapid Improvement process and targets and strategies for improvement </a:t>
            </a:r>
          </a:p>
          <a:p>
            <a:r>
              <a:rPr lang="en-GB" dirty="0"/>
              <a:t>will be identified and a Rapid Improvement Targets (RIT) form will be completed.             </a:t>
            </a:r>
            <a:r>
              <a:rPr lang="en-GB" b="1" dirty="0">
                <a:solidFill>
                  <a:srgbClr val="7030A0"/>
                </a:solidFill>
              </a:rPr>
              <a:t>Phonics yes/no?</a:t>
            </a:r>
          </a:p>
        </p:txBody>
      </p:sp>
    </p:spTree>
    <p:extLst>
      <p:ext uri="{BB962C8B-B14F-4D97-AF65-F5344CB8AC3E}">
        <p14:creationId xmlns:p14="http://schemas.microsoft.com/office/powerpoint/2010/main" val="74668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4DBB39-530D-EA40-8B5B-EC43ABCEC5CA}"/>
              </a:ext>
            </a:extLst>
          </p:cNvPr>
          <p:cNvSpPr>
            <a:spLocks noGrp="1"/>
          </p:cNvSpPr>
          <p:nvPr>
            <p:ph type="title"/>
          </p:nvPr>
        </p:nvSpPr>
        <p:spPr>
          <a:xfrm>
            <a:off x="356758" y="0"/>
            <a:ext cx="3627865" cy="902811"/>
          </a:xfrm>
        </p:spPr>
        <p:txBody>
          <a:bodyPr>
            <a:normAutofit fontScale="90000"/>
          </a:bodyPr>
          <a:lstStyle/>
          <a:p>
            <a:br>
              <a:rPr lang="en-GB" altLang="en-US" sz="18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br>
            <a:r>
              <a:rPr lang="en-GB" altLang="en-US" sz="27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meeting 2</a:t>
            </a:r>
            <a:br>
              <a:rPr lang="en-GB" altLang="en-US" sz="1600" dirty="0">
                <a:solidFill>
                  <a:srgbClr val="7030A0"/>
                </a:solidFill>
              </a:rPr>
            </a:br>
            <a:r>
              <a:rPr lang="en-GB" altLang="en-US" sz="1600" dirty="0"/>
              <a:t>(</a:t>
            </a:r>
            <a:r>
              <a:rPr lang="en-GB" altLang="en-US" sz="2000" dirty="0"/>
              <a:t>Final)</a:t>
            </a:r>
            <a:endParaRPr lang="en-GB" sz="2000" dirty="0"/>
          </a:p>
        </p:txBody>
      </p:sp>
      <p:sp>
        <p:nvSpPr>
          <p:cNvPr id="8" name="TextBox 7">
            <a:extLst>
              <a:ext uri="{FF2B5EF4-FFF2-40B4-BE49-F238E27FC236}">
                <a16:creationId xmlns:a16="http://schemas.microsoft.com/office/drawing/2014/main" id="{0AD1F336-3E46-DF90-346B-A44A02193B2A}"/>
              </a:ext>
            </a:extLst>
          </p:cNvPr>
          <p:cNvSpPr txBox="1"/>
          <p:nvPr/>
        </p:nvSpPr>
        <p:spPr>
          <a:xfrm>
            <a:off x="8069697" y="1149136"/>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Progress Meeting 2 will take place between the </a:t>
            </a: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Associate Teacher, Mentor and University Tutor.</a:t>
            </a:r>
            <a:endPar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42D17FF-E2E6-B2A8-2366-9A8ED8EA1235}"/>
              </a:ext>
            </a:extLst>
          </p:cNvPr>
          <p:cNvSpPr txBox="1"/>
          <p:nvPr/>
        </p:nvSpPr>
        <p:spPr>
          <a:xfrm>
            <a:off x="356758" y="902811"/>
            <a:ext cx="3173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2 (SBT2)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30A0"/>
                </a:solidFill>
                <a:latin typeface="Calibri" panose="020F0502020204030204"/>
              </a:rPr>
              <a:t>w/c 18 March </a:t>
            </a:r>
            <a:endPar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7030A0"/>
                </a:solidFill>
                <a:latin typeface="Calibri" panose="020F0502020204030204"/>
              </a:rPr>
              <a:t>w/c 18 March </a:t>
            </a:r>
            <a:endPar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C195387-D723-FA5D-61C7-B79CFA258B35}"/>
              </a:ext>
            </a:extLst>
          </p:cNvPr>
          <p:cNvPicPr>
            <a:picLocks noChangeAspect="1"/>
          </p:cNvPicPr>
          <p:nvPr/>
        </p:nvPicPr>
        <p:blipFill>
          <a:blip r:embed="rId3"/>
          <a:stretch>
            <a:fillRect/>
          </a:stretch>
        </p:blipFill>
        <p:spPr>
          <a:xfrm>
            <a:off x="4948999" y="64857"/>
            <a:ext cx="2903529" cy="2284608"/>
          </a:xfrm>
          <a:prstGeom prst="rect">
            <a:avLst/>
          </a:prstGeom>
        </p:spPr>
      </p:pic>
      <p:sp>
        <p:nvSpPr>
          <p:cNvPr id="9" name="TextBox 8">
            <a:extLst>
              <a:ext uri="{FF2B5EF4-FFF2-40B4-BE49-F238E27FC236}">
                <a16:creationId xmlns:a16="http://schemas.microsoft.com/office/drawing/2014/main" id="{7B07294A-2E9A-07C4-3120-D4158ADE8520}"/>
              </a:ext>
            </a:extLst>
          </p:cNvPr>
          <p:cNvSpPr txBox="1"/>
          <p:nvPr/>
        </p:nvSpPr>
        <p:spPr>
          <a:xfrm>
            <a:off x="356758" y="2661876"/>
            <a:ext cx="11592586" cy="3693319"/>
          </a:xfrm>
          <a:prstGeom prst="rect">
            <a:avLst/>
          </a:prstGeom>
          <a:noFill/>
        </p:spPr>
        <p:txBody>
          <a:bodyPr wrap="square">
            <a:spAutoFit/>
          </a:bodyPr>
          <a:lstStyle/>
          <a:p>
            <a:r>
              <a:rPr lang="en-GB" dirty="0"/>
              <a:t>Progress Meeting 2 (SBT2) – Associate Teachers who are on track to be awarded QTS at the end of the course will be demonstrating their competence in </a:t>
            </a:r>
            <a:r>
              <a:rPr lang="en-GB" b="1" dirty="0">
                <a:solidFill>
                  <a:srgbClr val="7030A0"/>
                </a:solidFill>
              </a:rPr>
              <a:t>all elements all of the BCU Curriculum Themes at the Working Towards </a:t>
            </a:r>
            <a:r>
              <a:rPr lang="en-GB" dirty="0"/>
              <a:t>level and </a:t>
            </a:r>
            <a:r>
              <a:rPr lang="en-GB" b="1" dirty="0">
                <a:solidFill>
                  <a:srgbClr val="00B050"/>
                </a:solidFill>
              </a:rPr>
              <a:t>elements </a:t>
            </a:r>
            <a:r>
              <a:rPr lang="en-GB" b="1" dirty="0">
                <a:solidFill>
                  <a:srgbClr val="7030A0"/>
                </a:solidFill>
              </a:rPr>
              <a:t>in the Working At Level</a:t>
            </a:r>
            <a:r>
              <a:rPr lang="en-GB" dirty="0"/>
              <a:t>.</a:t>
            </a:r>
          </a:p>
          <a:p>
            <a:endParaRPr lang="en-GB" dirty="0"/>
          </a:p>
          <a:p>
            <a:r>
              <a:rPr lang="en-GB" dirty="0"/>
              <a:t>Associate Teachers requiring improvement are demonstrating their competence in all elements of all of the BCU Curriculum Themes at Working Towards level and/or not fully engaged or responding to advice and feedback. The Associate Teacher will be subject to </a:t>
            </a:r>
            <a:r>
              <a:rPr lang="en-GB" b="1" dirty="0">
                <a:solidFill>
                  <a:srgbClr val="7030A0"/>
                </a:solidFill>
              </a:rPr>
              <a:t>the Rapid Improvement process and targets and strategies for improvement </a:t>
            </a:r>
            <a:r>
              <a:rPr lang="en-GB" dirty="0"/>
              <a:t>will be identified and a Rapid Improvement Targets (RIT) form will be completed to be shared with the next placement school.</a:t>
            </a:r>
          </a:p>
          <a:p>
            <a:endParaRPr lang="en-GB" dirty="0"/>
          </a:p>
          <a:p>
            <a:r>
              <a:rPr lang="en-GB" b="1" dirty="0"/>
              <a:t>Associate Teachers not demonstrating their competence in 75% of each BCU Curriculum Theme at the Working Towards level and/or not fully engaged or responding to advice and feedback will have failed SBT2</a:t>
            </a:r>
            <a:r>
              <a:rPr lang="en-GB" dirty="0"/>
              <a:t>.</a:t>
            </a:r>
          </a:p>
          <a:p>
            <a:endParaRPr lang="en-GB" dirty="0"/>
          </a:p>
          <a:p>
            <a:r>
              <a:rPr lang="en-GB" dirty="0"/>
              <a:t>Associate Teacher has taught phonics/guided reading</a:t>
            </a:r>
          </a:p>
        </p:txBody>
      </p:sp>
    </p:spTree>
    <p:extLst>
      <p:ext uri="{BB962C8B-B14F-4D97-AF65-F5344CB8AC3E}">
        <p14:creationId xmlns:p14="http://schemas.microsoft.com/office/powerpoint/2010/main" val="1192855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06AB0-BBF3-53AC-BCF8-679ECAB0C08F}"/>
              </a:ext>
            </a:extLst>
          </p:cNvPr>
          <p:cNvSpPr txBox="1"/>
          <p:nvPr/>
        </p:nvSpPr>
        <p:spPr>
          <a:xfrm>
            <a:off x="526983" y="220662"/>
            <a:ext cx="276485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Review meeting 3</a:t>
            </a:r>
            <a:endParaRPr kumimoji="0" lang="en-GB"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(mid-point)</a:t>
            </a:r>
          </a:p>
        </p:txBody>
      </p:sp>
      <p:sp>
        <p:nvSpPr>
          <p:cNvPr id="7" name="TextBox 6">
            <a:extLst>
              <a:ext uri="{FF2B5EF4-FFF2-40B4-BE49-F238E27FC236}">
                <a16:creationId xmlns:a16="http://schemas.microsoft.com/office/drawing/2014/main" id="{D698812B-1CC8-DE25-3658-FE859A6350EB}"/>
              </a:ext>
            </a:extLst>
          </p:cNvPr>
          <p:cNvSpPr txBox="1"/>
          <p:nvPr/>
        </p:nvSpPr>
        <p:spPr>
          <a:xfrm>
            <a:off x="8080764" y="1304447"/>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3 will take place between the trainee, class teacher (or school mentor) and university tutor.</a:t>
            </a:r>
          </a:p>
        </p:txBody>
      </p:sp>
      <p:sp>
        <p:nvSpPr>
          <p:cNvPr id="8" name="TextBox 7">
            <a:extLst>
              <a:ext uri="{FF2B5EF4-FFF2-40B4-BE49-F238E27FC236}">
                <a16:creationId xmlns:a16="http://schemas.microsoft.com/office/drawing/2014/main" id="{659045C3-14E6-6874-074A-9B952F41EB48}"/>
              </a:ext>
            </a:extLst>
          </p:cNvPr>
          <p:cNvSpPr txBox="1"/>
          <p:nvPr/>
        </p:nvSpPr>
        <p:spPr>
          <a:xfrm>
            <a:off x="526982" y="1090147"/>
            <a:ext cx="3485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(SBT3)</a:t>
            </a:r>
          </a:p>
        </p:txBody>
      </p:sp>
      <p:sp>
        <p:nvSpPr>
          <p:cNvPr id="10" name="TextBox 9">
            <a:extLst>
              <a:ext uri="{FF2B5EF4-FFF2-40B4-BE49-F238E27FC236}">
                <a16:creationId xmlns:a16="http://schemas.microsoft.com/office/drawing/2014/main" id="{151DDDE2-4F85-FBA2-E3A8-C52C203A0A5D}"/>
              </a:ext>
            </a:extLst>
          </p:cNvPr>
          <p:cNvSpPr txBox="1"/>
          <p:nvPr/>
        </p:nvSpPr>
        <p:spPr>
          <a:xfrm>
            <a:off x="385009" y="2687656"/>
            <a:ext cx="11463689" cy="1541448"/>
          </a:xfrm>
          <a:prstGeom prst="rect">
            <a:avLst/>
          </a:prstGeom>
          <a:noFill/>
        </p:spPr>
        <p:txBody>
          <a:bodyPr wrap="square">
            <a:spAutoFit/>
          </a:bodyPr>
          <a:lstStyle/>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1" i="1"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Review Meeting 3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nd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 a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ed u</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on p</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BCU Curriculum Key Themes</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in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BCU Assessment Tracker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the Associate Teacher’s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ess</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nment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ds.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ts val="650"/>
              </a:lnSpc>
              <a:spcBef>
                <a:spcPts val="3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ts val="1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p:txBody>
      </p:sp>
      <p:sp>
        <p:nvSpPr>
          <p:cNvPr id="11" name="TextBox 10">
            <a:extLst>
              <a:ext uri="{FF2B5EF4-FFF2-40B4-BE49-F238E27FC236}">
                <a16:creationId xmlns:a16="http://schemas.microsoft.com/office/drawing/2014/main" id="{A6D063E0-1897-36AF-9678-81B24E6CADC5}"/>
              </a:ext>
            </a:extLst>
          </p:cNvPr>
          <p:cNvSpPr txBox="1"/>
          <p:nvPr/>
        </p:nvSpPr>
        <p:spPr>
          <a:xfrm>
            <a:off x="526982" y="4181091"/>
            <a:ext cx="9945304" cy="2410916"/>
          </a:xfrm>
          <a:prstGeom prst="rect">
            <a:avLst/>
          </a:prstGeom>
          <a:noFill/>
          <a:ln w="571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Review Meeting 3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who are on track to be awarded QTS will be demonstrating their competence in </a:t>
            </a:r>
            <a:r>
              <a:rPr lang="en-GB" dirty="0">
                <a:solidFill>
                  <a:prstClr val="black"/>
                </a:solidFill>
                <a:latin typeface="Arial" panose="020B0604020202020204" pitchFamily="34" charset="0"/>
                <a:ea typeface="Times New Roman" panose="02020603050405020304" pitchFamily="18" charset="0"/>
              </a:rPr>
              <a:t>75%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 the BCU Curriculum Key Themes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level. </a:t>
            </a:r>
          </a:p>
          <a:p>
            <a:pPr marL="0" marR="0" lvl="0" indent="0" algn="just"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If Associate Teachers do not demonstrate competence in all standards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Towards level and </a:t>
            </a:r>
            <a:r>
              <a:rPr lang="en-GB" b="1" dirty="0">
                <a:solidFill>
                  <a:prstClr val="black"/>
                </a:solidFill>
                <a:latin typeface="Arial" panose="020B0604020202020204" pitchFamily="34" charset="0"/>
                <a:ea typeface="Times New Roman" panose="02020603050405020304" pitchFamily="18" charset="0"/>
              </a:rPr>
              <a:t>50%</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in the Working At their progress is judged as requiring improvement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Please identify targets and strategies for improvement with the Associate Teacher and complete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RAPID IMPROVEMENT TARGETS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form with your University Tutor. </a:t>
            </a:r>
          </a:p>
        </p:txBody>
      </p:sp>
      <p:pic>
        <p:nvPicPr>
          <p:cNvPr id="3" name="Picture 2">
            <a:extLst>
              <a:ext uri="{FF2B5EF4-FFF2-40B4-BE49-F238E27FC236}">
                <a16:creationId xmlns:a16="http://schemas.microsoft.com/office/drawing/2014/main" id="{DF99967C-C8E5-A340-F84F-77713B50C707}"/>
              </a:ext>
            </a:extLst>
          </p:cNvPr>
          <p:cNvPicPr>
            <a:picLocks noChangeAspect="1"/>
          </p:cNvPicPr>
          <p:nvPr/>
        </p:nvPicPr>
        <p:blipFill>
          <a:blip r:embed="rId3"/>
          <a:stretch>
            <a:fillRect/>
          </a:stretch>
        </p:blipFill>
        <p:spPr>
          <a:xfrm>
            <a:off x="4584825" y="93860"/>
            <a:ext cx="3064055" cy="2410916"/>
          </a:xfrm>
          <a:prstGeom prst="rect">
            <a:avLst/>
          </a:prstGeom>
        </p:spPr>
      </p:pic>
    </p:spTree>
    <p:extLst>
      <p:ext uri="{BB962C8B-B14F-4D97-AF65-F5344CB8AC3E}">
        <p14:creationId xmlns:p14="http://schemas.microsoft.com/office/powerpoint/2010/main" val="40380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06AB0-BBF3-53AC-BCF8-679ECAB0C08F}"/>
              </a:ext>
            </a:extLst>
          </p:cNvPr>
          <p:cNvSpPr txBox="1"/>
          <p:nvPr/>
        </p:nvSpPr>
        <p:spPr>
          <a:xfrm>
            <a:off x="526983" y="220662"/>
            <a:ext cx="313061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Progress meeting 3</a:t>
            </a:r>
            <a:endParaRPr kumimoji="0" lang="en-GB"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(Final)</a:t>
            </a:r>
          </a:p>
        </p:txBody>
      </p:sp>
      <p:sp>
        <p:nvSpPr>
          <p:cNvPr id="3" name="TextBox 2">
            <a:extLst>
              <a:ext uri="{FF2B5EF4-FFF2-40B4-BE49-F238E27FC236}">
                <a16:creationId xmlns:a16="http://schemas.microsoft.com/office/drawing/2014/main" id="{7BC604B1-4FC5-5F0B-6F84-6E506C0DC6DC}"/>
              </a:ext>
            </a:extLst>
          </p:cNvPr>
          <p:cNvSpPr txBox="1"/>
          <p:nvPr/>
        </p:nvSpPr>
        <p:spPr>
          <a:xfrm>
            <a:off x="8179781" y="1358998"/>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Progress Meeting 2 will take place between the trainee, class teacher (or school mentor) and university tutor.</a:t>
            </a:r>
          </a:p>
        </p:txBody>
      </p:sp>
      <p:sp>
        <p:nvSpPr>
          <p:cNvPr id="4" name="TextBox 3">
            <a:extLst>
              <a:ext uri="{FF2B5EF4-FFF2-40B4-BE49-F238E27FC236}">
                <a16:creationId xmlns:a16="http://schemas.microsoft.com/office/drawing/2014/main" id="{F82BB3FB-C512-09FE-F20A-3D93DCE50F8F}"/>
              </a:ext>
            </a:extLst>
          </p:cNvPr>
          <p:cNvSpPr txBox="1"/>
          <p:nvPr/>
        </p:nvSpPr>
        <p:spPr>
          <a:xfrm>
            <a:off x="526982" y="1258444"/>
            <a:ext cx="3485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(SBT3)</a:t>
            </a:r>
          </a:p>
        </p:txBody>
      </p:sp>
      <p:sp>
        <p:nvSpPr>
          <p:cNvPr id="7" name="TextBox 6">
            <a:extLst>
              <a:ext uri="{FF2B5EF4-FFF2-40B4-BE49-F238E27FC236}">
                <a16:creationId xmlns:a16="http://schemas.microsoft.com/office/drawing/2014/main" id="{25585CED-DEF5-B39E-300C-82FFD5BEE2C7}"/>
              </a:ext>
            </a:extLst>
          </p:cNvPr>
          <p:cNvSpPr txBox="1"/>
          <p:nvPr/>
        </p:nvSpPr>
        <p:spPr>
          <a:xfrm>
            <a:off x="206943" y="2757891"/>
            <a:ext cx="11778114" cy="1554272"/>
          </a:xfrm>
          <a:prstGeom prst="rect">
            <a:avLst/>
          </a:prstGeom>
          <a:noFill/>
        </p:spPr>
        <p:txBody>
          <a:bodyPr wrap="square">
            <a:spAutoFit/>
          </a:bodyPr>
          <a:lstStyle/>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1" i="1"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Progress Meeting 3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nd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 a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ed u</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on p</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BCU Key Themes</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in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sse</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eri</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If the Associate Teacher has any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RAPID IMPROVEMENT TARGETS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outstanding from during the placement, please review these during Progress Meeting 3.</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AD8D66D1-5DD1-EC46-AD75-9B3A0FE24FFF}"/>
              </a:ext>
            </a:extLst>
          </p:cNvPr>
          <p:cNvSpPr txBox="1"/>
          <p:nvPr/>
        </p:nvSpPr>
        <p:spPr>
          <a:xfrm>
            <a:off x="308008" y="4364365"/>
            <a:ext cx="10308657" cy="2133918"/>
          </a:xfrm>
          <a:prstGeom prst="rect">
            <a:avLst/>
          </a:prstGeom>
          <a:noFill/>
          <a:ln w="571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Progress Meeting 3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who are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on track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to be awarded QTS will be demonstrating their competence in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all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of the BCU Curriculum Key Themes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At level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Associate Teachers in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Beyond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levels can be deemed to have made very good progress in readiness for their ECT year.</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1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If Associate Teachers have any standard in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Towards level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 placement is deemed as a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FAIL.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pic>
        <p:nvPicPr>
          <p:cNvPr id="9" name="Picture 8">
            <a:extLst>
              <a:ext uri="{FF2B5EF4-FFF2-40B4-BE49-F238E27FC236}">
                <a16:creationId xmlns:a16="http://schemas.microsoft.com/office/drawing/2014/main" id="{C8818637-1879-0632-CD3B-D4B2B841CA17}"/>
              </a:ext>
            </a:extLst>
          </p:cNvPr>
          <p:cNvPicPr>
            <a:picLocks noChangeAspect="1"/>
          </p:cNvPicPr>
          <p:nvPr/>
        </p:nvPicPr>
        <p:blipFill>
          <a:blip r:embed="rId2"/>
          <a:stretch>
            <a:fillRect/>
          </a:stretch>
        </p:blipFill>
        <p:spPr>
          <a:xfrm>
            <a:off x="4739992" y="220662"/>
            <a:ext cx="2712016" cy="2133918"/>
          </a:xfrm>
          <a:prstGeom prst="rect">
            <a:avLst/>
          </a:prstGeom>
        </p:spPr>
      </p:pic>
    </p:spTree>
    <p:extLst>
      <p:ext uri="{BB962C8B-B14F-4D97-AF65-F5344CB8AC3E}">
        <p14:creationId xmlns:p14="http://schemas.microsoft.com/office/powerpoint/2010/main" val="30966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A52ED-1358-5226-3110-CFBD1CBF9693}"/>
              </a:ext>
            </a:extLst>
          </p:cNvPr>
          <p:cNvSpPr>
            <a:spLocks noGrp="1"/>
          </p:cNvSpPr>
          <p:nvPr>
            <p:ph idx="1"/>
          </p:nvPr>
        </p:nvSpPr>
        <p:spPr>
          <a:xfrm>
            <a:off x="592129" y="552578"/>
            <a:ext cx="10515600" cy="4940935"/>
          </a:xfrm>
        </p:spPr>
        <p:txBody>
          <a:bodyPr>
            <a:normAutofit/>
          </a:bodyPr>
          <a:lstStyle/>
          <a:p>
            <a:pPr marL="0" indent="0" algn="ctr">
              <a:buNone/>
            </a:pPr>
            <a:r>
              <a:rPr lang="en-GB" b="1" dirty="0">
                <a:solidFill>
                  <a:srgbClr val="0033CC"/>
                </a:solidFill>
                <a:latin typeface="Arial" panose="020B0604020202020204" pitchFamily="34" charset="0"/>
                <a:cs typeface="Arial" panose="020B0604020202020204" pitchFamily="34" charset="0"/>
              </a:rPr>
              <a:t>Expectations</a:t>
            </a:r>
          </a:p>
          <a:p>
            <a:pPr marL="0" indent="0" algn="ctr">
              <a:buNone/>
            </a:pPr>
            <a:endParaRPr lang="en-GB" sz="2800" b="1" dirty="0">
              <a:solidFill>
                <a:srgbClr val="0033CC"/>
              </a:solidFill>
              <a:latin typeface="Arial" panose="020B0604020202020204" pitchFamily="34" charset="0"/>
              <a:cs typeface="Arial" panose="020B0604020202020204" pitchFamily="34" charset="0"/>
            </a:endParaRPr>
          </a:p>
          <a:p>
            <a:pPr marL="0" indent="0" algn="ctr">
              <a:buNone/>
            </a:pPr>
            <a:r>
              <a:rPr lang="en-GB" sz="2800" b="1" dirty="0">
                <a:solidFill>
                  <a:srgbClr val="0033CC"/>
                </a:solidFill>
                <a:latin typeface="Arial" panose="020B0604020202020204" pitchFamily="34" charset="0"/>
                <a:cs typeface="Arial" panose="020B0604020202020204" pitchFamily="34" charset="0"/>
              </a:rPr>
              <a:t>A failing Associate Teacher</a:t>
            </a:r>
          </a:p>
          <a:p>
            <a:pPr marL="0" indent="0" algn="ctr">
              <a:buNone/>
            </a:pPr>
            <a:endParaRPr lang="en-US"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Associate Teachers fail to meet the minimum level of practice expected of </a:t>
            </a:r>
            <a:r>
              <a:rPr lang="en-GB" sz="2800" dirty="0">
                <a:solidFill>
                  <a:srgbClr val="FF0000"/>
                </a:solidFill>
                <a:latin typeface="Arial" panose="020B0604020202020204" pitchFamily="34" charset="0"/>
                <a:cs typeface="Arial" panose="020B0604020202020204" pitchFamily="34" charset="0"/>
              </a:rPr>
              <a:t>Associate Teachers </a:t>
            </a:r>
            <a:r>
              <a:rPr lang="en-GB" sz="2800" dirty="0">
                <a:latin typeface="Arial" panose="020B0604020202020204" pitchFamily="34" charset="0"/>
                <a:cs typeface="Arial" panose="020B0604020202020204" pitchFamily="34" charset="0"/>
              </a:rPr>
              <a:t>as defined by the BCU Key Themes by the end of their placement.</a:t>
            </a:r>
          </a:p>
          <a:p>
            <a:r>
              <a:rPr lang="en-GB" sz="2800" dirty="0">
                <a:latin typeface="Arial" panose="020B0604020202020204" pitchFamily="34" charset="0"/>
                <a:cs typeface="Arial" panose="020B0604020202020204" pitchFamily="34" charset="0"/>
              </a:rPr>
              <a:t> The quality of Associate Teachers’ teaching over time is weak; it contributes to pupils/learners or groups of learners making limited or inadequate progress.</a:t>
            </a:r>
            <a:endParaRPr lang="en-US"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6475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0379-17AA-1AEF-24B6-5597DFABE7EC}"/>
              </a:ext>
            </a:extLst>
          </p:cNvPr>
          <p:cNvSpPr>
            <a:spLocks noGrp="1"/>
          </p:cNvSpPr>
          <p:nvPr>
            <p:ph type="title"/>
          </p:nvPr>
        </p:nvSpPr>
        <p:spPr>
          <a:xfrm>
            <a:off x="193307" y="288123"/>
            <a:ext cx="10515600" cy="1325563"/>
          </a:xfrm>
        </p:spPr>
        <p:txBody>
          <a:bodyPr/>
          <a:lstStyle/>
          <a:p>
            <a:r>
              <a:rPr lang="en-GB" b="1" dirty="0"/>
              <a:t>Making accurate judgements </a:t>
            </a:r>
          </a:p>
        </p:txBody>
      </p:sp>
      <p:sp>
        <p:nvSpPr>
          <p:cNvPr id="3" name="Content Placeholder 2">
            <a:extLst>
              <a:ext uri="{FF2B5EF4-FFF2-40B4-BE49-F238E27FC236}">
                <a16:creationId xmlns:a16="http://schemas.microsoft.com/office/drawing/2014/main" id="{9B8B9B7B-84F2-ADDB-4050-008A5AE82B5E}"/>
              </a:ext>
            </a:extLst>
          </p:cNvPr>
          <p:cNvSpPr>
            <a:spLocks noGrp="1"/>
          </p:cNvSpPr>
          <p:nvPr>
            <p:ph idx="1"/>
          </p:nvPr>
        </p:nvSpPr>
        <p:spPr>
          <a:xfrm>
            <a:off x="501316" y="1507991"/>
            <a:ext cx="10515600" cy="4351338"/>
          </a:xfrm>
        </p:spPr>
        <p:txBody>
          <a:bodyPr>
            <a:normAutofit fontScale="55000" lnSpcReduction="20000"/>
          </a:bodyPr>
          <a:lstStyle/>
          <a:p>
            <a:pPr marL="0" indent="0">
              <a:lnSpc>
                <a:spcPct val="120000"/>
              </a:lnSpc>
              <a:buNone/>
            </a:pPr>
            <a:r>
              <a:rPr lang="en-GB" sz="3600" dirty="0">
                <a:latin typeface="Arial" panose="020B0604020202020204" pitchFamily="34" charset="0"/>
                <a:cs typeface="Arial" pitchFamily="34" charset="0"/>
              </a:rPr>
              <a:t>What evidence is available? (in no particular order or hierarchy of importance)</a:t>
            </a:r>
          </a:p>
          <a:p>
            <a:pPr marL="0" indent="0">
              <a:lnSpc>
                <a:spcPct val="120000"/>
              </a:lnSpc>
              <a:buNone/>
            </a:pPr>
            <a:r>
              <a:rPr lang="en-GB" sz="3600" dirty="0">
                <a:latin typeface="Arial" panose="020B0604020202020204" pitchFamily="34" charset="0"/>
                <a:cs typeface="Arial" pitchFamily="34" charset="0"/>
              </a:rPr>
              <a:t>Observations</a:t>
            </a:r>
          </a:p>
          <a:p>
            <a:pPr marL="0" indent="0">
              <a:lnSpc>
                <a:spcPct val="120000"/>
              </a:lnSpc>
              <a:buNone/>
            </a:pPr>
            <a:r>
              <a:rPr lang="en-GB" sz="3600" dirty="0">
                <a:latin typeface="Arial" panose="020B0604020202020204" pitchFamily="34" charset="0"/>
                <a:cs typeface="Arial" pitchFamily="34" charset="0"/>
              </a:rPr>
              <a:t>Observation tasks</a:t>
            </a:r>
          </a:p>
          <a:p>
            <a:pPr marL="0" indent="0">
              <a:lnSpc>
                <a:spcPct val="120000"/>
              </a:lnSpc>
              <a:buNone/>
            </a:pPr>
            <a:r>
              <a:rPr lang="en-GB" sz="3600" dirty="0">
                <a:latin typeface="Arial" panose="020B0604020202020204" pitchFamily="34" charset="0"/>
                <a:cs typeface="Arial" pitchFamily="34" charset="0"/>
              </a:rPr>
              <a:t>Progress Journal</a:t>
            </a:r>
          </a:p>
          <a:p>
            <a:pPr marL="0" indent="0">
              <a:lnSpc>
                <a:spcPct val="120000"/>
              </a:lnSpc>
              <a:buNone/>
            </a:pPr>
            <a:r>
              <a:rPr lang="en-GB" sz="3600" dirty="0">
                <a:latin typeface="Arial" panose="020B0604020202020204" pitchFamily="34" charset="0"/>
                <a:cs typeface="Arial" pitchFamily="34" charset="0"/>
              </a:rPr>
              <a:t>Planning a sequence of learning </a:t>
            </a:r>
          </a:p>
          <a:p>
            <a:pPr marL="0" indent="0">
              <a:lnSpc>
                <a:spcPct val="120000"/>
              </a:lnSpc>
              <a:buNone/>
            </a:pPr>
            <a:r>
              <a:rPr lang="en-GB" sz="3600" dirty="0">
                <a:latin typeface="Arial" panose="020B0604020202020204" pitchFamily="34" charset="0"/>
                <a:cs typeface="Arial" pitchFamily="34" charset="0"/>
              </a:rPr>
              <a:t>Evaluations</a:t>
            </a:r>
          </a:p>
          <a:p>
            <a:pPr marL="0" indent="0">
              <a:lnSpc>
                <a:spcPct val="120000"/>
              </a:lnSpc>
              <a:buNone/>
            </a:pPr>
            <a:r>
              <a:rPr lang="en-GB" sz="3600" dirty="0">
                <a:latin typeface="Arial" panose="020B0604020202020204" pitchFamily="34" charset="0"/>
                <a:cs typeface="Arial" pitchFamily="34" charset="0"/>
              </a:rPr>
              <a:t>Lesson observations and feedback</a:t>
            </a:r>
          </a:p>
          <a:p>
            <a:pPr marL="0" indent="0">
              <a:lnSpc>
                <a:spcPct val="120000"/>
              </a:lnSpc>
              <a:buNone/>
            </a:pPr>
            <a:r>
              <a:rPr lang="en-GB" sz="3600" dirty="0">
                <a:latin typeface="Arial" panose="020B0604020202020204" pitchFamily="34" charset="0"/>
                <a:cs typeface="Arial" pitchFamily="34" charset="0"/>
              </a:rPr>
              <a:t>Weekly Reflections</a:t>
            </a:r>
          </a:p>
          <a:p>
            <a:pPr marL="0" indent="0">
              <a:lnSpc>
                <a:spcPct val="120000"/>
              </a:lnSpc>
              <a:buNone/>
            </a:pPr>
            <a:r>
              <a:rPr lang="en-GB" sz="3600" dirty="0">
                <a:latin typeface="Arial" panose="020B0604020202020204" pitchFamily="34" charset="0"/>
                <a:cs typeface="Arial" pitchFamily="34" charset="0"/>
              </a:rPr>
              <a:t>Pupil records </a:t>
            </a:r>
          </a:p>
          <a:p>
            <a:pPr marL="0" indent="0">
              <a:lnSpc>
                <a:spcPct val="120000"/>
              </a:lnSpc>
              <a:buNone/>
            </a:pPr>
            <a:r>
              <a:rPr lang="en-GB" sz="3600" dirty="0">
                <a:latin typeface="Arial" panose="020B0604020202020204" pitchFamily="34" charset="0"/>
                <a:cs typeface="Arial" pitchFamily="34" charset="0"/>
              </a:rPr>
              <a:t>Formative assessment tracker</a:t>
            </a:r>
          </a:p>
          <a:p>
            <a:endParaRPr lang="en-GB" dirty="0"/>
          </a:p>
        </p:txBody>
      </p:sp>
      <p:sp>
        <p:nvSpPr>
          <p:cNvPr id="4" name="TextBox 3">
            <a:extLst>
              <a:ext uri="{FF2B5EF4-FFF2-40B4-BE49-F238E27FC236}">
                <a16:creationId xmlns:a16="http://schemas.microsoft.com/office/drawing/2014/main" id="{F90F141D-CF8E-895C-04C4-887C5F5640DF}"/>
              </a:ext>
            </a:extLst>
          </p:cNvPr>
          <p:cNvSpPr txBox="1"/>
          <p:nvPr/>
        </p:nvSpPr>
        <p:spPr>
          <a:xfrm>
            <a:off x="6701394" y="2551837"/>
            <a:ext cx="4315522"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At review/progress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Consider the  range of evidence to inform judgements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3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8BF7-7034-DDC1-7AD0-1B02F4E468FC}"/>
              </a:ext>
            </a:extLst>
          </p:cNvPr>
          <p:cNvSpPr>
            <a:spLocks noGrp="1"/>
          </p:cNvSpPr>
          <p:nvPr>
            <p:ph type="title"/>
          </p:nvPr>
        </p:nvSpPr>
        <p:spPr>
          <a:xfrm>
            <a:off x="424314" y="349857"/>
            <a:ext cx="10515600" cy="1325563"/>
          </a:xfrm>
        </p:spPr>
        <p:txBody>
          <a:bodyPr>
            <a:normAutofit/>
          </a:bodyPr>
          <a:lstStyle/>
          <a:p>
            <a:r>
              <a:rPr lang="en-GB" sz="4000" b="1" dirty="0"/>
              <a:t>Making accurate judgements: consider </a:t>
            </a:r>
            <a:endParaRPr lang="en-GB" sz="4000" dirty="0"/>
          </a:p>
        </p:txBody>
      </p:sp>
      <p:sp>
        <p:nvSpPr>
          <p:cNvPr id="3" name="Content Placeholder 2">
            <a:extLst>
              <a:ext uri="{FF2B5EF4-FFF2-40B4-BE49-F238E27FC236}">
                <a16:creationId xmlns:a16="http://schemas.microsoft.com/office/drawing/2014/main" id="{FA9FF35B-B2FD-EC28-50FC-8D04FC8F592F}"/>
              </a:ext>
            </a:extLst>
          </p:cNvPr>
          <p:cNvSpPr>
            <a:spLocks noGrp="1"/>
          </p:cNvSpPr>
          <p:nvPr>
            <p:ph idx="1"/>
          </p:nvPr>
        </p:nvSpPr>
        <p:spPr>
          <a:xfrm>
            <a:off x="424314" y="1979630"/>
            <a:ext cx="10515600" cy="4351338"/>
          </a:xfrm>
        </p:spPr>
        <p:txBody>
          <a:bodyPr/>
          <a:lstStyle/>
          <a:p>
            <a:r>
              <a:rPr lang="en-GB" sz="2800" dirty="0">
                <a:latin typeface="Arial" panose="020B0604020202020204" pitchFamily="34" charset="0"/>
                <a:cs typeface="Arial" panose="020B0604020202020204" pitchFamily="34" charset="0"/>
              </a:rPr>
              <a:t>impact on progress of groups of learners over time</a:t>
            </a:r>
          </a:p>
          <a:p>
            <a:r>
              <a:rPr lang="en-GB" sz="2800" dirty="0">
                <a:latin typeface="Arial" panose="020B0604020202020204" pitchFamily="34" charset="0"/>
                <a:cs typeface="Arial" panose="020B0604020202020204" pitchFamily="34" charset="0"/>
              </a:rPr>
              <a:t>which aspects of teaching, linked to BCU Key Themes, are securing this impact?</a:t>
            </a:r>
          </a:p>
          <a:p>
            <a:r>
              <a:rPr lang="en-GB" sz="2800" dirty="0">
                <a:latin typeface="Arial" panose="020B0604020202020204" pitchFamily="34" charset="0"/>
                <a:cs typeface="Arial" panose="020B0604020202020204" pitchFamily="34" charset="0"/>
              </a:rPr>
              <a:t>which aspects of teaching, linked to the BCU Key Theme, need strengthening to enhance impact?  </a:t>
            </a:r>
          </a:p>
          <a:p>
            <a:r>
              <a:rPr lang="en-GB" sz="2800" dirty="0">
                <a:latin typeface="Arial" panose="020B0604020202020204" pitchFamily="34" charset="0"/>
                <a:cs typeface="Arial" panose="020B0604020202020204" pitchFamily="34" charset="0"/>
              </a:rPr>
              <a:t>Always emphasising it is the impact of the strengths across the BCU Key Themes overall which secure pupil progress</a:t>
            </a:r>
            <a:endParaRPr lang="en-US"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8194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F37B6-93E4-5AA7-5727-7551A2F23F39}"/>
              </a:ext>
            </a:extLst>
          </p:cNvPr>
          <p:cNvSpPr>
            <a:spLocks noGrp="1"/>
          </p:cNvSpPr>
          <p:nvPr>
            <p:ph type="title"/>
          </p:nvPr>
        </p:nvSpPr>
        <p:spPr>
          <a:xfrm>
            <a:off x="183681" y="153369"/>
            <a:ext cx="8902567" cy="1325563"/>
          </a:xfrm>
        </p:spPr>
        <p:txBody>
          <a:bodyPr>
            <a:normAutofit/>
          </a:bodyPr>
          <a:lstStyle/>
          <a:p>
            <a:r>
              <a:rPr lang="en-GB" sz="3600" b="1" dirty="0">
                <a:latin typeface="Arial" panose="020B0604020202020204" pitchFamily="34" charset="0"/>
                <a:cs typeface="Arial" panose="020B0604020202020204" pitchFamily="34" charset="0"/>
              </a:rPr>
              <a:t>Impact on progress of pupils over time</a:t>
            </a:r>
            <a:endParaRPr lang="en-GB" sz="3600" b="1" dirty="0"/>
          </a:p>
        </p:txBody>
      </p:sp>
      <p:sp>
        <p:nvSpPr>
          <p:cNvPr id="7" name="Text Placeholder 6">
            <a:extLst>
              <a:ext uri="{FF2B5EF4-FFF2-40B4-BE49-F238E27FC236}">
                <a16:creationId xmlns:a16="http://schemas.microsoft.com/office/drawing/2014/main" id="{566E5367-5491-6737-8062-C8C24AD4FB53}"/>
              </a:ext>
            </a:extLst>
          </p:cNvPr>
          <p:cNvSpPr txBox="1">
            <a:spLocks/>
          </p:cNvSpPr>
          <p:nvPr/>
        </p:nvSpPr>
        <p:spPr>
          <a:xfrm>
            <a:off x="417907" y="1315302"/>
            <a:ext cx="7247150"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 of Associate Teacher’s teaching:</a:t>
            </a:r>
          </a:p>
        </p:txBody>
      </p:sp>
      <p:sp>
        <p:nvSpPr>
          <p:cNvPr id="10" name="Content Placeholder 5">
            <a:extLst>
              <a:ext uri="{FF2B5EF4-FFF2-40B4-BE49-F238E27FC236}">
                <a16:creationId xmlns:a16="http://schemas.microsoft.com/office/drawing/2014/main" id="{FDCB1AE2-D2D7-CBAE-8578-F00A547F6419}"/>
              </a:ext>
            </a:extLst>
          </p:cNvPr>
          <p:cNvSpPr>
            <a:spLocks noGrp="1"/>
          </p:cNvSpPr>
          <p:nvPr>
            <p:ph idx="1"/>
          </p:nvPr>
        </p:nvSpPr>
        <p:spPr>
          <a:xfrm>
            <a:off x="750888" y="2165350"/>
            <a:ext cx="4995394" cy="4351338"/>
          </a:xfrm>
        </p:spPr>
        <p:txBody>
          <a:bodyPr>
            <a:normAutofit/>
          </a:bodyPr>
          <a:lstStyle/>
          <a:p>
            <a:pPr marL="0" indent="0">
              <a:buNone/>
            </a:pPr>
            <a:r>
              <a:rPr lang="en-US" sz="4000" b="1" dirty="0">
                <a:latin typeface="Arial" panose="020B0604020202020204" pitchFamily="34" charset="0"/>
                <a:cs typeface="Arial" panose="020B0604020202020204" pitchFamily="34" charset="0"/>
              </a:rPr>
              <a:t>Strengths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hich aspects of teaching, linked to the BCU Key Themes, are </a:t>
            </a:r>
            <a:r>
              <a:rPr lang="en-GB" u="sng" dirty="0">
                <a:latin typeface="Arial" panose="020B0604020202020204" pitchFamily="34" charset="0"/>
                <a:cs typeface="Arial" panose="020B0604020202020204" pitchFamily="34" charset="0"/>
              </a:rPr>
              <a:t>securing </a:t>
            </a:r>
            <a:r>
              <a:rPr lang="en-GB" dirty="0">
                <a:latin typeface="Arial" panose="020B0604020202020204" pitchFamily="34" charset="0"/>
                <a:cs typeface="Arial" panose="020B0604020202020204" pitchFamily="34" charset="0"/>
              </a:rPr>
              <a:t>impact? </a:t>
            </a:r>
          </a:p>
          <a:p>
            <a:pPr marL="0" indent="0">
              <a:buNone/>
            </a:pPr>
            <a:r>
              <a:rPr lang="en-GB" dirty="0">
                <a:latin typeface="Arial" panose="020B0604020202020204" pitchFamily="34" charset="0"/>
                <a:cs typeface="Arial" panose="020B0604020202020204" pitchFamily="34" charset="0"/>
              </a:rPr>
              <a:t>Which BCU Themes?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Which statement(s) best describe this in the Formative Assessment Tracker?</a:t>
            </a:r>
          </a:p>
          <a:p>
            <a:endParaRPr lang="en-GB" dirty="0"/>
          </a:p>
        </p:txBody>
      </p:sp>
      <p:sp>
        <p:nvSpPr>
          <p:cNvPr id="11" name="Content Placeholder 7">
            <a:extLst>
              <a:ext uri="{FF2B5EF4-FFF2-40B4-BE49-F238E27FC236}">
                <a16:creationId xmlns:a16="http://schemas.microsoft.com/office/drawing/2014/main" id="{0A5FCEFE-2836-4D20-7A83-77A38CB5B102}"/>
              </a:ext>
            </a:extLst>
          </p:cNvPr>
          <p:cNvSpPr txBox="1">
            <a:spLocks/>
          </p:cNvSpPr>
          <p:nvPr/>
        </p:nvSpPr>
        <p:spPr>
          <a:xfrm>
            <a:off x="6445720" y="2164731"/>
            <a:ext cx="5183188" cy="368458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aspects of teaching, linked to the BCU Key Theme, need </a:t>
            </a:r>
            <a:r>
              <a:rPr kumimoji="0" lang="en-GB"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enhance impact?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the language of the BCU Key Themes to make points explicit to the Associate Teacher. </a:t>
            </a:r>
          </a:p>
        </p:txBody>
      </p:sp>
    </p:spTree>
    <p:extLst>
      <p:ext uri="{BB962C8B-B14F-4D97-AF65-F5344CB8AC3E}">
        <p14:creationId xmlns:p14="http://schemas.microsoft.com/office/powerpoint/2010/main" val="368856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C5D1-BE6F-DB12-5AE0-B769C00735FE}"/>
              </a:ext>
            </a:extLst>
          </p:cNvPr>
          <p:cNvSpPr>
            <a:spLocks noGrp="1"/>
          </p:cNvSpPr>
          <p:nvPr>
            <p:ph type="title"/>
          </p:nvPr>
        </p:nvSpPr>
        <p:spPr>
          <a:xfrm>
            <a:off x="313414" y="13126"/>
            <a:ext cx="10515600" cy="1325563"/>
          </a:xfrm>
        </p:spPr>
        <p:txBody>
          <a:bodyPr/>
          <a:lstStyle/>
          <a:p>
            <a:r>
              <a:rPr lang="en-GB" b="1" dirty="0"/>
              <a:t>Primary Partnership Website </a:t>
            </a:r>
          </a:p>
        </p:txBody>
      </p:sp>
      <p:sp>
        <p:nvSpPr>
          <p:cNvPr id="3" name="Content Placeholder 2">
            <a:extLst>
              <a:ext uri="{FF2B5EF4-FFF2-40B4-BE49-F238E27FC236}">
                <a16:creationId xmlns:a16="http://schemas.microsoft.com/office/drawing/2014/main" id="{53DF6288-3EE0-4BA7-F388-C9E8FE4A8DE9}"/>
              </a:ext>
            </a:extLst>
          </p:cNvPr>
          <p:cNvSpPr>
            <a:spLocks noGrp="1"/>
          </p:cNvSpPr>
          <p:nvPr>
            <p:ph idx="1"/>
          </p:nvPr>
        </p:nvSpPr>
        <p:spPr>
          <a:xfrm>
            <a:off x="512197" y="1157716"/>
            <a:ext cx="11196978" cy="5584990"/>
          </a:xfrm>
        </p:spPr>
        <p:txBody>
          <a:bodyPr>
            <a:normAutofit lnSpcReduction="10000"/>
          </a:bodyPr>
          <a:lstStyle/>
          <a:p>
            <a:pPr marL="0" indent="0">
              <a:buNone/>
            </a:pPr>
            <a:endParaRPr lang="en-GB" dirty="0"/>
          </a:p>
          <a:p>
            <a:pPr marL="0" indent="0">
              <a:buNone/>
            </a:pPr>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a:buFont typeface="Wingdings" panose="05000000000000000000" pitchFamily="2" charset="2"/>
              <a:buChar char="ü"/>
            </a:pPr>
            <a:r>
              <a:rPr lang="en-GB" dirty="0"/>
              <a:t> Holds all key BCU Primary partnership information</a:t>
            </a:r>
          </a:p>
          <a:p>
            <a:pPr>
              <a:buFont typeface="Wingdings" panose="05000000000000000000" pitchFamily="2" charset="2"/>
              <a:buChar char="ü"/>
            </a:pPr>
            <a:r>
              <a:rPr lang="en-GB" dirty="0"/>
              <a:t>Placement documents and briefings (BA Year 1 , 2 and PGCE hyperlinks)</a:t>
            </a:r>
          </a:p>
          <a:p>
            <a:pPr>
              <a:buFont typeface="Wingdings" panose="05000000000000000000" pitchFamily="2" charset="2"/>
              <a:buChar char="ü"/>
            </a:pPr>
            <a:r>
              <a:rPr lang="en-GB" dirty="0"/>
              <a:t>ITE Curriculum and Subject Specific Prompts </a:t>
            </a:r>
          </a:p>
          <a:p>
            <a:pPr>
              <a:buFont typeface="Wingdings" panose="05000000000000000000" pitchFamily="2" charset="2"/>
              <a:buChar char="ü"/>
            </a:pPr>
            <a:r>
              <a:rPr lang="en-GB" dirty="0"/>
              <a:t>Lesson observation feedback template and exemplar</a:t>
            </a:r>
          </a:p>
          <a:p>
            <a:pPr>
              <a:buFont typeface="Wingdings" panose="05000000000000000000" pitchFamily="2" charset="2"/>
              <a:buChar char="ü"/>
            </a:pPr>
            <a:r>
              <a:rPr lang="en-GB" dirty="0"/>
              <a:t>Phonics Lesson observation feedback template and exemplar</a:t>
            </a:r>
          </a:p>
          <a:p>
            <a:pPr>
              <a:buFont typeface="Wingdings" panose="05000000000000000000" pitchFamily="2" charset="2"/>
              <a:buChar char="ü"/>
            </a:pPr>
            <a:r>
              <a:rPr lang="en-GB" dirty="0"/>
              <a:t>Mentor CPD and support</a:t>
            </a:r>
          </a:p>
          <a:p>
            <a:pPr>
              <a:buFont typeface="Wingdings" panose="05000000000000000000" pitchFamily="2" charset="2"/>
              <a:buChar char="ü"/>
            </a:pPr>
            <a:endParaRPr lang="en-GB" dirty="0"/>
          </a:p>
        </p:txBody>
      </p:sp>
      <p:pic>
        <p:nvPicPr>
          <p:cNvPr id="4" name="Picture 3">
            <a:hlinkClick r:id="rId2"/>
            <a:extLst>
              <a:ext uri="{FF2B5EF4-FFF2-40B4-BE49-F238E27FC236}">
                <a16:creationId xmlns:a16="http://schemas.microsoft.com/office/drawing/2014/main" id="{79C06D13-E46D-7D30-9445-8619055C3D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738" y="1630002"/>
            <a:ext cx="9325624" cy="1946724"/>
          </a:xfrm>
          <a:prstGeom prst="rect">
            <a:avLst/>
          </a:prstGeom>
          <a:noFill/>
          <a:ln>
            <a:noFill/>
          </a:ln>
        </p:spPr>
      </p:pic>
    </p:spTree>
    <p:extLst>
      <p:ext uri="{BB962C8B-B14F-4D97-AF65-F5344CB8AC3E}">
        <p14:creationId xmlns:p14="http://schemas.microsoft.com/office/powerpoint/2010/main" val="173346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875" y="237442"/>
            <a:ext cx="4800709" cy="1325563"/>
          </a:xfrm>
        </p:spPr>
        <p:txBody>
          <a:bodyPr/>
          <a:lstStyle/>
          <a:p>
            <a:r>
              <a:rPr lang="en-GB" dirty="0">
                <a:latin typeface="+mn-lt"/>
              </a:rPr>
              <a:t>Q&amp;A and Feedback</a:t>
            </a:r>
          </a:p>
        </p:txBody>
      </p:sp>
      <p:pic>
        <p:nvPicPr>
          <p:cNvPr id="5" name="Content Placeholder 4"/>
          <p:cNvPicPr>
            <a:picLocks noChangeAspect="1"/>
          </p:cNvPicPr>
          <p:nvPr/>
        </p:nvPicPr>
        <p:blipFill>
          <a:blip r:embed="rId3"/>
          <a:stretch>
            <a:fillRect/>
          </a:stretch>
        </p:blipFill>
        <p:spPr>
          <a:xfrm>
            <a:off x="3378467" y="2182908"/>
            <a:ext cx="5803607" cy="4178597"/>
          </a:xfrm>
          <a:prstGeom prst="rect">
            <a:avLst/>
          </a:prstGeom>
        </p:spPr>
      </p:pic>
      <p:sp>
        <p:nvSpPr>
          <p:cNvPr id="4" name="TextBox 3"/>
          <p:cNvSpPr txBox="1"/>
          <p:nvPr/>
        </p:nvSpPr>
        <p:spPr>
          <a:xfrm>
            <a:off x="3214838" y="1211153"/>
            <a:ext cx="84525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Please add comments in the chat bar.</a:t>
            </a:r>
          </a:p>
        </p:txBody>
      </p:sp>
    </p:spTree>
    <p:extLst>
      <p:ext uri="{BB962C8B-B14F-4D97-AF65-F5344CB8AC3E}">
        <p14:creationId xmlns:p14="http://schemas.microsoft.com/office/powerpoint/2010/main" val="257152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A41B-B780-5DFD-84F9-BC0F83080574}"/>
              </a:ext>
            </a:extLst>
          </p:cNvPr>
          <p:cNvSpPr>
            <a:spLocks noGrp="1"/>
          </p:cNvSpPr>
          <p:nvPr>
            <p:ph type="title"/>
          </p:nvPr>
        </p:nvSpPr>
        <p:spPr>
          <a:xfrm>
            <a:off x="401229" y="154733"/>
            <a:ext cx="8458685" cy="662564"/>
          </a:xfrm>
        </p:spPr>
        <p:txBody>
          <a:bodyPr>
            <a:normAutofit fontScale="90000"/>
          </a:bodyPr>
          <a:lstStyle/>
          <a:p>
            <a:r>
              <a:rPr lang="en-GB" b="1" dirty="0"/>
              <a:t>Key Mentor documents: A reminder </a:t>
            </a:r>
          </a:p>
        </p:txBody>
      </p:sp>
      <p:sp>
        <p:nvSpPr>
          <p:cNvPr id="3" name="Content Placeholder 2">
            <a:extLst>
              <a:ext uri="{FF2B5EF4-FFF2-40B4-BE49-F238E27FC236}">
                <a16:creationId xmlns:a16="http://schemas.microsoft.com/office/drawing/2014/main" id="{B1C15158-2420-6B45-A0CC-A1F2A64F81FE}"/>
              </a:ext>
            </a:extLst>
          </p:cNvPr>
          <p:cNvSpPr>
            <a:spLocks noGrp="1"/>
          </p:cNvSpPr>
          <p:nvPr>
            <p:ph idx="1"/>
          </p:nvPr>
        </p:nvSpPr>
        <p:spPr>
          <a:xfrm>
            <a:off x="109066" y="1312800"/>
            <a:ext cx="11839492" cy="5055631"/>
          </a:xfrm>
        </p:spPr>
        <p:txBody>
          <a:bodyPr>
            <a:normAutofit/>
          </a:bodyPr>
          <a:lstStyle/>
          <a:p>
            <a:r>
              <a:rPr lang="en-GB" b="1" dirty="0">
                <a:solidFill>
                  <a:srgbClr val="7030A0"/>
                </a:solidFill>
              </a:rPr>
              <a:t>School Based Training Mentor Guidance Handbook </a:t>
            </a:r>
            <a:r>
              <a:rPr lang="en-GB" dirty="0"/>
              <a:t>– contains key information </a:t>
            </a:r>
            <a:endParaRPr lang="en-GB" b="1" dirty="0"/>
          </a:p>
          <a:p>
            <a:r>
              <a:rPr lang="en-GB" b="1" dirty="0">
                <a:solidFill>
                  <a:srgbClr val="7030A0"/>
                </a:solidFill>
              </a:rPr>
              <a:t>BCU ITE Curriculum </a:t>
            </a:r>
            <a:r>
              <a:rPr lang="en-GB" dirty="0"/>
              <a:t>– </a:t>
            </a:r>
            <a:endParaRPr lang="en-GB" b="1" dirty="0"/>
          </a:p>
          <a:p>
            <a:r>
              <a:rPr lang="en-GB" b="1" dirty="0">
                <a:solidFill>
                  <a:srgbClr val="7030A0"/>
                </a:solidFill>
              </a:rPr>
              <a:t>BCU ITE Assessment Tracker </a:t>
            </a:r>
            <a:r>
              <a:rPr lang="en-GB" dirty="0"/>
              <a:t>– in the Associate’ Teachers Progress Journal</a:t>
            </a:r>
            <a:endParaRPr lang="en-GB" b="1" dirty="0"/>
          </a:p>
          <a:p>
            <a:r>
              <a:rPr lang="en-GB" b="1" dirty="0">
                <a:solidFill>
                  <a:srgbClr val="7030A0"/>
                </a:solidFill>
              </a:rPr>
              <a:t>Subject specific prompts </a:t>
            </a:r>
            <a:r>
              <a:rPr lang="en-GB" dirty="0"/>
              <a:t>– to support to give subject specific feedback</a:t>
            </a:r>
          </a:p>
          <a:p>
            <a:r>
              <a:rPr lang="en-GB" b="1" dirty="0">
                <a:solidFill>
                  <a:srgbClr val="7030A0"/>
                </a:solidFill>
              </a:rPr>
              <a:t>Lesson observation template – </a:t>
            </a:r>
            <a:r>
              <a:rPr lang="en-GB" dirty="0"/>
              <a:t>core/foundation </a:t>
            </a:r>
          </a:p>
          <a:p>
            <a:r>
              <a:rPr lang="en-GB" b="1" dirty="0">
                <a:solidFill>
                  <a:srgbClr val="7030A0"/>
                </a:solidFill>
              </a:rPr>
              <a:t>Lesson observation template </a:t>
            </a:r>
            <a:r>
              <a:rPr lang="en-GB" dirty="0"/>
              <a:t>–phonics </a:t>
            </a:r>
            <a:endParaRPr lang="en-GB" b="1" dirty="0">
              <a:solidFill>
                <a:srgbClr val="7030A0"/>
              </a:solidFill>
            </a:endParaRPr>
          </a:p>
          <a:p>
            <a:r>
              <a:rPr lang="en-GB" b="1" dirty="0">
                <a:solidFill>
                  <a:srgbClr val="7030A0"/>
                </a:solidFill>
              </a:rPr>
              <a:t>Lesson observation exemplars </a:t>
            </a:r>
            <a:r>
              <a:rPr lang="en-GB" dirty="0"/>
              <a:t>– examples of completed feedback</a:t>
            </a:r>
          </a:p>
          <a:p>
            <a:r>
              <a:rPr lang="en-GB" b="1" dirty="0">
                <a:solidFill>
                  <a:srgbClr val="7030A0"/>
                </a:solidFill>
              </a:rPr>
              <a:t>BCU Lesson planning proforma </a:t>
            </a:r>
            <a:r>
              <a:rPr lang="en-GB" dirty="0"/>
              <a:t>– all lessons to be planned until Review Meeting 2</a:t>
            </a:r>
          </a:p>
          <a:p>
            <a:pPr marL="0" indent="0">
              <a:buNone/>
            </a:pPr>
            <a:r>
              <a:rPr lang="en-GB" dirty="0"/>
              <a:t> </a:t>
            </a:r>
          </a:p>
        </p:txBody>
      </p:sp>
      <p:sp>
        <p:nvSpPr>
          <p:cNvPr id="4" name="TextBox 3">
            <a:extLst>
              <a:ext uri="{FF2B5EF4-FFF2-40B4-BE49-F238E27FC236}">
                <a16:creationId xmlns:a16="http://schemas.microsoft.com/office/drawing/2014/main" id="{FA20DF17-D451-99AB-4B4E-86C44534B220}"/>
              </a:ext>
            </a:extLst>
          </p:cNvPr>
          <p:cNvSpPr txBox="1"/>
          <p:nvPr/>
        </p:nvSpPr>
        <p:spPr>
          <a:xfrm>
            <a:off x="315590" y="5827742"/>
            <a:ext cx="6101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Placement documents and briefings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6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81CC-FB71-68C1-54B7-3E0A8ED9BFB7}"/>
              </a:ext>
            </a:extLst>
          </p:cNvPr>
          <p:cNvSpPr>
            <a:spLocks noGrp="1"/>
          </p:cNvSpPr>
          <p:nvPr>
            <p:ph type="title"/>
          </p:nvPr>
        </p:nvSpPr>
        <p:spPr>
          <a:xfrm>
            <a:off x="337268" y="285613"/>
            <a:ext cx="7386305" cy="952016"/>
          </a:xfrm>
        </p:spPr>
        <p:txBody>
          <a:bodyPr/>
          <a:lstStyle/>
          <a:p>
            <a:r>
              <a:rPr lang="en-GB" b="1" dirty="0"/>
              <a:t>Update on school-based training</a:t>
            </a:r>
          </a:p>
        </p:txBody>
      </p:sp>
      <p:sp>
        <p:nvSpPr>
          <p:cNvPr id="3" name="Content Placeholder 2">
            <a:extLst>
              <a:ext uri="{FF2B5EF4-FFF2-40B4-BE49-F238E27FC236}">
                <a16:creationId xmlns:a16="http://schemas.microsoft.com/office/drawing/2014/main" id="{C358D360-2B87-B8A9-83E6-5C3612EC9E16}"/>
              </a:ext>
            </a:extLst>
          </p:cNvPr>
          <p:cNvSpPr>
            <a:spLocks noGrp="1"/>
          </p:cNvSpPr>
          <p:nvPr>
            <p:ph idx="1"/>
          </p:nvPr>
        </p:nvSpPr>
        <p:spPr>
          <a:xfrm>
            <a:off x="337268" y="1102457"/>
            <a:ext cx="11430662" cy="5083658"/>
          </a:xfrm>
        </p:spPr>
        <p:txBody>
          <a:bodyPr>
            <a:normAutofit/>
          </a:bodyPr>
          <a:lstStyle/>
          <a:p>
            <a:pPr marL="0" indent="0">
              <a:buNone/>
            </a:pPr>
            <a:endParaRPr lang="en-GB" sz="2400" dirty="0"/>
          </a:p>
          <a:p>
            <a:pPr marL="0" indent="0">
              <a:buNone/>
            </a:pPr>
            <a:endParaRPr lang="en-GB" sz="2400" dirty="0"/>
          </a:p>
          <a:p>
            <a:pPr marL="0" indent="0">
              <a:buNone/>
            </a:pPr>
            <a:endParaRPr lang="en-GB" dirty="0"/>
          </a:p>
        </p:txBody>
      </p:sp>
      <p:pic>
        <p:nvPicPr>
          <p:cNvPr id="5" name="Picture 4">
            <a:extLst>
              <a:ext uri="{FF2B5EF4-FFF2-40B4-BE49-F238E27FC236}">
                <a16:creationId xmlns:a16="http://schemas.microsoft.com/office/drawing/2014/main" id="{DCA9689C-871C-BABC-546C-24EDDDD7CE59}"/>
              </a:ext>
            </a:extLst>
          </p:cNvPr>
          <p:cNvPicPr>
            <a:picLocks noChangeAspect="1"/>
          </p:cNvPicPr>
          <p:nvPr/>
        </p:nvPicPr>
        <p:blipFill>
          <a:blip r:embed="rId3"/>
          <a:stretch>
            <a:fillRect/>
          </a:stretch>
        </p:blipFill>
        <p:spPr>
          <a:xfrm>
            <a:off x="424071" y="1342855"/>
            <a:ext cx="8107534" cy="4843260"/>
          </a:xfrm>
          <a:prstGeom prst="rect">
            <a:avLst/>
          </a:prstGeom>
        </p:spPr>
      </p:pic>
      <p:sp>
        <p:nvSpPr>
          <p:cNvPr id="6" name="TextBox 5">
            <a:extLst>
              <a:ext uri="{FF2B5EF4-FFF2-40B4-BE49-F238E27FC236}">
                <a16:creationId xmlns:a16="http://schemas.microsoft.com/office/drawing/2014/main" id="{17DE59AD-DD53-FCE3-6341-B4A133AE0CBE}"/>
              </a:ext>
            </a:extLst>
          </p:cNvPr>
          <p:cNvSpPr txBox="1"/>
          <p:nvPr/>
        </p:nvSpPr>
        <p:spPr>
          <a:xfrm>
            <a:off x="8652332" y="2644170"/>
            <a:ext cx="2994870" cy="1569660"/>
          </a:xfrm>
          <a:prstGeom prst="rect">
            <a:avLst/>
          </a:prstGeom>
          <a:noFill/>
        </p:spPr>
        <p:txBody>
          <a:bodyPr wrap="square" rtlCol="0">
            <a:spAutoFit/>
          </a:bodyPr>
          <a:lstStyle/>
          <a:p>
            <a:r>
              <a:rPr lang="en-GB" sz="3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Spring 2 Week 1</a:t>
            </a:r>
            <a:endParaRPr lang="en-GB" sz="3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3200" u="sng" dirty="0">
              <a:solidFill>
                <a:srgbClr val="467886"/>
              </a:solidFill>
              <a:latin typeface="Aptos" panose="020B0004020202020204" pitchFamily="34" charset="0"/>
              <a:cs typeface="Times New Roman" panose="02020603050405020304" pitchFamily="18" charset="0"/>
            </a:endParaRPr>
          </a:p>
          <a:p>
            <a:r>
              <a:rPr lang="en-GB" sz="3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Spring 2 Week 2</a:t>
            </a:r>
            <a:endParaRPr lang="en-GB" sz="3200" dirty="0"/>
          </a:p>
        </p:txBody>
      </p:sp>
      <p:sp>
        <p:nvSpPr>
          <p:cNvPr id="7" name="TextBox 6">
            <a:extLst>
              <a:ext uri="{FF2B5EF4-FFF2-40B4-BE49-F238E27FC236}">
                <a16:creationId xmlns:a16="http://schemas.microsoft.com/office/drawing/2014/main" id="{13A76133-4D6F-AD94-3F01-7FA937239D8D}"/>
              </a:ext>
            </a:extLst>
          </p:cNvPr>
          <p:cNvSpPr txBox="1"/>
          <p:nvPr/>
        </p:nvSpPr>
        <p:spPr>
          <a:xfrm>
            <a:off x="502021" y="6203055"/>
            <a:ext cx="6101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Placement documents and briefings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52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FEC1-517B-1D02-F715-BFFC94289950}"/>
              </a:ext>
            </a:extLst>
          </p:cNvPr>
          <p:cNvSpPr>
            <a:spLocks noGrp="1"/>
          </p:cNvSpPr>
          <p:nvPr>
            <p:ph type="title"/>
          </p:nvPr>
        </p:nvSpPr>
        <p:spPr>
          <a:xfrm>
            <a:off x="239881" y="119270"/>
            <a:ext cx="8013573" cy="811859"/>
          </a:xfrm>
        </p:spPr>
        <p:txBody>
          <a:bodyPr/>
          <a:lstStyle/>
          <a:p>
            <a:r>
              <a:rPr lang="en-GB" b="1" dirty="0"/>
              <a:t>The main purpose of this session…</a:t>
            </a:r>
          </a:p>
        </p:txBody>
      </p:sp>
      <p:sp>
        <p:nvSpPr>
          <p:cNvPr id="3" name="Content Placeholder 2">
            <a:extLst>
              <a:ext uri="{FF2B5EF4-FFF2-40B4-BE49-F238E27FC236}">
                <a16:creationId xmlns:a16="http://schemas.microsoft.com/office/drawing/2014/main" id="{1FD38E78-D06E-9CDA-DD84-7DCB6CA47022}"/>
              </a:ext>
            </a:extLst>
          </p:cNvPr>
          <p:cNvSpPr>
            <a:spLocks noGrp="1"/>
          </p:cNvSpPr>
          <p:nvPr>
            <p:ph idx="1"/>
          </p:nvPr>
        </p:nvSpPr>
        <p:spPr>
          <a:xfrm>
            <a:off x="240551" y="1177967"/>
            <a:ext cx="11453905" cy="5350054"/>
          </a:xfrm>
        </p:spPr>
        <p:txBody>
          <a:bodyPr>
            <a:noAutofit/>
          </a:bodyPr>
          <a:lstStyle/>
          <a:p>
            <a:r>
              <a:rPr lang="en-GB" dirty="0"/>
              <a:t>To be able to </a:t>
            </a:r>
            <a:r>
              <a:rPr lang="en-GB" b="1" dirty="0">
                <a:solidFill>
                  <a:srgbClr val="7030A0"/>
                </a:solidFill>
              </a:rPr>
              <a:t>make accurate judgements </a:t>
            </a:r>
            <a:r>
              <a:rPr lang="en-GB" dirty="0"/>
              <a:t>of the Associate Teachers’ attainment and progress based upon the impact the Associate Teachers’ performance has on pupil progress</a:t>
            </a:r>
          </a:p>
          <a:p>
            <a:r>
              <a:rPr lang="en-GB" dirty="0"/>
              <a:t>To ensure evidence used to make accurate judgements is </a:t>
            </a:r>
            <a:r>
              <a:rPr lang="en-GB" b="1" dirty="0">
                <a:solidFill>
                  <a:srgbClr val="7030A0"/>
                </a:solidFill>
              </a:rPr>
              <a:t>robust</a:t>
            </a:r>
          </a:p>
          <a:p>
            <a:r>
              <a:rPr lang="en-GB" dirty="0"/>
              <a:t>To ensure all levels of pupil progress judgements, targets, report comments, and final grades are </a:t>
            </a:r>
            <a:r>
              <a:rPr lang="en-GB" b="1" dirty="0">
                <a:solidFill>
                  <a:srgbClr val="7030A0"/>
                </a:solidFill>
              </a:rPr>
              <a:t>aligned with evidence</a:t>
            </a:r>
          </a:p>
          <a:p>
            <a:r>
              <a:rPr lang="en-GB" dirty="0"/>
              <a:t>To be able to make </a:t>
            </a:r>
            <a:r>
              <a:rPr lang="en-GB" b="1" dirty="0">
                <a:solidFill>
                  <a:srgbClr val="7030A0"/>
                </a:solidFill>
              </a:rPr>
              <a:t>accurate judgements using all the available evidence </a:t>
            </a:r>
            <a:r>
              <a:rPr lang="en-GB" dirty="0"/>
              <a:t>to complete the mid-point and final progress meetings. </a:t>
            </a:r>
          </a:p>
          <a:p>
            <a:r>
              <a:rPr lang="en-GB" dirty="0"/>
              <a:t>For inspection: to satisfy Ofsted who will judge the </a:t>
            </a:r>
            <a:r>
              <a:rPr lang="en-GB" b="1" dirty="0">
                <a:solidFill>
                  <a:srgbClr val="7030A0"/>
                </a:solidFill>
              </a:rPr>
              <a:t>accuracy of the ITT partnership’s assessment </a:t>
            </a:r>
            <a:r>
              <a:rPr lang="en-GB" dirty="0"/>
              <a:t>of Associate Teachers’ teaching</a:t>
            </a:r>
          </a:p>
        </p:txBody>
      </p:sp>
    </p:spTree>
    <p:extLst>
      <p:ext uri="{BB962C8B-B14F-4D97-AF65-F5344CB8AC3E}">
        <p14:creationId xmlns:p14="http://schemas.microsoft.com/office/powerpoint/2010/main" val="180613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F6EBE-6DFF-A673-0D9E-F1F8C01CE58D}"/>
              </a:ext>
            </a:extLst>
          </p:cNvPr>
          <p:cNvSpPr>
            <a:spLocks noGrp="1"/>
          </p:cNvSpPr>
          <p:nvPr>
            <p:ph idx="1"/>
          </p:nvPr>
        </p:nvSpPr>
        <p:spPr>
          <a:xfrm>
            <a:off x="551954" y="1340595"/>
            <a:ext cx="10515600" cy="5068156"/>
          </a:xfrm>
        </p:spPr>
        <p:txBody>
          <a:bodyPr>
            <a:normAutofit lnSpcReduction="10000"/>
          </a:bodyPr>
          <a:lstStyle/>
          <a:p>
            <a:r>
              <a:rPr lang="en-GB" dirty="0">
                <a:latin typeface="Arial" panose="020B0604020202020204" pitchFamily="34" charset="0"/>
                <a:cs typeface="Arial" panose="020B0604020202020204" pitchFamily="34" charset="0"/>
              </a:rPr>
              <a:t>The quality of Associate Teachers’ teaching should be judged by the </a:t>
            </a:r>
            <a:r>
              <a:rPr lang="en-GB" b="1" dirty="0">
                <a:solidFill>
                  <a:srgbClr val="7030A0"/>
                </a:solidFill>
                <a:latin typeface="Arial" panose="020B0604020202020204" pitchFamily="34" charset="0"/>
                <a:cs typeface="Arial" panose="020B0604020202020204" pitchFamily="34" charset="0"/>
              </a:rPr>
              <a:t>impact on pupil progress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a:t>
            </a:r>
            <a:r>
              <a:rPr lang="en-GB" b="1" dirty="0">
                <a:solidFill>
                  <a:srgbClr val="7030A0"/>
                </a:solidFill>
                <a:latin typeface="Arial" panose="020B0604020202020204" pitchFamily="34" charset="0"/>
                <a:cs typeface="Arial" panose="020B0604020202020204" pitchFamily="34" charset="0"/>
              </a:rPr>
              <a:t>learning over time </a:t>
            </a:r>
          </a:p>
          <a:p>
            <a:r>
              <a:rPr lang="en-GB" dirty="0">
                <a:latin typeface="Arial" panose="020B0604020202020204" pitchFamily="34" charset="0"/>
                <a:cs typeface="Arial" panose="020B0604020202020204" pitchFamily="34" charset="0"/>
              </a:rPr>
              <a:t>The context and content of their teaching, through sequences of lessons; individual lessons should not be judged in isolation but the full range of evidence available should be assessed... </a:t>
            </a:r>
            <a:r>
              <a:rPr lang="en-GB" i="1" dirty="0">
                <a:latin typeface="Arial" panose="020B0604020202020204" pitchFamily="34" charset="0"/>
                <a:cs typeface="Arial" panose="020B0604020202020204" pitchFamily="34" charset="0"/>
              </a:rPr>
              <a:t>including marking </a:t>
            </a:r>
          </a:p>
          <a:p>
            <a:pPr marL="0" indent="0">
              <a:buNone/>
            </a:pPr>
            <a:endParaRPr lang="en-GB" i="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 assessment documentation and feedback should reference the 6 BCU Key Themes:</a:t>
            </a:r>
          </a:p>
          <a:p>
            <a:pPr lvl="3"/>
            <a:r>
              <a:rPr lang="en-GB" sz="2800" dirty="0">
                <a:latin typeface="Arial" panose="020B0604020202020204" pitchFamily="34" charset="0"/>
                <a:cs typeface="Arial" panose="020B0604020202020204" pitchFamily="34" charset="0"/>
              </a:rPr>
              <a:t> to </a:t>
            </a:r>
            <a:r>
              <a:rPr lang="en-GB" sz="2800" b="1" dirty="0">
                <a:latin typeface="Arial" panose="020B0604020202020204" pitchFamily="34" charset="0"/>
                <a:cs typeface="Arial" panose="020B0604020202020204" pitchFamily="34" charset="0"/>
              </a:rPr>
              <a:t>track</a:t>
            </a:r>
            <a:r>
              <a:rPr lang="en-GB" sz="2800" dirty="0">
                <a:latin typeface="Arial" panose="020B0604020202020204" pitchFamily="34" charset="0"/>
                <a:cs typeface="Arial" panose="020B0604020202020204" pitchFamily="34" charset="0"/>
              </a:rPr>
              <a:t> progress against these </a:t>
            </a:r>
          </a:p>
          <a:p>
            <a:pPr lvl="3"/>
            <a:r>
              <a:rPr lang="en-GB" sz="2800" dirty="0">
                <a:latin typeface="Arial" panose="020B0604020202020204" pitchFamily="34" charset="0"/>
                <a:cs typeface="Arial" panose="020B0604020202020204" pitchFamily="34" charset="0"/>
              </a:rPr>
              <a:t> to </a:t>
            </a:r>
            <a:r>
              <a:rPr lang="en-GB" sz="2800" b="1" dirty="0">
                <a:latin typeface="Arial" panose="020B0604020202020204" pitchFamily="34" charset="0"/>
                <a:cs typeface="Arial" panose="020B0604020202020204" pitchFamily="34" charset="0"/>
              </a:rPr>
              <a:t>identify </a:t>
            </a:r>
            <a:r>
              <a:rPr lang="en-GB" sz="2800" dirty="0">
                <a:latin typeface="Arial" panose="020B0604020202020204" pitchFamily="34" charset="0"/>
                <a:cs typeface="Arial" panose="020B0604020202020204" pitchFamily="34" charset="0"/>
              </a:rPr>
              <a:t>strengths </a:t>
            </a:r>
          </a:p>
          <a:p>
            <a:pPr lvl="3"/>
            <a:r>
              <a:rPr lang="en-GB" sz="2800" dirty="0">
                <a:latin typeface="Arial" panose="020B0604020202020204" pitchFamily="34" charset="0"/>
                <a:cs typeface="Arial" panose="020B0604020202020204" pitchFamily="34" charset="0"/>
              </a:rPr>
              <a:t> to </a:t>
            </a:r>
            <a:r>
              <a:rPr lang="en-GB" sz="2800" b="1" dirty="0">
                <a:latin typeface="Arial" panose="020B0604020202020204" pitchFamily="34" charset="0"/>
                <a:cs typeface="Arial" panose="020B0604020202020204" pitchFamily="34" charset="0"/>
              </a:rPr>
              <a:t>determine</a:t>
            </a:r>
            <a:r>
              <a:rPr lang="en-GB" sz="2800" dirty="0">
                <a:latin typeface="Arial" panose="020B0604020202020204" pitchFamily="34" charset="0"/>
                <a:cs typeface="Arial" panose="020B0604020202020204" pitchFamily="34" charset="0"/>
              </a:rPr>
              <a:t> areas for additional development</a:t>
            </a:r>
          </a:p>
          <a:p>
            <a:endParaRPr lang="en-GB" dirty="0"/>
          </a:p>
        </p:txBody>
      </p:sp>
    </p:spTree>
    <p:extLst>
      <p:ext uri="{BB962C8B-B14F-4D97-AF65-F5344CB8AC3E}">
        <p14:creationId xmlns:p14="http://schemas.microsoft.com/office/powerpoint/2010/main" val="207499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FAEDBED-B886-B36A-BF96-DB82D860F17D}"/>
              </a:ext>
            </a:extLst>
          </p:cNvPr>
          <p:cNvSpPr txBox="1"/>
          <p:nvPr/>
        </p:nvSpPr>
        <p:spPr>
          <a:xfrm>
            <a:off x="524786" y="2444938"/>
            <a:ext cx="10503673" cy="260427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5400" dirty="0">
                <a:solidFill>
                  <a:prstClr val="black"/>
                </a:solidFill>
                <a:latin typeface="Arial" panose="020B0604020202020204" pitchFamily="34" charset="0"/>
                <a:ea typeface="ＭＳ 明朝"/>
                <a:cs typeface="Arial" panose="020B0604020202020204" pitchFamily="34" charset="0"/>
              </a:rPr>
              <a:t>W</a:t>
            </a:r>
            <a:r>
              <a:rPr kumimoji="0" lang="en-GB" sz="5400" b="0" i="0" u="none" strike="noStrike" kern="1200" cap="none" spc="0" normalizeH="0" baseline="0" noProof="0" dirty="0">
                <a:ln>
                  <a:noFill/>
                </a:ln>
                <a:solidFill>
                  <a:prstClr val="black"/>
                </a:solidFill>
                <a:effectLst/>
                <a:uLnTx/>
                <a:uFillTx/>
                <a:latin typeface="Arial" panose="020B0604020202020204" pitchFamily="34" charset="0"/>
                <a:ea typeface="ＭＳ 明朝"/>
                <a:cs typeface="Arial" panose="020B0604020202020204" pitchFamily="34" charset="0"/>
              </a:rPr>
              <a:t>hat does Associate Teacher  performance look like? </a:t>
            </a:r>
          </a:p>
        </p:txBody>
      </p:sp>
    </p:spTree>
    <p:extLst>
      <p:ext uri="{BB962C8B-B14F-4D97-AF65-F5344CB8AC3E}">
        <p14:creationId xmlns:p14="http://schemas.microsoft.com/office/powerpoint/2010/main" val="204372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9E3B-2DDC-93F4-5EB7-A8EE8A3880E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5189CAA-F9E4-C070-780E-1A82C944D222}"/>
              </a:ext>
            </a:extLst>
          </p:cNvPr>
          <p:cNvSpPr>
            <a:spLocks noGrp="1"/>
          </p:cNvSpPr>
          <p:nvPr>
            <p:ph idx="1"/>
          </p:nvPr>
        </p:nvSpPr>
        <p:spPr/>
        <p:txBody>
          <a:bodyPr/>
          <a:lstStyle/>
          <a:p>
            <a:endParaRPr lang="en-GB" dirty="0"/>
          </a:p>
        </p:txBody>
      </p:sp>
      <p:sp>
        <p:nvSpPr>
          <p:cNvPr id="6" name="Rectangle 5">
            <a:extLst>
              <a:ext uri="{FF2B5EF4-FFF2-40B4-BE49-F238E27FC236}">
                <a16:creationId xmlns:a16="http://schemas.microsoft.com/office/drawing/2014/main" id="{B46A4919-E61F-A9D7-3E52-FAF6F66CF03F}"/>
              </a:ext>
            </a:extLst>
          </p:cNvPr>
          <p:cNvSpPr/>
          <p:nvPr/>
        </p:nvSpPr>
        <p:spPr>
          <a:xfrm>
            <a:off x="151074" y="450449"/>
            <a:ext cx="8552953" cy="6176963"/>
          </a:xfrm>
          <a:prstGeom prst="rect">
            <a:avLst/>
          </a:prstGeom>
          <a:solidFill>
            <a:srgbClr val="73BB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ubtitle 8">
            <a:extLst>
              <a:ext uri="{FF2B5EF4-FFF2-40B4-BE49-F238E27FC236}">
                <a16:creationId xmlns:a16="http://schemas.microsoft.com/office/drawing/2014/main" id="{BF20AE26-BCE2-B5DA-F420-C90B8D9F95E4}"/>
              </a:ext>
            </a:extLst>
          </p:cNvPr>
          <p:cNvSpPr txBox="1">
            <a:spLocks/>
          </p:cNvSpPr>
          <p:nvPr/>
        </p:nvSpPr>
        <p:spPr>
          <a:xfrm>
            <a:off x="529828" y="1349629"/>
            <a:ext cx="4037635" cy="5057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does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towards…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at…</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beyond…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Associate Teacher look like?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2" descr="https://encrypted-tbn1.gstatic.com/images?q=tbn:ANd9GcSqs1CLTwkqjarwG62bQmDi9_k4O87KsBogK-IgY6o8ZnRjnf4ppZQVzOA">
            <a:hlinkClick r:id="rId3"/>
            <a:extLst>
              <a:ext uri="{FF2B5EF4-FFF2-40B4-BE49-F238E27FC236}">
                <a16:creationId xmlns:a16="http://schemas.microsoft.com/office/drawing/2014/main" id="{97C9C941-F884-E287-568A-96EFFBF0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39" y="1027906"/>
            <a:ext cx="3911412" cy="507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579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7B1817-E8A7-4B6A-85EE-417BEC5D20FA}" vid="{0811E515-5653-4CFD-8407-9F55761F735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TotalTime>
  <Words>4714</Words>
  <Application>Microsoft Office PowerPoint</Application>
  <PresentationFormat>Widescreen</PresentationFormat>
  <Paragraphs>303</Paragraphs>
  <Slides>30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Aptos</vt:lpstr>
      <vt:lpstr>Arial</vt:lpstr>
      <vt:lpstr>Calibri</vt:lpstr>
      <vt:lpstr>Calibri Light</vt:lpstr>
      <vt:lpstr>Wingdings</vt:lpstr>
      <vt:lpstr>1_Office Theme</vt:lpstr>
      <vt:lpstr>2_Office Theme</vt:lpstr>
      <vt:lpstr>CPD 4: How are our Associate Teacher’s Progressing? </vt:lpstr>
      <vt:lpstr>PowerPoint Presentation</vt:lpstr>
      <vt:lpstr>Primary Partnership Website </vt:lpstr>
      <vt:lpstr>Key Mentor documents: A reminder </vt:lpstr>
      <vt:lpstr>Update on school-based training</vt:lpstr>
      <vt:lpstr>The main purpose of this session…</vt:lpstr>
      <vt:lpstr>PowerPoint Presentation</vt:lpstr>
      <vt:lpstr>PowerPoint Presentation</vt:lpstr>
      <vt:lpstr>PowerPoint Presentation</vt:lpstr>
      <vt:lpstr>PowerPoint Presentation</vt:lpstr>
      <vt:lpstr>Expectations: Working towards The Associate Teacher works with the support of expert colleagues at BCU and in school to: </vt:lpstr>
      <vt:lpstr>Expectations: Working At The Associate Teacher works independently with the advice and guidance of expert colleagues at BCU and in school to:</vt:lpstr>
      <vt:lpstr>Expectations: Working beyond  The Associate Teacher is proactive and accountable for own choices and works collaboratively with expert colleagues at BCU and in school to:</vt:lpstr>
      <vt:lpstr>PowerPoint Presentation</vt:lpstr>
      <vt:lpstr>Key Theme A: Using research </vt:lpstr>
      <vt:lpstr>Key Theme C:  </vt:lpstr>
      <vt:lpstr>Key Theme D:  </vt:lpstr>
      <vt:lpstr>How do we challenge progress?</vt:lpstr>
      <vt:lpstr>PowerPoint Presentation</vt:lpstr>
      <vt:lpstr>PowerPoint Presentation</vt:lpstr>
      <vt:lpstr> Progress meeting 1 (Part 2)</vt:lpstr>
      <vt:lpstr>PowerPoint Presentation</vt:lpstr>
      <vt:lpstr> Progress meeting 2 (Final)</vt:lpstr>
      <vt:lpstr>PowerPoint Presentation</vt:lpstr>
      <vt:lpstr>PowerPoint Presentation</vt:lpstr>
      <vt:lpstr>PowerPoint Presentation</vt:lpstr>
      <vt:lpstr>Making accurate judgements </vt:lpstr>
      <vt:lpstr>Making accurate judgements: consider </vt:lpstr>
      <vt:lpstr>Impact on progress of pupils over time</vt:lpstr>
      <vt:lpstr>Q&amp;A and Feedback</vt:lpstr>
    </vt:vector>
  </TitlesOfParts>
  <Company>Birmingham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CPD 4: How are our Associate Teacher’s Progressing? </dc:title>
  <dc:creator>Anne Whitacre</dc:creator>
  <cp:lastModifiedBy>Anne Whitacre</cp:lastModifiedBy>
  <cp:revision>1</cp:revision>
  <dcterms:created xsi:type="dcterms:W3CDTF">2024-03-04T21:13:34Z</dcterms:created>
  <dcterms:modified xsi:type="dcterms:W3CDTF">2024-03-11T10:58:06Z</dcterms:modified>
</cp:coreProperties>
</file>