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notesMasterIdLst>
    <p:notesMasterId r:id="rId22"/>
  </p:notesMasterIdLst>
  <p:sldIdLst>
    <p:sldId id="256" r:id="rId2"/>
    <p:sldId id="257" r:id="rId3"/>
    <p:sldId id="27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88859" autoAdjust="0"/>
  </p:normalViewPr>
  <p:slideViewPr>
    <p:cSldViewPr>
      <p:cViewPr varScale="1">
        <p:scale>
          <a:sx n="51" d="100"/>
          <a:sy n="51" d="100"/>
        </p:scale>
        <p:origin x="907" y="3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1094"/>
          </a:xfrm>
          <a:prstGeom prst="rect">
            <a:avLst/>
          </a:prstGeom>
        </p:spPr>
        <p:txBody>
          <a:bodyPr vert="horz" lIns="96634" tIns="48317" rIns="96634" bIns="48317" rtlCol="0"/>
          <a:lstStyle>
            <a:lvl1pPr algn="r">
              <a:defRPr sz="1300"/>
            </a:lvl1pPr>
          </a:lstStyle>
          <a:p>
            <a:fld id="{DA13ADEF-1232-40E6-AA0C-2DC4E3D89003}" type="datetimeFigureOut">
              <a:rPr lang="en-GB" smtClean="0"/>
              <a:pPr/>
              <a:t>17/05/2017</a:t>
            </a:fld>
            <a:endParaRPr lang="en-GB"/>
          </a:p>
        </p:txBody>
      </p:sp>
      <p:sp>
        <p:nvSpPr>
          <p:cNvPr id="4" name="Slide Image Placeholder 3"/>
          <p:cNvSpPr>
            <a:spLocks noGrp="1" noRot="1" noChangeAspect="1"/>
          </p:cNvSpPr>
          <p:nvPr>
            <p:ph type="sldImg" idx="2"/>
          </p:nvPr>
        </p:nvSpPr>
        <p:spPr>
          <a:xfrm>
            <a:off x="104775" y="750888"/>
            <a:ext cx="6680200" cy="3759200"/>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760397"/>
            <a:ext cx="5511800" cy="4509850"/>
          </a:xfrm>
          <a:prstGeom prst="rect">
            <a:avLst/>
          </a:prstGeom>
        </p:spPr>
        <p:txBody>
          <a:bodyPr vert="horz" lIns="96634" tIns="48317" rIns="96634" bIns="483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4"/>
            <a:ext cx="2985558" cy="50109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4"/>
            <a:ext cx="2985558" cy="501094"/>
          </a:xfrm>
          <a:prstGeom prst="rect">
            <a:avLst/>
          </a:prstGeom>
        </p:spPr>
        <p:txBody>
          <a:bodyPr vert="horz" lIns="96634" tIns="48317" rIns="96634" bIns="48317" rtlCol="0" anchor="b"/>
          <a:lstStyle>
            <a:lvl1pPr algn="r">
              <a:defRPr sz="1300"/>
            </a:lvl1pPr>
          </a:lstStyle>
          <a:p>
            <a:fld id="{4E5E719B-CAD1-4CDF-AC07-FD62E51C143C}" type="slidenum">
              <a:rPr lang="en-GB" smtClean="0"/>
              <a:pPr/>
              <a:t>‹#›</a:t>
            </a:fld>
            <a:endParaRPr lang="en-GB"/>
          </a:p>
        </p:txBody>
      </p:sp>
    </p:spTree>
    <p:extLst>
      <p:ext uri="{BB962C8B-B14F-4D97-AF65-F5344CB8AC3E}">
        <p14:creationId xmlns:p14="http://schemas.microsoft.com/office/powerpoint/2010/main" val="1812655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my first ever Pecha Kucha…wish me luck.  Deep breath.  Hidden Gems.  The idea of these presentations this morning is to focus on some of the hidden gems among BCU courses, and I am really pleased to be asked to do that, because the course that I run is very definitely one of those.  </a:t>
            </a:r>
          </a:p>
        </p:txBody>
      </p:sp>
      <p:sp>
        <p:nvSpPr>
          <p:cNvPr id="4" name="Slide Number Placeholder 3"/>
          <p:cNvSpPr>
            <a:spLocks noGrp="1"/>
          </p:cNvSpPr>
          <p:nvPr>
            <p:ph type="sldNum" sz="quarter" idx="10"/>
          </p:nvPr>
        </p:nvSpPr>
        <p:spPr/>
        <p:txBody>
          <a:bodyPr/>
          <a:lstStyle/>
          <a:p>
            <a:fld id="{4E5E719B-CAD1-4CDF-AC07-FD62E51C143C}" type="slidenum">
              <a:rPr lang="en-GB" smtClean="0"/>
              <a:pPr/>
              <a:t>1</a:t>
            </a:fld>
            <a:endParaRPr lang="en-GB"/>
          </a:p>
        </p:txBody>
      </p:sp>
    </p:spTree>
    <p:extLst>
      <p:ext uri="{BB962C8B-B14F-4D97-AF65-F5344CB8AC3E}">
        <p14:creationId xmlns:p14="http://schemas.microsoft.com/office/powerpoint/2010/main" val="2757042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course is one of three degree courses in the school of acting.  [OK they said </a:t>
            </a:r>
            <a:r>
              <a:rPr lang="en-GB" dirty="0" err="1"/>
              <a:t>PechaKuchas</a:t>
            </a:r>
            <a:r>
              <a:rPr lang="en-GB" dirty="0"/>
              <a:t> are supposed to have that kind of joke… ] </a:t>
            </a:r>
          </a:p>
        </p:txBody>
      </p:sp>
      <p:sp>
        <p:nvSpPr>
          <p:cNvPr id="4" name="Slide Number Placeholder 3"/>
          <p:cNvSpPr>
            <a:spLocks noGrp="1"/>
          </p:cNvSpPr>
          <p:nvPr>
            <p:ph type="sldNum" sz="quarter" idx="10"/>
          </p:nvPr>
        </p:nvSpPr>
        <p:spPr/>
        <p:txBody>
          <a:bodyPr/>
          <a:lstStyle/>
          <a:p>
            <a:fld id="{4E5E719B-CAD1-4CDF-AC07-FD62E51C143C}" type="slidenum">
              <a:rPr lang="en-GB" smtClean="0"/>
              <a:pPr/>
              <a:t>10</a:t>
            </a:fld>
            <a:endParaRPr lang="en-GB"/>
          </a:p>
        </p:txBody>
      </p:sp>
    </p:spTree>
    <p:extLst>
      <p:ext uri="{BB962C8B-B14F-4D97-AF65-F5344CB8AC3E}">
        <p14:creationId xmlns:p14="http://schemas.microsoft.com/office/powerpoint/2010/main" val="358632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 in Acting – we know what that is.  BA in Stage Management – you can identify young people who might suit either of those…  But the ones that would really benefit from and find their home in Applied Performance – what are the signs?</a:t>
            </a:r>
          </a:p>
        </p:txBody>
      </p:sp>
      <p:sp>
        <p:nvSpPr>
          <p:cNvPr id="4" name="Slide Number Placeholder 3"/>
          <p:cNvSpPr>
            <a:spLocks noGrp="1"/>
          </p:cNvSpPr>
          <p:nvPr>
            <p:ph type="sldNum" sz="quarter" idx="10"/>
          </p:nvPr>
        </p:nvSpPr>
        <p:spPr/>
        <p:txBody>
          <a:bodyPr/>
          <a:lstStyle/>
          <a:p>
            <a:fld id="{4E5E719B-CAD1-4CDF-AC07-FD62E51C143C}" type="slidenum">
              <a:rPr lang="en-GB" smtClean="0"/>
              <a:pPr/>
              <a:t>11</a:t>
            </a:fld>
            <a:endParaRPr lang="en-GB"/>
          </a:p>
        </p:txBody>
      </p:sp>
    </p:spTree>
    <p:extLst>
      <p:ext uri="{BB962C8B-B14F-4D97-AF65-F5344CB8AC3E}">
        <p14:creationId xmlns:p14="http://schemas.microsoft.com/office/powerpoint/2010/main" val="2995776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dirty="0"/>
              <a:t>Not the ones who love acting because they want to be rich and famous…  It is the young people with something to say. If you have students that are passionate about drama but also passionate about finding their own voice</a:t>
            </a:r>
          </a:p>
          <a:p>
            <a:endParaRPr lang="en-GB" dirty="0"/>
          </a:p>
        </p:txBody>
      </p:sp>
      <p:sp>
        <p:nvSpPr>
          <p:cNvPr id="4" name="Slide Number Placeholder 3"/>
          <p:cNvSpPr>
            <a:spLocks noGrp="1"/>
          </p:cNvSpPr>
          <p:nvPr>
            <p:ph type="sldNum" sz="quarter" idx="10"/>
          </p:nvPr>
        </p:nvSpPr>
        <p:spPr/>
        <p:txBody>
          <a:bodyPr/>
          <a:lstStyle/>
          <a:p>
            <a:fld id="{4E5E719B-CAD1-4CDF-AC07-FD62E51C143C}" type="slidenum">
              <a:rPr lang="en-GB" smtClean="0"/>
              <a:pPr/>
              <a:t>12</a:t>
            </a:fld>
            <a:endParaRPr lang="en-GB"/>
          </a:p>
        </p:txBody>
      </p:sp>
    </p:spTree>
    <p:extLst>
      <p:ext uri="{BB962C8B-B14F-4D97-AF65-F5344CB8AC3E}">
        <p14:creationId xmlns:p14="http://schemas.microsoft.com/office/powerpoint/2010/main" val="2963585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dirty="0"/>
              <a:t>If they are angry, committed, noisy – maybe those ones with their own unique look.  Who created their own spoken word performance about the unfairness of the uniform policy in Year 8.</a:t>
            </a:r>
          </a:p>
          <a:p>
            <a:endParaRPr lang="en-GB" dirty="0"/>
          </a:p>
        </p:txBody>
      </p:sp>
      <p:sp>
        <p:nvSpPr>
          <p:cNvPr id="4" name="Slide Number Placeholder 3"/>
          <p:cNvSpPr>
            <a:spLocks noGrp="1"/>
          </p:cNvSpPr>
          <p:nvPr>
            <p:ph type="sldNum" sz="quarter" idx="10"/>
          </p:nvPr>
        </p:nvSpPr>
        <p:spPr/>
        <p:txBody>
          <a:bodyPr/>
          <a:lstStyle/>
          <a:p>
            <a:fld id="{4E5E719B-CAD1-4CDF-AC07-FD62E51C143C}" type="slidenum">
              <a:rPr lang="en-GB" smtClean="0"/>
              <a:pPr/>
              <a:t>13</a:t>
            </a:fld>
            <a:endParaRPr lang="en-GB"/>
          </a:p>
        </p:txBody>
      </p:sp>
    </p:spTree>
    <p:extLst>
      <p:ext uri="{BB962C8B-B14F-4D97-AF65-F5344CB8AC3E}">
        <p14:creationId xmlns:p14="http://schemas.microsoft.com/office/powerpoint/2010/main" val="1903946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dirty="0"/>
              <a:t>Or got together with friends to create a dance about refugees.   If you recognise any of these – suggest to them they might look at Applied Performance.</a:t>
            </a:r>
          </a:p>
          <a:p>
            <a:endParaRPr lang="en-GB" dirty="0"/>
          </a:p>
        </p:txBody>
      </p:sp>
      <p:sp>
        <p:nvSpPr>
          <p:cNvPr id="4" name="Slide Number Placeholder 3"/>
          <p:cNvSpPr>
            <a:spLocks noGrp="1"/>
          </p:cNvSpPr>
          <p:nvPr>
            <p:ph type="sldNum" sz="quarter" idx="10"/>
          </p:nvPr>
        </p:nvSpPr>
        <p:spPr/>
        <p:txBody>
          <a:bodyPr/>
          <a:lstStyle/>
          <a:p>
            <a:fld id="{4E5E719B-CAD1-4CDF-AC07-FD62E51C143C}" type="slidenum">
              <a:rPr lang="en-GB" smtClean="0"/>
              <a:pPr/>
              <a:t>14</a:t>
            </a:fld>
            <a:endParaRPr lang="en-GB"/>
          </a:p>
        </p:txBody>
      </p:sp>
    </p:spTree>
    <p:extLst>
      <p:ext uri="{BB962C8B-B14F-4D97-AF65-F5344CB8AC3E}">
        <p14:creationId xmlns:p14="http://schemas.microsoft.com/office/powerpoint/2010/main" val="2079188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dirty="0"/>
              <a:t>In my 6 minutes and 40 seconds I cant tell you details about the course, but you can look them up</a:t>
            </a:r>
          </a:p>
          <a:p>
            <a:endParaRPr lang="en-GB" dirty="0"/>
          </a:p>
        </p:txBody>
      </p:sp>
      <p:sp>
        <p:nvSpPr>
          <p:cNvPr id="4" name="Slide Number Placeholder 3"/>
          <p:cNvSpPr>
            <a:spLocks noGrp="1"/>
          </p:cNvSpPr>
          <p:nvPr>
            <p:ph type="sldNum" sz="quarter" idx="10"/>
          </p:nvPr>
        </p:nvSpPr>
        <p:spPr/>
        <p:txBody>
          <a:bodyPr/>
          <a:lstStyle/>
          <a:p>
            <a:fld id="{4E5E719B-CAD1-4CDF-AC07-FD62E51C143C}" type="slidenum">
              <a:rPr lang="en-GB" smtClean="0"/>
              <a:pPr/>
              <a:t>15</a:t>
            </a:fld>
            <a:endParaRPr lang="en-GB"/>
          </a:p>
        </p:txBody>
      </p:sp>
    </p:spTree>
    <p:extLst>
      <p:ext uri="{BB962C8B-B14F-4D97-AF65-F5344CB8AC3E}">
        <p14:creationId xmlns:p14="http://schemas.microsoft.com/office/powerpoint/2010/main" val="3599859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dirty="0"/>
              <a:t>All the teaching is done by practitioners – theatre companies come in and students go out into the community all the time.  In the second year the do full-time placements for six weeks, and many of them go on to get work with the organisations that they have done placements with.</a:t>
            </a:r>
          </a:p>
          <a:p>
            <a:endParaRPr lang="en-GB" dirty="0"/>
          </a:p>
        </p:txBody>
      </p:sp>
      <p:sp>
        <p:nvSpPr>
          <p:cNvPr id="4" name="Slide Number Placeholder 3"/>
          <p:cNvSpPr>
            <a:spLocks noGrp="1"/>
          </p:cNvSpPr>
          <p:nvPr>
            <p:ph type="sldNum" sz="quarter" idx="10"/>
          </p:nvPr>
        </p:nvSpPr>
        <p:spPr/>
        <p:txBody>
          <a:bodyPr/>
          <a:lstStyle/>
          <a:p>
            <a:fld id="{4E5E719B-CAD1-4CDF-AC07-FD62E51C143C}" type="slidenum">
              <a:rPr lang="en-GB" smtClean="0"/>
              <a:pPr/>
              <a:t>16</a:t>
            </a:fld>
            <a:endParaRPr lang="en-GB"/>
          </a:p>
        </p:txBody>
      </p:sp>
    </p:spTree>
    <p:extLst>
      <p:ext uri="{BB962C8B-B14F-4D97-AF65-F5344CB8AC3E}">
        <p14:creationId xmlns:p14="http://schemas.microsoft.com/office/powerpoint/2010/main" val="3725628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Yes, I did say they go on to get work.  On my list of industry partners there are now over 60 small-scale companies working in the Birmingham Area.  But our graduates go into a very wide range of work.  Quite a number go into teaching [I know – what can you say?]  Others into the informal education sector, running youth theatre groups, or dance clubs.</a:t>
            </a:r>
          </a:p>
        </p:txBody>
      </p:sp>
      <p:sp>
        <p:nvSpPr>
          <p:cNvPr id="4" name="Slide Number Placeholder 3"/>
          <p:cNvSpPr>
            <a:spLocks noGrp="1"/>
          </p:cNvSpPr>
          <p:nvPr>
            <p:ph type="sldNum" sz="quarter" idx="10"/>
          </p:nvPr>
        </p:nvSpPr>
        <p:spPr/>
        <p:txBody>
          <a:bodyPr/>
          <a:lstStyle/>
          <a:p>
            <a:fld id="{4E5E719B-CAD1-4CDF-AC07-FD62E51C143C}" type="slidenum">
              <a:rPr lang="en-GB" smtClean="0"/>
              <a:pPr/>
              <a:t>17</a:t>
            </a:fld>
            <a:endParaRPr lang="en-GB"/>
          </a:p>
        </p:txBody>
      </p:sp>
    </p:spTree>
    <p:extLst>
      <p:ext uri="{BB962C8B-B14F-4D97-AF65-F5344CB8AC3E}">
        <p14:creationId xmlns:p14="http://schemas.microsoft.com/office/powerpoint/2010/main" val="4101264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Others set up their own companies or go freelance, they have been equipped for a very wide and enjoyable area of work.  </a:t>
            </a:r>
          </a:p>
        </p:txBody>
      </p:sp>
      <p:sp>
        <p:nvSpPr>
          <p:cNvPr id="4" name="Slide Number Placeholder 3"/>
          <p:cNvSpPr>
            <a:spLocks noGrp="1"/>
          </p:cNvSpPr>
          <p:nvPr>
            <p:ph type="sldNum" sz="quarter" idx="10"/>
          </p:nvPr>
        </p:nvSpPr>
        <p:spPr/>
        <p:txBody>
          <a:bodyPr/>
          <a:lstStyle/>
          <a:p>
            <a:fld id="{4E5E719B-CAD1-4CDF-AC07-FD62E51C143C}" type="slidenum">
              <a:rPr lang="en-GB" smtClean="0"/>
              <a:pPr/>
              <a:t>18</a:t>
            </a:fld>
            <a:endParaRPr lang="en-GB"/>
          </a:p>
        </p:txBody>
      </p:sp>
    </p:spTree>
    <p:extLst>
      <p:ext uri="{BB962C8B-B14F-4D97-AF65-F5344CB8AC3E}">
        <p14:creationId xmlns:p14="http://schemas.microsoft.com/office/powerpoint/2010/main" val="4045981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there you have it – Applied Performance.  One more little twist.  From September you will not find this course in the School of Acting.  In fact you will not find the acting course in the school of acting, in fact you will not find the school of acting.  Because in September we join forces with the world renowned Birmingham Conservatoire – still within BCU of course, but with added harmonies.</a:t>
            </a:r>
          </a:p>
        </p:txBody>
      </p:sp>
      <p:sp>
        <p:nvSpPr>
          <p:cNvPr id="4" name="Slide Number Placeholder 3"/>
          <p:cNvSpPr>
            <a:spLocks noGrp="1"/>
          </p:cNvSpPr>
          <p:nvPr>
            <p:ph type="sldNum" sz="quarter" idx="10"/>
          </p:nvPr>
        </p:nvSpPr>
        <p:spPr/>
        <p:txBody>
          <a:bodyPr/>
          <a:lstStyle/>
          <a:p>
            <a:fld id="{4E5E719B-CAD1-4CDF-AC07-FD62E51C143C}" type="slidenum">
              <a:rPr lang="en-GB" smtClean="0"/>
              <a:pPr/>
              <a:t>19</a:t>
            </a:fld>
            <a:endParaRPr lang="en-GB"/>
          </a:p>
        </p:txBody>
      </p:sp>
    </p:spTree>
    <p:extLst>
      <p:ext uri="{BB962C8B-B14F-4D97-AF65-F5344CB8AC3E}">
        <p14:creationId xmlns:p14="http://schemas.microsoft.com/office/powerpoint/2010/main" val="385289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Applied Performance – hidden mostly because it isn’t obvious at all what it means.  The subtitle helps a bit. But also hidden, because it isn’t something on the school or college curriculum.  It isn’t something many people would think of doing.  People don’t know of it as an option.</a:t>
            </a:r>
          </a:p>
        </p:txBody>
      </p:sp>
      <p:sp>
        <p:nvSpPr>
          <p:cNvPr id="4" name="Slide Number Placeholder 3"/>
          <p:cNvSpPr>
            <a:spLocks noGrp="1"/>
          </p:cNvSpPr>
          <p:nvPr>
            <p:ph type="sldNum" sz="quarter" idx="10"/>
          </p:nvPr>
        </p:nvSpPr>
        <p:spPr/>
        <p:txBody>
          <a:bodyPr/>
          <a:lstStyle/>
          <a:p>
            <a:fld id="{4E5E719B-CAD1-4CDF-AC07-FD62E51C143C}" type="slidenum">
              <a:rPr lang="en-GB" smtClean="0"/>
              <a:pPr/>
              <a:t>2</a:t>
            </a:fld>
            <a:endParaRPr lang="en-GB"/>
          </a:p>
        </p:txBody>
      </p:sp>
    </p:spTree>
    <p:extLst>
      <p:ext uri="{BB962C8B-B14F-4D97-AF65-F5344CB8AC3E}">
        <p14:creationId xmlns:p14="http://schemas.microsoft.com/office/powerpoint/2010/main" val="3517558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beautiful new building being finished off behind us will house the music sections, and we will still be in our current base in Millennium Point.  So you or your pupils will still be able to find us and when they do, they will have found a hidden gem. Pecha Kucha complete. Arigato </a:t>
            </a:r>
            <a:r>
              <a:rPr lang="en-GB" dirty="0" err="1"/>
              <a:t>gazeimas</a:t>
            </a:r>
            <a:r>
              <a:rPr lang="en-GB" dirty="0"/>
              <a:t>.</a:t>
            </a:r>
          </a:p>
        </p:txBody>
      </p:sp>
      <p:sp>
        <p:nvSpPr>
          <p:cNvPr id="4" name="Slide Number Placeholder 3"/>
          <p:cNvSpPr>
            <a:spLocks noGrp="1"/>
          </p:cNvSpPr>
          <p:nvPr>
            <p:ph type="sldNum" sz="quarter" idx="10"/>
          </p:nvPr>
        </p:nvSpPr>
        <p:spPr/>
        <p:txBody>
          <a:bodyPr/>
          <a:lstStyle/>
          <a:p>
            <a:fld id="{4E5E719B-CAD1-4CDF-AC07-FD62E51C143C}" type="slidenum">
              <a:rPr lang="en-GB" smtClean="0"/>
              <a:pPr/>
              <a:t>20</a:t>
            </a:fld>
            <a:endParaRPr lang="en-GB"/>
          </a:p>
        </p:txBody>
      </p:sp>
    </p:spTree>
    <p:extLst>
      <p:ext uri="{BB962C8B-B14F-4D97-AF65-F5344CB8AC3E}">
        <p14:creationId xmlns:p14="http://schemas.microsoft.com/office/powerpoint/2010/main" val="722712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has asked me 2 years ago I might have been a bit hazy about what it meant, which is ironic because the answer would have been ‘It’s what you’ve been doing for the last 34 years , Peter’ – I know hard to believe but I started very young.</a:t>
            </a:r>
          </a:p>
        </p:txBody>
      </p:sp>
      <p:sp>
        <p:nvSpPr>
          <p:cNvPr id="4" name="Slide Number Placeholder 3"/>
          <p:cNvSpPr>
            <a:spLocks noGrp="1"/>
          </p:cNvSpPr>
          <p:nvPr>
            <p:ph type="sldNum" sz="quarter" idx="10"/>
          </p:nvPr>
        </p:nvSpPr>
        <p:spPr/>
        <p:txBody>
          <a:bodyPr/>
          <a:lstStyle/>
          <a:p>
            <a:fld id="{4E5E719B-CAD1-4CDF-AC07-FD62E51C143C}" type="slidenum">
              <a:rPr lang="en-GB" smtClean="0"/>
              <a:pPr/>
              <a:t>3</a:t>
            </a:fld>
            <a:endParaRPr lang="en-GB"/>
          </a:p>
        </p:txBody>
      </p:sp>
    </p:spTree>
    <p:extLst>
      <p:ext uri="{BB962C8B-B14F-4D97-AF65-F5344CB8AC3E}">
        <p14:creationId xmlns:p14="http://schemas.microsoft.com/office/powerpoint/2010/main" val="3467671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wouldn’t have said it was what I did – nobody says they work in Applied Performance – it is an academic umbrella term for the kind of professional theatre work that happens often in non-theatre places.  I would have said “I do drama with young people”, or “I work in Theatre-in-Education”, or “I’m working with a Community Theatre Company”</a:t>
            </a:r>
          </a:p>
        </p:txBody>
      </p:sp>
      <p:sp>
        <p:nvSpPr>
          <p:cNvPr id="4" name="Slide Number Placeholder 3"/>
          <p:cNvSpPr>
            <a:spLocks noGrp="1"/>
          </p:cNvSpPr>
          <p:nvPr>
            <p:ph type="sldNum" sz="quarter" idx="10"/>
          </p:nvPr>
        </p:nvSpPr>
        <p:spPr/>
        <p:txBody>
          <a:bodyPr/>
          <a:lstStyle/>
          <a:p>
            <a:fld id="{4E5E719B-CAD1-4CDF-AC07-FD62E51C143C}" type="slidenum">
              <a:rPr lang="en-GB" smtClean="0"/>
              <a:pPr/>
              <a:t>4</a:t>
            </a:fld>
            <a:endParaRPr lang="en-GB"/>
          </a:p>
        </p:txBody>
      </p:sp>
    </p:spTree>
    <p:extLst>
      <p:ext uri="{BB962C8B-B14F-4D97-AF65-F5344CB8AC3E}">
        <p14:creationId xmlns:p14="http://schemas.microsoft.com/office/powerpoint/2010/main" val="403788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Applied Theatre, or Applied Performance covers Theatre in health, in hospitals perhaps, in prisons, in care homes, in the street.  Theatre with a specific purpose, which might be educational, social, political.  Theatre that asks questions, that provokes, that challenges. </a:t>
            </a:r>
          </a:p>
        </p:txBody>
      </p:sp>
      <p:sp>
        <p:nvSpPr>
          <p:cNvPr id="4" name="Slide Number Placeholder 3"/>
          <p:cNvSpPr>
            <a:spLocks noGrp="1"/>
          </p:cNvSpPr>
          <p:nvPr>
            <p:ph type="sldNum" sz="quarter" idx="10"/>
          </p:nvPr>
        </p:nvSpPr>
        <p:spPr/>
        <p:txBody>
          <a:bodyPr/>
          <a:lstStyle/>
          <a:p>
            <a:fld id="{4E5E719B-CAD1-4CDF-AC07-FD62E51C143C}" type="slidenum">
              <a:rPr lang="en-GB" smtClean="0"/>
              <a:pPr/>
              <a:t>5</a:t>
            </a:fld>
            <a:endParaRPr lang="en-GB"/>
          </a:p>
        </p:txBody>
      </p:sp>
    </p:spTree>
    <p:extLst>
      <p:ext uri="{BB962C8B-B14F-4D97-AF65-F5344CB8AC3E}">
        <p14:creationId xmlns:p14="http://schemas.microsoft.com/office/powerpoint/2010/main" val="360101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Theatre that is aiming to educate, to challenge injustice, to spread well-being, to make political or social change.</a:t>
            </a:r>
          </a:p>
        </p:txBody>
      </p:sp>
      <p:sp>
        <p:nvSpPr>
          <p:cNvPr id="4" name="Slide Number Placeholder 3"/>
          <p:cNvSpPr>
            <a:spLocks noGrp="1"/>
          </p:cNvSpPr>
          <p:nvPr>
            <p:ph type="sldNum" sz="quarter" idx="10"/>
          </p:nvPr>
        </p:nvSpPr>
        <p:spPr/>
        <p:txBody>
          <a:bodyPr/>
          <a:lstStyle/>
          <a:p>
            <a:fld id="{4E5E719B-CAD1-4CDF-AC07-FD62E51C143C}" type="slidenum">
              <a:rPr lang="en-GB" smtClean="0"/>
              <a:pPr/>
              <a:t>6</a:t>
            </a:fld>
            <a:endParaRPr lang="en-GB"/>
          </a:p>
        </p:txBody>
      </p:sp>
    </p:spTree>
    <p:extLst>
      <p:ext uri="{BB962C8B-B14F-4D97-AF65-F5344CB8AC3E}">
        <p14:creationId xmlns:p14="http://schemas.microsoft.com/office/powerpoint/2010/main" val="345938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that is true it is what I spent 34 years doing – and our course is taught by people who are committed to the area of work, and we have a very specific mission. -  to prepare the next generation of practitioners who are using all the power of new strong theatre to change the world, in big ways or small.</a:t>
            </a:r>
          </a:p>
        </p:txBody>
      </p:sp>
      <p:sp>
        <p:nvSpPr>
          <p:cNvPr id="4" name="Slide Number Placeholder 3"/>
          <p:cNvSpPr>
            <a:spLocks noGrp="1"/>
          </p:cNvSpPr>
          <p:nvPr>
            <p:ph type="sldNum" sz="quarter" idx="10"/>
          </p:nvPr>
        </p:nvSpPr>
        <p:spPr/>
        <p:txBody>
          <a:bodyPr/>
          <a:lstStyle/>
          <a:p>
            <a:fld id="{4E5E719B-CAD1-4CDF-AC07-FD62E51C143C}" type="slidenum">
              <a:rPr lang="en-GB" smtClean="0"/>
              <a:pPr/>
              <a:t>7</a:t>
            </a:fld>
            <a:endParaRPr lang="en-GB"/>
          </a:p>
        </p:txBody>
      </p:sp>
    </p:spTree>
    <p:extLst>
      <p:ext uri="{BB962C8B-B14F-4D97-AF65-F5344CB8AC3E}">
        <p14:creationId xmlns:p14="http://schemas.microsoft.com/office/powerpoint/2010/main" val="316040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an area of work that needs new young voices, and people with passion to fight for it.  There is a lot of great practice and a fair amount of mediocre practice in the world of Applied Theatre – and we know very clearly which side of that fence we want our graduates to be on.  So I have a really committed team that knows what it believes and believes in it deeply.</a:t>
            </a:r>
          </a:p>
        </p:txBody>
      </p:sp>
      <p:sp>
        <p:nvSpPr>
          <p:cNvPr id="4" name="Slide Number Placeholder 3"/>
          <p:cNvSpPr>
            <a:spLocks noGrp="1"/>
          </p:cNvSpPr>
          <p:nvPr>
            <p:ph type="sldNum" sz="quarter" idx="10"/>
          </p:nvPr>
        </p:nvSpPr>
        <p:spPr/>
        <p:txBody>
          <a:bodyPr/>
          <a:lstStyle/>
          <a:p>
            <a:fld id="{4E5E719B-CAD1-4CDF-AC07-FD62E51C143C}" type="slidenum">
              <a:rPr lang="en-GB" smtClean="0"/>
              <a:pPr/>
              <a:t>8</a:t>
            </a:fld>
            <a:endParaRPr lang="en-GB"/>
          </a:p>
        </p:txBody>
      </p:sp>
    </p:spTree>
    <p:extLst>
      <p:ext uri="{BB962C8B-B14F-4D97-AF65-F5344CB8AC3E}">
        <p14:creationId xmlns:p14="http://schemas.microsoft.com/office/powerpoint/2010/main" val="4185981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kind of young people now in schools or colleges would the course suit?  I think the thing is you’ve all got them.   You all know them…  I think the students that fly through our course and leap out the other end into the big bad world have probably agitated their way through the education system to date.</a:t>
            </a:r>
          </a:p>
        </p:txBody>
      </p:sp>
      <p:sp>
        <p:nvSpPr>
          <p:cNvPr id="4" name="Slide Number Placeholder 3"/>
          <p:cNvSpPr>
            <a:spLocks noGrp="1"/>
          </p:cNvSpPr>
          <p:nvPr>
            <p:ph type="sldNum" sz="quarter" idx="10"/>
          </p:nvPr>
        </p:nvSpPr>
        <p:spPr/>
        <p:txBody>
          <a:bodyPr/>
          <a:lstStyle/>
          <a:p>
            <a:fld id="{4E5E719B-CAD1-4CDF-AC07-FD62E51C143C}" type="slidenum">
              <a:rPr lang="en-GB" smtClean="0"/>
              <a:pPr/>
              <a:t>9</a:t>
            </a:fld>
            <a:endParaRPr lang="en-GB"/>
          </a:p>
        </p:txBody>
      </p:sp>
    </p:spTree>
    <p:extLst>
      <p:ext uri="{BB962C8B-B14F-4D97-AF65-F5344CB8AC3E}">
        <p14:creationId xmlns:p14="http://schemas.microsoft.com/office/powerpoint/2010/main" val="536892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3677524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1469218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47684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C248AB-E565-412B-9D95-9B07D6A4F3F3}" type="slidenum">
              <a:rPr lang="en-GB" smtClean="0"/>
              <a:pPr/>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66531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291914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3481121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2344689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428494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101978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1256171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2653860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3939130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4120092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597140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259487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3233463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3F94E21-51E1-4AAB-931E-785DA9B52B9D}" type="datetimeFigureOut">
              <a:rPr lang="en-GB" smtClean="0"/>
              <a:pPr/>
              <a:t>17/05/2017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C248AB-E565-412B-9D95-9B07D6A4F3F3}" type="slidenum">
              <a:rPr lang="en-GB" smtClean="0"/>
              <a:pPr/>
              <a:t>‹#›</a:t>
            </a:fld>
            <a:endParaRPr lang="en-GB"/>
          </a:p>
        </p:txBody>
      </p:sp>
    </p:spTree>
    <p:extLst>
      <p:ext uri="{BB962C8B-B14F-4D97-AF65-F5344CB8AC3E}">
        <p14:creationId xmlns:p14="http://schemas.microsoft.com/office/powerpoint/2010/main" val="3247098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3F94E21-51E1-4AAB-931E-785DA9B52B9D}" type="datetimeFigureOut">
              <a:rPr lang="en-GB" smtClean="0"/>
              <a:pPr/>
              <a:t>17/05/2017</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EC248AB-E565-412B-9D95-9B07D6A4F3F3}" type="slidenum">
              <a:rPr lang="en-GB" smtClean="0"/>
              <a:pPr/>
              <a:t>‹#›</a:t>
            </a:fld>
            <a:endParaRPr lang="en-GB"/>
          </a:p>
        </p:txBody>
      </p:sp>
    </p:spTree>
    <p:extLst>
      <p:ext uri="{BB962C8B-B14F-4D97-AF65-F5344CB8AC3E}">
        <p14:creationId xmlns:p14="http://schemas.microsoft.com/office/powerpoint/2010/main" val="1105046798"/>
      </p:ext>
    </p:extLst>
  </p:cSld>
  <p:clrMap bg1="dk1" tx1="lt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17.xml"/><Relationship Id="rId16" Type="http://schemas.openxmlformats.org/officeDocument/2006/relationships/image" Target="../media/image45.gif"/><Relationship Id="rId1" Type="http://schemas.openxmlformats.org/officeDocument/2006/relationships/slideLayout" Target="../slideLayouts/slideLayout1.xml"/><Relationship Id="rId6" Type="http://schemas.openxmlformats.org/officeDocument/2006/relationships/image" Target="../media/image35.jpg"/><Relationship Id="rId11" Type="http://schemas.openxmlformats.org/officeDocument/2006/relationships/image" Target="../media/image40.jpe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1237168" y="6417808"/>
            <a:ext cx="432048" cy="412155"/>
          </a:xfrm>
        </p:spPr>
        <p:txBody>
          <a:bodyPr/>
          <a:lstStyle/>
          <a:p>
            <a:fld id="{1EC248AB-E565-412B-9D95-9B07D6A4F3F3}" type="slidenum">
              <a:rPr lang="en-GB" smtClean="0">
                <a:solidFill>
                  <a:schemeClr val="bg1"/>
                </a:solidFill>
                <a:latin typeface="Arial Black" pitchFamily="34" charset="0"/>
              </a:rPr>
              <a:pPr/>
              <a:t>1</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882650"/>
            <a:ext cx="10160000" cy="5092700"/>
          </a:xfrm>
          <a:prstGeom prst="rect">
            <a:avLst/>
          </a:prstGeom>
        </p:spPr>
      </p:pic>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848528" y="6417808"/>
            <a:ext cx="820688" cy="412155"/>
          </a:xfrm>
        </p:spPr>
        <p:txBody>
          <a:bodyPr/>
          <a:lstStyle/>
          <a:p>
            <a:fld id="{1EC248AB-E565-412B-9D95-9B07D6A4F3F3}" type="slidenum">
              <a:rPr lang="en-GB" smtClean="0">
                <a:solidFill>
                  <a:schemeClr val="bg1"/>
                </a:solidFill>
                <a:latin typeface="Arial Black" pitchFamily="34" charset="0"/>
              </a:rPr>
              <a:pPr/>
              <a:t>10</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wall, standing, holding&#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472" y="332656"/>
            <a:ext cx="8926784" cy="5906555"/>
          </a:xfrm>
          <a:prstGeom prst="rect">
            <a:avLst/>
          </a:prstGeom>
        </p:spPr>
      </p:pic>
    </p:spTree>
    <p:extLst>
      <p:ext uri="{BB962C8B-B14F-4D97-AF65-F5344CB8AC3E}">
        <p14:creationId xmlns:p14="http://schemas.microsoft.com/office/powerpoint/2010/main" val="2956124526"/>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992544" y="6417808"/>
            <a:ext cx="676672" cy="412155"/>
          </a:xfrm>
        </p:spPr>
        <p:txBody>
          <a:bodyPr/>
          <a:lstStyle/>
          <a:p>
            <a:fld id="{1EC248AB-E565-412B-9D95-9B07D6A4F3F3}" type="slidenum">
              <a:rPr lang="en-GB" smtClean="0">
                <a:solidFill>
                  <a:schemeClr val="bg1"/>
                </a:solidFill>
                <a:latin typeface="Arial Black" pitchFamily="34" charset="0"/>
              </a:rPr>
              <a:pPr/>
              <a:t>11</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indoor, person, wall&#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188640"/>
            <a:ext cx="7936881" cy="4464496"/>
          </a:xfrm>
          <a:prstGeom prst="rect">
            <a:avLst/>
          </a:prstGeom>
        </p:spPr>
      </p:pic>
      <p:pic>
        <p:nvPicPr>
          <p:cNvPr id="3" name="Picture 2" descr="A picture containing person, animal, man, wall&#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896" y="620688"/>
            <a:ext cx="3960440" cy="5320189"/>
          </a:xfrm>
          <a:prstGeom prst="rect">
            <a:avLst/>
          </a:prstGeom>
        </p:spPr>
      </p:pic>
    </p:spTree>
    <p:extLst>
      <p:ext uri="{BB962C8B-B14F-4D97-AF65-F5344CB8AC3E}">
        <p14:creationId xmlns:p14="http://schemas.microsoft.com/office/powerpoint/2010/main" val="3414853699"/>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921380" y="6417808"/>
            <a:ext cx="747836" cy="412155"/>
          </a:xfrm>
        </p:spPr>
        <p:txBody>
          <a:bodyPr/>
          <a:lstStyle/>
          <a:p>
            <a:fld id="{1EC248AB-E565-412B-9D95-9B07D6A4F3F3}" type="slidenum">
              <a:rPr lang="en-GB" smtClean="0">
                <a:solidFill>
                  <a:schemeClr val="bg1"/>
                </a:solidFill>
                <a:latin typeface="Arial Black" pitchFamily="34" charset="0"/>
              </a:rPr>
              <a:pPr/>
              <a:t>12</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erson standing in front of a crowd&#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60"/>
            <a:ext cx="7200800" cy="4320480"/>
          </a:xfrm>
          <a:prstGeom prst="rect">
            <a:avLst/>
          </a:prstGeom>
        </p:spPr>
      </p:pic>
      <p:pic>
        <p:nvPicPr>
          <p:cNvPr id="11" name="Picture 10" descr="A group of people standing in front of a crowd&#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880" y="1844824"/>
            <a:ext cx="5905500" cy="4114800"/>
          </a:xfrm>
          <a:prstGeom prst="rect">
            <a:avLst/>
          </a:prstGeom>
        </p:spPr>
      </p:pic>
    </p:spTree>
    <p:extLst>
      <p:ext uri="{BB962C8B-B14F-4D97-AF65-F5344CB8AC3E}">
        <p14:creationId xmlns:p14="http://schemas.microsoft.com/office/powerpoint/2010/main" val="1641165250"/>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920536" y="6417808"/>
            <a:ext cx="748680" cy="412155"/>
          </a:xfrm>
        </p:spPr>
        <p:txBody>
          <a:bodyPr/>
          <a:lstStyle/>
          <a:p>
            <a:fld id="{1EC248AB-E565-412B-9D95-9B07D6A4F3F3}" type="slidenum">
              <a:rPr lang="en-GB" smtClean="0">
                <a:solidFill>
                  <a:schemeClr val="bg1"/>
                </a:solidFill>
                <a:latin typeface="Arial Black" pitchFamily="34" charset="0"/>
              </a:rPr>
              <a:pPr/>
              <a:t>13</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outdoor, tree, person, grass&#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5" y="0"/>
            <a:ext cx="5382927" cy="3573016"/>
          </a:xfrm>
          <a:prstGeom prst="rect">
            <a:avLst/>
          </a:prstGeom>
        </p:spPr>
      </p:pic>
      <p:pic>
        <p:nvPicPr>
          <p:cNvPr id="8" name="Picture 7" descr="A picture containing person, boy, indoor, wall&#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9896" y="1484784"/>
            <a:ext cx="6720085" cy="3780048"/>
          </a:xfrm>
          <a:prstGeom prst="rect">
            <a:avLst/>
          </a:prstGeom>
        </p:spPr>
      </p:pic>
    </p:spTree>
    <p:extLst>
      <p:ext uri="{BB962C8B-B14F-4D97-AF65-F5344CB8AC3E}">
        <p14:creationId xmlns:p14="http://schemas.microsoft.com/office/powerpoint/2010/main" val="394322720"/>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920536" y="6417808"/>
            <a:ext cx="748680" cy="412155"/>
          </a:xfrm>
        </p:spPr>
        <p:txBody>
          <a:bodyPr/>
          <a:lstStyle/>
          <a:p>
            <a:fld id="{1EC248AB-E565-412B-9D95-9B07D6A4F3F3}" type="slidenum">
              <a:rPr lang="en-GB" smtClean="0">
                <a:solidFill>
                  <a:schemeClr val="bg1"/>
                </a:solidFill>
                <a:latin typeface="Arial Black" pitchFamily="34" charset="0"/>
              </a:rPr>
              <a:pPr/>
              <a:t>14</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Person wearing glasses and smiling at the camera&#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760" y="980211"/>
            <a:ext cx="3400227" cy="5090162"/>
          </a:xfrm>
          <a:prstGeom prst="rect">
            <a:avLst/>
          </a:prstGeom>
        </p:spPr>
      </p:pic>
      <p:pic>
        <p:nvPicPr>
          <p:cNvPr id="3" name="Picture 2" descr="A person wearing sunglasses&#10;&#10;Description generated with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265558" cy="5687410"/>
          </a:xfrm>
          <a:prstGeom prst="rect">
            <a:avLst/>
          </a:prstGeom>
        </p:spPr>
      </p:pic>
      <p:pic>
        <p:nvPicPr>
          <p:cNvPr id="11" name="Picture 10" descr="A group of people standing in a room&#10;&#10;Description generated with very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6120" y="2060848"/>
            <a:ext cx="4797121" cy="3816424"/>
          </a:xfrm>
          <a:prstGeom prst="rect">
            <a:avLst/>
          </a:prstGeom>
        </p:spPr>
      </p:pic>
    </p:spTree>
    <p:extLst>
      <p:ext uri="{BB962C8B-B14F-4D97-AF65-F5344CB8AC3E}">
        <p14:creationId xmlns:p14="http://schemas.microsoft.com/office/powerpoint/2010/main" val="1963422589"/>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920536" y="6336556"/>
            <a:ext cx="748680" cy="493408"/>
          </a:xfrm>
        </p:spPr>
        <p:txBody>
          <a:bodyPr/>
          <a:lstStyle/>
          <a:p>
            <a:fld id="{1EC248AB-E565-412B-9D95-9B07D6A4F3F3}" type="slidenum">
              <a:rPr lang="en-GB" smtClean="0">
                <a:solidFill>
                  <a:schemeClr val="bg1"/>
                </a:solidFill>
                <a:latin typeface="Arial Black" pitchFamily="34" charset="0"/>
              </a:rPr>
              <a:pPr/>
              <a:t>15</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couple of people that are posing for a picture&#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620688"/>
            <a:ext cx="5459256" cy="4324532"/>
          </a:xfrm>
          <a:prstGeom prst="rect">
            <a:avLst/>
          </a:prstGeom>
        </p:spPr>
      </p:pic>
      <p:sp>
        <p:nvSpPr>
          <p:cNvPr id="2" name="TextBox 1"/>
          <p:cNvSpPr txBox="1"/>
          <p:nvPr/>
        </p:nvSpPr>
        <p:spPr>
          <a:xfrm>
            <a:off x="551384" y="745249"/>
            <a:ext cx="8573950" cy="830997"/>
          </a:xfrm>
          <a:prstGeom prst="rect">
            <a:avLst/>
          </a:prstGeom>
          <a:noFill/>
        </p:spPr>
        <p:txBody>
          <a:bodyPr wrap="none" rtlCol="0">
            <a:spAutoFit/>
          </a:bodyPr>
          <a:lstStyle/>
          <a:p>
            <a:r>
              <a:rPr lang="en-GB" sz="3600" dirty="0"/>
              <a:t>National Student Survey Score 2015   </a:t>
            </a:r>
            <a:r>
              <a:rPr lang="en-GB" sz="4800" dirty="0"/>
              <a:t>100%</a:t>
            </a:r>
            <a:endParaRPr lang="en-GB" sz="3600" dirty="0"/>
          </a:p>
        </p:txBody>
      </p:sp>
      <p:pic>
        <p:nvPicPr>
          <p:cNvPr id="11" name="Picture 10" descr="A group of people standing in a room&#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4809" y="2439405"/>
            <a:ext cx="5784741" cy="3861622"/>
          </a:xfrm>
          <a:prstGeom prst="rect">
            <a:avLst/>
          </a:prstGeom>
        </p:spPr>
      </p:pic>
      <p:sp>
        <p:nvSpPr>
          <p:cNvPr id="3" name="TextBox 2"/>
          <p:cNvSpPr txBox="1"/>
          <p:nvPr/>
        </p:nvSpPr>
        <p:spPr>
          <a:xfrm>
            <a:off x="551384" y="4797152"/>
            <a:ext cx="8678145" cy="830997"/>
          </a:xfrm>
          <a:prstGeom prst="rect">
            <a:avLst/>
          </a:prstGeom>
          <a:noFill/>
        </p:spPr>
        <p:txBody>
          <a:bodyPr wrap="none" rtlCol="0">
            <a:spAutoFit/>
          </a:bodyPr>
          <a:lstStyle/>
          <a:p>
            <a:r>
              <a:rPr lang="en-GB" sz="3600" dirty="0"/>
              <a:t>National Student Survey Score 2016    </a:t>
            </a:r>
            <a:r>
              <a:rPr lang="en-GB" sz="4800" dirty="0"/>
              <a:t>100%</a:t>
            </a:r>
            <a:endParaRPr lang="en-GB" sz="3600" dirty="0"/>
          </a:p>
        </p:txBody>
      </p:sp>
    </p:spTree>
    <p:extLst>
      <p:ext uri="{BB962C8B-B14F-4D97-AF65-F5344CB8AC3E}">
        <p14:creationId xmlns:p14="http://schemas.microsoft.com/office/powerpoint/2010/main" val="4269554939"/>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848528" y="6417808"/>
            <a:ext cx="820688" cy="412155"/>
          </a:xfrm>
        </p:spPr>
        <p:txBody>
          <a:bodyPr/>
          <a:lstStyle/>
          <a:p>
            <a:fld id="{1EC248AB-E565-412B-9D95-9B07D6A4F3F3}" type="slidenum">
              <a:rPr lang="en-GB" smtClean="0">
                <a:solidFill>
                  <a:schemeClr val="bg1"/>
                </a:solidFill>
                <a:latin typeface="Arial Black" pitchFamily="34" charset="0"/>
              </a:rPr>
              <a:pPr/>
              <a:t>16</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person standing in front of a group of people around each other&#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 y="2551967"/>
            <a:ext cx="4664972" cy="3901369"/>
          </a:xfrm>
          <a:prstGeom prst="rect">
            <a:avLst/>
          </a:prstGeom>
        </p:spPr>
      </p:pic>
      <p:pic>
        <p:nvPicPr>
          <p:cNvPr id="3" name="Picture 2" descr="A group of people around each other&#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249" y="-79533"/>
            <a:ext cx="7843518" cy="5062909"/>
          </a:xfrm>
          <a:prstGeom prst="rect">
            <a:avLst/>
          </a:prstGeom>
        </p:spPr>
      </p:pic>
    </p:spTree>
    <p:extLst>
      <p:ext uri="{BB962C8B-B14F-4D97-AF65-F5344CB8AC3E}">
        <p14:creationId xmlns:p14="http://schemas.microsoft.com/office/powerpoint/2010/main" val="554640601"/>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920536" y="6417808"/>
            <a:ext cx="748680" cy="412155"/>
          </a:xfrm>
        </p:spPr>
        <p:txBody>
          <a:bodyPr/>
          <a:lstStyle/>
          <a:p>
            <a:fld id="{1EC248AB-E565-412B-9D95-9B07D6A4F3F3}" type="slidenum">
              <a:rPr lang="en-GB" smtClean="0">
                <a:solidFill>
                  <a:schemeClr val="bg1"/>
                </a:solidFill>
                <a:latin typeface="Arial Black" pitchFamily="34" charset="0"/>
              </a:rPr>
              <a:pPr/>
              <a:t>17</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803" y="5330604"/>
            <a:ext cx="810718" cy="810718"/>
          </a:xfrm>
          <a:prstGeom prst="rect">
            <a:avLst/>
          </a:prstGeom>
        </p:spPr>
      </p:pic>
      <p:pic>
        <p:nvPicPr>
          <p:cNvPr id="11" name="Picture 14" descr="Image result for the playhouse birming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170" y="4305629"/>
            <a:ext cx="2145823" cy="23182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38349">
            <a:off x="-232741" y="4363351"/>
            <a:ext cx="3310690" cy="1266339"/>
          </a:xfrm>
          <a:prstGeom prst="rect">
            <a:avLst/>
          </a:prstGeom>
        </p:spPr>
      </p:pic>
      <p:pic>
        <p:nvPicPr>
          <p:cNvPr id="3" name="Picture 2" descr="A picture containing clipart&#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4658" y="-51747"/>
            <a:ext cx="1661328" cy="166132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2531" y="5201586"/>
            <a:ext cx="3081528" cy="114909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94007">
            <a:off x="7237317" y="3619249"/>
            <a:ext cx="1295400" cy="164782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34903">
            <a:off x="5653481" y="1119742"/>
            <a:ext cx="4903469" cy="1755442"/>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953859">
            <a:off x="8375502" y="4627287"/>
            <a:ext cx="4073877" cy="1287920"/>
          </a:xfrm>
          <a:prstGeom prst="rect">
            <a:avLst/>
          </a:prstGeom>
        </p:spPr>
      </p:pic>
      <p:pic>
        <p:nvPicPr>
          <p:cNvPr id="18" name="Picture 12" descr="Image result for big bru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4173" y="3016992"/>
            <a:ext cx="238125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geese theatr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80421" y="690800"/>
            <a:ext cx="17145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Image result for hanyong theatr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6004" y="1156221"/>
            <a:ext cx="85725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14" cstate="print">
            <a:extLst>
              <a:ext uri="{28A0092B-C50C-407E-A947-70E740481C1C}">
                <a14:useLocalDpi xmlns:a14="http://schemas.microsoft.com/office/drawing/2010/main" val="0"/>
              </a:ext>
            </a:extLst>
          </a:blip>
          <a:srcRect l="15566" t="16603" r="6075" b="15768"/>
          <a:stretch/>
        </p:blipFill>
        <p:spPr>
          <a:xfrm rot="21062909">
            <a:off x="639096" y="1420293"/>
            <a:ext cx="1933731" cy="2503357"/>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933763">
            <a:off x="3514208" y="575327"/>
            <a:ext cx="1980952" cy="1777778"/>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946489">
            <a:off x="1152058" y="546884"/>
            <a:ext cx="2381250" cy="1504950"/>
          </a:xfrm>
          <a:prstGeom prst="rect">
            <a:avLst/>
          </a:prstGeom>
        </p:spPr>
      </p:pic>
      <p:sp>
        <p:nvSpPr>
          <p:cNvPr id="12" name="TextBox 11"/>
          <p:cNvSpPr txBox="1"/>
          <p:nvPr/>
        </p:nvSpPr>
        <p:spPr>
          <a:xfrm>
            <a:off x="2607735" y="2976797"/>
            <a:ext cx="6377806" cy="1446550"/>
          </a:xfrm>
          <a:prstGeom prst="rect">
            <a:avLst/>
          </a:prstGeom>
          <a:solidFill>
            <a:schemeClr val="accent1">
              <a:lumMod val="40000"/>
              <a:lumOff val="60000"/>
            </a:schemeClr>
          </a:solidFill>
        </p:spPr>
        <p:txBody>
          <a:bodyPr wrap="square" rtlCol="0">
            <a:spAutoFit/>
          </a:bodyPr>
          <a:lstStyle/>
          <a:p>
            <a:r>
              <a:rPr lang="en-GB" sz="8800" dirty="0">
                <a:solidFill>
                  <a:schemeClr val="accent3">
                    <a:lumMod val="60000"/>
                    <a:lumOff val="40000"/>
                  </a:schemeClr>
                </a:solidFill>
                <a:latin typeface="Aharoni" panose="02010803020104030203" pitchFamily="2" charset="-79"/>
                <a:cs typeface="Aharoni" panose="02010803020104030203" pitchFamily="2" charset="-79"/>
              </a:rPr>
              <a:t>PARTNERS</a:t>
            </a:r>
          </a:p>
        </p:txBody>
      </p:sp>
    </p:spTree>
    <p:extLst>
      <p:ext uri="{BB962C8B-B14F-4D97-AF65-F5344CB8AC3E}">
        <p14:creationId xmlns:p14="http://schemas.microsoft.com/office/powerpoint/2010/main" val="1551242436"/>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848528" y="6453336"/>
            <a:ext cx="820688" cy="376627"/>
          </a:xfrm>
        </p:spPr>
        <p:txBody>
          <a:bodyPr/>
          <a:lstStyle/>
          <a:p>
            <a:fld id="{1EC248AB-E565-412B-9D95-9B07D6A4F3F3}" type="slidenum">
              <a:rPr lang="en-GB" smtClean="0">
                <a:solidFill>
                  <a:schemeClr val="bg1"/>
                </a:solidFill>
                <a:latin typeface="Arial Black" pitchFamily="34" charset="0"/>
              </a:rPr>
              <a:pPr/>
              <a:t>18</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024" y="-222512"/>
            <a:ext cx="3168352" cy="4753690"/>
          </a:xfrm>
          <a:prstGeom prst="rect">
            <a:avLst/>
          </a:prstGeom>
        </p:spPr>
      </p:pic>
      <p:pic>
        <p:nvPicPr>
          <p:cNvPr id="3" name="Picture 2" descr="A picture containing person, outdoor, holding, snow&#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480" y="2034137"/>
            <a:ext cx="4266890" cy="4266890"/>
          </a:xfrm>
          <a:prstGeom prst="rect">
            <a:avLst/>
          </a:prstGeom>
        </p:spPr>
      </p:pic>
      <p:pic>
        <p:nvPicPr>
          <p:cNvPr id="10" name="Picture 9" descr="outspoken-red-logoJPG"/>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623392" y="260648"/>
            <a:ext cx="2049695" cy="2736304"/>
          </a:xfrm>
          <a:prstGeom prst="rect">
            <a:avLst/>
          </a:prstGeom>
          <a:noFill/>
          <a:ln>
            <a:noFill/>
          </a:ln>
        </p:spPr>
      </p:pic>
      <p:pic>
        <p:nvPicPr>
          <p:cNvPr id="12" name="Picture 11" descr="A picture containing indoor, person, wall, floor&#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6331" y="3533975"/>
            <a:ext cx="4697516" cy="2640529"/>
          </a:xfrm>
          <a:prstGeom prst="rect">
            <a:avLst/>
          </a:prstGeom>
        </p:spPr>
      </p:pic>
    </p:spTree>
    <p:extLst>
      <p:ext uri="{BB962C8B-B14F-4D97-AF65-F5344CB8AC3E}">
        <p14:creationId xmlns:p14="http://schemas.microsoft.com/office/powerpoint/2010/main" val="1584977146"/>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916473" y="6417808"/>
            <a:ext cx="752743" cy="412155"/>
          </a:xfrm>
        </p:spPr>
        <p:txBody>
          <a:bodyPr/>
          <a:lstStyle/>
          <a:p>
            <a:fld id="{1EC248AB-E565-412B-9D95-9B07D6A4F3F3}" type="slidenum">
              <a:rPr lang="en-GB" smtClean="0">
                <a:solidFill>
                  <a:schemeClr val="bg1"/>
                </a:solidFill>
                <a:latin typeface="Arial Black" pitchFamily="34" charset="0"/>
              </a:rPr>
              <a:pPr/>
              <a:t>19</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couple of people that are looking at the camera&#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4" y="908720"/>
            <a:ext cx="12192000" cy="4181475"/>
          </a:xfrm>
          <a:prstGeom prst="rect">
            <a:avLst/>
          </a:prstGeom>
        </p:spPr>
      </p:pic>
      <p:sp>
        <p:nvSpPr>
          <p:cNvPr id="12" name="TextBox 11"/>
          <p:cNvSpPr txBox="1"/>
          <p:nvPr/>
        </p:nvSpPr>
        <p:spPr>
          <a:xfrm flipH="1">
            <a:off x="839416" y="5366689"/>
            <a:ext cx="4824536" cy="523220"/>
          </a:xfrm>
          <a:prstGeom prst="rect">
            <a:avLst/>
          </a:prstGeom>
          <a:noFill/>
        </p:spPr>
        <p:txBody>
          <a:bodyPr wrap="square" rtlCol="0">
            <a:spAutoFit/>
          </a:bodyPr>
          <a:lstStyle/>
          <a:p>
            <a:r>
              <a:rPr lang="en-GB" sz="2800" dirty="0"/>
              <a:t>BA Applied Performance</a:t>
            </a:r>
          </a:p>
        </p:txBody>
      </p:sp>
      <p:sp>
        <p:nvSpPr>
          <p:cNvPr id="13" name="TextBox 12"/>
          <p:cNvSpPr txBox="1"/>
          <p:nvPr/>
        </p:nvSpPr>
        <p:spPr>
          <a:xfrm>
            <a:off x="5231904" y="5366689"/>
            <a:ext cx="5684569" cy="523220"/>
          </a:xfrm>
          <a:prstGeom prst="rect">
            <a:avLst/>
          </a:prstGeom>
          <a:noFill/>
        </p:spPr>
        <p:txBody>
          <a:bodyPr wrap="none" rtlCol="0">
            <a:spAutoFit/>
          </a:bodyPr>
          <a:lstStyle/>
          <a:p>
            <a:r>
              <a:rPr lang="en-GB" sz="2800" dirty="0"/>
              <a:t>at Birmingham School of Acting</a:t>
            </a:r>
          </a:p>
        </p:txBody>
      </p:sp>
      <p:sp>
        <p:nvSpPr>
          <p:cNvPr id="14" name="TextBox 13"/>
          <p:cNvSpPr txBox="1"/>
          <p:nvPr/>
        </p:nvSpPr>
        <p:spPr>
          <a:xfrm>
            <a:off x="5228038" y="5366689"/>
            <a:ext cx="5595070" cy="523220"/>
          </a:xfrm>
          <a:prstGeom prst="rect">
            <a:avLst/>
          </a:prstGeom>
          <a:noFill/>
        </p:spPr>
        <p:txBody>
          <a:bodyPr wrap="square" rtlCol="0">
            <a:spAutoFit/>
          </a:bodyPr>
          <a:lstStyle/>
          <a:p>
            <a:r>
              <a:rPr lang="en-GB" sz="2800" dirty="0"/>
              <a:t>at Birmingham Conservatoire</a:t>
            </a:r>
          </a:p>
        </p:txBody>
      </p:sp>
    </p:spTree>
    <p:extLst>
      <p:ext uri="{BB962C8B-B14F-4D97-AF65-F5344CB8AC3E}">
        <p14:creationId xmlns:p14="http://schemas.microsoft.com/office/powerpoint/2010/main" val="3240871784"/>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3000"/>
                                  </p:stCondLst>
                                  <p:childTnLst>
                                    <p:animEffect transition="out" filter="fade">
                                      <p:cBhvr>
                                        <p:cTn id="12" dur="6000"/>
                                        <p:tgtEl>
                                          <p:spTgt spid="13"/>
                                        </p:tgtEl>
                                      </p:cBhvr>
                                    </p:animEffect>
                                    <p:set>
                                      <p:cBhvr>
                                        <p:cTn id="13" dur="1" fill="hold">
                                          <p:stCondLst>
                                            <p:cond delay="5999"/>
                                          </p:stCondLst>
                                        </p:cTn>
                                        <p:tgtEl>
                                          <p:spTgt spid="13"/>
                                        </p:tgtEl>
                                        <p:attrNameLst>
                                          <p:attrName>style.visibility</p:attrName>
                                        </p:attrNameLst>
                                      </p:cBhvr>
                                      <p:to>
                                        <p:strVal val="hidden"/>
                                      </p:to>
                                    </p:set>
                                  </p:childTnLst>
                                </p:cTn>
                              </p:par>
                              <p:par>
                                <p:cTn id="14" presetID="10" presetClass="entr" presetSubtype="0" fill="hold" grpId="0" nodeType="withEffect">
                                  <p:stCondLst>
                                    <p:cond delay="10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1237168" y="6417808"/>
            <a:ext cx="432048" cy="412155"/>
          </a:xfrm>
        </p:spPr>
        <p:txBody>
          <a:bodyPr/>
          <a:lstStyle/>
          <a:p>
            <a:fld id="{1EC248AB-E565-412B-9D95-9B07D6A4F3F3}" type="slidenum">
              <a:rPr lang="en-GB" smtClean="0">
                <a:solidFill>
                  <a:schemeClr val="bg1"/>
                </a:solidFill>
                <a:latin typeface="Arial Black" pitchFamily="34" charset="0"/>
              </a:rPr>
              <a:pPr/>
              <a:t>2</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990788" y="1556792"/>
            <a:ext cx="9735357" cy="2585323"/>
          </a:xfrm>
          <a:prstGeom prst="rect">
            <a:avLst/>
          </a:prstGeom>
        </p:spPr>
        <p:txBody>
          <a:bodyPr wrap="none">
            <a:spAutoFit/>
          </a:bodyPr>
          <a:lstStyle/>
          <a:p>
            <a:pPr algn="ctr"/>
            <a:r>
              <a:rPr lang="en-GB" sz="5400" dirty="0">
                <a:solidFill>
                  <a:schemeClr val="accent3"/>
                </a:solidFill>
              </a:rPr>
              <a:t>BA in Applied Performance </a:t>
            </a:r>
          </a:p>
          <a:p>
            <a:pPr algn="ctr"/>
            <a:endParaRPr lang="en-GB" sz="5400" dirty="0">
              <a:solidFill>
                <a:schemeClr val="accent3"/>
              </a:solidFill>
            </a:endParaRPr>
          </a:p>
          <a:p>
            <a:pPr algn="ctr"/>
            <a:r>
              <a:rPr lang="en-GB" sz="5400" dirty="0">
                <a:solidFill>
                  <a:schemeClr val="accent3"/>
                </a:solidFill>
              </a:rPr>
              <a:t>[Community and Education</a:t>
            </a:r>
            <a:r>
              <a:rPr lang="en-GB" sz="4800" dirty="0">
                <a:solidFill>
                  <a:schemeClr val="accent3"/>
                </a:solidFill>
              </a:rPr>
              <a:t>]</a:t>
            </a:r>
            <a:endParaRPr lang="en-GB" dirty="0">
              <a:solidFill>
                <a:schemeClr val="accent3"/>
              </a:solidFill>
            </a:endParaRPr>
          </a:p>
        </p:txBody>
      </p:sp>
    </p:spTree>
    <p:extLst>
      <p:ext uri="{BB962C8B-B14F-4D97-AF65-F5344CB8AC3E}">
        <p14:creationId xmlns:p14="http://schemas.microsoft.com/office/powerpoint/2010/main" val="602105815"/>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0791090" y="6417808"/>
            <a:ext cx="878126" cy="412155"/>
          </a:xfrm>
        </p:spPr>
        <p:txBody>
          <a:bodyPr/>
          <a:lstStyle/>
          <a:p>
            <a:fld id="{1EC248AB-E565-412B-9D95-9B07D6A4F3F3}" type="slidenum">
              <a:rPr lang="en-GB" smtClean="0">
                <a:solidFill>
                  <a:schemeClr val="bg1"/>
                </a:solidFill>
                <a:latin typeface="Arial Black" pitchFamily="34" charset="0"/>
              </a:rPr>
              <a:pPr/>
              <a:t>20</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650" y="931931"/>
            <a:ext cx="9576440" cy="4046382"/>
          </a:xfrm>
          <a:prstGeom prst="rect">
            <a:avLst/>
          </a:prstGeom>
        </p:spPr>
      </p:pic>
      <p:sp>
        <p:nvSpPr>
          <p:cNvPr id="10" name="TextBox 9"/>
          <p:cNvSpPr txBox="1"/>
          <p:nvPr/>
        </p:nvSpPr>
        <p:spPr>
          <a:xfrm>
            <a:off x="1214650" y="376518"/>
            <a:ext cx="6974006" cy="523220"/>
          </a:xfrm>
          <a:prstGeom prst="rect">
            <a:avLst/>
          </a:prstGeom>
          <a:noFill/>
        </p:spPr>
        <p:txBody>
          <a:bodyPr wrap="square" rtlCol="0">
            <a:spAutoFit/>
          </a:bodyPr>
          <a:lstStyle/>
          <a:p>
            <a:r>
              <a:rPr lang="en-GB" sz="2800" dirty="0"/>
              <a:t>Coming Soon……..</a:t>
            </a:r>
          </a:p>
        </p:txBody>
      </p:sp>
      <p:sp>
        <p:nvSpPr>
          <p:cNvPr id="2" name="TextBox 1"/>
          <p:cNvSpPr txBox="1"/>
          <p:nvPr/>
        </p:nvSpPr>
        <p:spPr>
          <a:xfrm>
            <a:off x="2999656" y="5531158"/>
            <a:ext cx="6048672" cy="523220"/>
          </a:xfrm>
          <a:prstGeom prst="rect">
            <a:avLst/>
          </a:prstGeom>
          <a:noFill/>
        </p:spPr>
        <p:txBody>
          <a:bodyPr wrap="square" rtlCol="0">
            <a:spAutoFit/>
          </a:bodyPr>
          <a:lstStyle/>
          <a:p>
            <a:r>
              <a:rPr lang="en-GB" sz="2800" dirty="0"/>
              <a:t>peter.wynne-willson@bcu.ac.uk</a:t>
            </a:r>
          </a:p>
        </p:txBody>
      </p:sp>
    </p:spTree>
    <p:extLst>
      <p:ext uri="{BB962C8B-B14F-4D97-AF65-F5344CB8AC3E}">
        <p14:creationId xmlns:p14="http://schemas.microsoft.com/office/powerpoint/2010/main" val="2926370170"/>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1237168" y="6417808"/>
            <a:ext cx="432048" cy="412155"/>
          </a:xfrm>
        </p:spPr>
        <p:txBody>
          <a:bodyPr/>
          <a:lstStyle/>
          <a:p>
            <a:fld id="{1EC248AB-E565-412B-9D95-9B07D6A4F3F3}" type="slidenum">
              <a:rPr lang="en-GB" smtClean="0">
                <a:solidFill>
                  <a:schemeClr val="bg1"/>
                </a:solidFill>
                <a:latin typeface="Arial Black" pitchFamily="34" charset="0"/>
              </a:rPr>
              <a:pPr/>
              <a:t>3</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847528" y="1556792"/>
            <a:ext cx="8021876" cy="2585323"/>
          </a:xfrm>
          <a:prstGeom prst="rect">
            <a:avLst/>
          </a:prstGeom>
        </p:spPr>
        <p:txBody>
          <a:bodyPr wrap="none">
            <a:spAutoFit/>
          </a:bodyPr>
          <a:lstStyle/>
          <a:p>
            <a:pPr algn="ctr"/>
            <a:r>
              <a:rPr lang="en-GB" sz="5400" dirty="0"/>
              <a:t>BA in Applied Performance </a:t>
            </a:r>
          </a:p>
          <a:p>
            <a:pPr algn="ctr"/>
            <a:endParaRPr lang="en-GB" sz="5400" dirty="0"/>
          </a:p>
          <a:p>
            <a:pPr algn="ctr"/>
            <a:r>
              <a:rPr lang="en-GB" sz="5400" dirty="0"/>
              <a:t>[Community and Education</a:t>
            </a:r>
            <a:r>
              <a:rPr lang="en-GB" sz="4800" dirty="0"/>
              <a:t>]</a:t>
            </a:r>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632" y="874735"/>
            <a:ext cx="7940046" cy="417646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035910625"/>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0"/>
                                        <p:tgtEl>
                                          <p:spTgt spid="8"/>
                                        </p:tgtEl>
                                      </p:cBhvr>
                                    </p:animEffect>
                                    <p:anim calcmode="lin" valueType="num">
                                      <p:cBhvr>
                                        <p:cTn id="14" dur="5000" fill="hold"/>
                                        <p:tgtEl>
                                          <p:spTgt spid="8"/>
                                        </p:tgtEl>
                                        <p:attrNameLst>
                                          <p:attrName>ppt_x</p:attrName>
                                        </p:attrNameLst>
                                      </p:cBhvr>
                                      <p:tavLst>
                                        <p:tav tm="0">
                                          <p:val>
                                            <p:strVal val="#ppt_x"/>
                                          </p:val>
                                        </p:tav>
                                        <p:tav tm="100000">
                                          <p:val>
                                            <p:strVal val="#ppt_x"/>
                                          </p:val>
                                        </p:tav>
                                      </p:tavLst>
                                    </p:anim>
                                    <p:anim calcmode="lin" valueType="num">
                                      <p:cBhvr>
                                        <p:cTn id="15" dur="5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1237168" y="6417808"/>
            <a:ext cx="432048" cy="412155"/>
          </a:xfrm>
        </p:spPr>
        <p:txBody>
          <a:bodyPr/>
          <a:lstStyle/>
          <a:p>
            <a:fld id="{1EC248AB-E565-412B-9D95-9B07D6A4F3F3}" type="slidenum">
              <a:rPr lang="en-GB" smtClean="0">
                <a:solidFill>
                  <a:schemeClr val="bg1"/>
                </a:solidFill>
                <a:latin typeface="Arial Black" pitchFamily="34" charset="0"/>
              </a:rPr>
              <a:pPr/>
              <a:t>4</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3" descr="DSC_0211"/>
          <p:cNvSpPr>
            <a:spLocks noGrp="1" noChangeAspect="1" noChangeArrowheads="1"/>
          </p:cNvSpPr>
          <p:nvPr isPhoto="1"/>
        </p:nvSpPr>
        <p:spPr bwMode="auto">
          <a:xfrm>
            <a:off x="2063552" y="548680"/>
            <a:ext cx="8230345" cy="5472608"/>
          </a:xfrm>
          <a:prstGeom prst="rect">
            <a:avLst/>
          </a:prstGeom>
          <a:blipFill dpi="0" rotWithShape="1">
            <a:blip r:embed="rId3"/>
            <a:srcRect/>
            <a:stretch>
              <a:fillRect r="-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623586318"/>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1237168" y="6417808"/>
            <a:ext cx="432048" cy="412155"/>
          </a:xfrm>
        </p:spPr>
        <p:txBody>
          <a:bodyPr/>
          <a:lstStyle/>
          <a:p>
            <a:fld id="{1EC248AB-E565-412B-9D95-9B07D6A4F3F3}" type="slidenum">
              <a:rPr lang="en-GB" smtClean="0">
                <a:solidFill>
                  <a:schemeClr val="bg1"/>
                </a:solidFill>
                <a:latin typeface="Arial Black" pitchFamily="34" charset="0"/>
              </a:rPr>
              <a:pPr/>
              <a:t>5</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erson smiling for the picture&#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431597"/>
            <a:ext cx="5312355" cy="3096344"/>
          </a:xfrm>
          <a:prstGeom prst="rect">
            <a:avLst/>
          </a:prstGeom>
        </p:spPr>
      </p:pic>
      <p:pic>
        <p:nvPicPr>
          <p:cNvPr id="8" name="Picture 7" descr="A picture containing indoor, person&#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904" y="2132079"/>
            <a:ext cx="6607324" cy="4133419"/>
          </a:xfrm>
          <a:prstGeom prst="rect">
            <a:avLst/>
          </a:prstGeom>
        </p:spPr>
      </p:pic>
    </p:spTree>
    <p:extLst>
      <p:ext uri="{BB962C8B-B14F-4D97-AF65-F5344CB8AC3E}">
        <p14:creationId xmlns:p14="http://schemas.microsoft.com/office/powerpoint/2010/main" val="2782809779"/>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1237168" y="6417808"/>
            <a:ext cx="432048" cy="412155"/>
          </a:xfrm>
        </p:spPr>
        <p:txBody>
          <a:bodyPr/>
          <a:lstStyle/>
          <a:p>
            <a:fld id="{1EC248AB-E565-412B-9D95-9B07D6A4F3F3}" type="slidenum">
              <a:rPr lang="en-GB" smtClean="0">
                <a:solidFill>
                  <a:schemeClr val="bg1"/>
                </a:solidFill>
                <a:latin typeface="Arial Black" pitchFamily="34" charset="0"/>
              </a:rPr>
              <a:pPr/>
              <a:t>6</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128" y="3050399"/>
            <a:ext cx="4641353" cy="3098315"/>
          </a:xfrm>
          <a:prstGeom prst="rect">
            <a:avLst/>
          </a:prstGeom>
        </p:spPr>
      </p:pic>
      <p:pic>
        <p:nvPicPr>
          <p:cNvPr id="10" name="Picture 9" descr="A picture containing person, man, standing, indoor&#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88" y="751582"/>
            <a:ext cx="5066587" cy="3456384"/>
          </a:xfrm>
          <a:prstGeom prst="rect">
            <a:avLst/>
          </a:prstGeom>
        </p:spPr>
      </p:pic>
      <p:pic>
        <p:nvPicPr>
          <p:cNvPr id="3" name="Picture 2" descr="A picture containing person, hat, wearing, wall&#10;&#10;Description generated with very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720" y="476672"/>
            <a:ext cx="4473605" cy="5381780"/>
          </a:xfrm>
          <a:prstGeom prst="rect">
            <a:avLst/>
          </a:prstGeom>
        </p:spPr>
      </p:pic>
    </p:spTree>
    <p:extLst>
      <p:ext uri="{BB962C8B-B14F-4D97-AF65-F5344CB8AC3E}">
        <p14:creationId xmlns:p14="http://schemas.microsoft.com/office/powerpoint/2010/main" val="2223301419"/>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1237168" y="6417808"/>
            <a:ext cx="432048" cy="412155"/>
          </a:xfrm>
        </p:spPr>
        <p:txBody>
          <a:bodyPr/>
          <a:lstStyle/>
          <a:p>
            <a:fld id="{1EC248AB-E565-412B-9D95-9B07D6A4F3F3}" type="slidenum">
              <a:rPr lang="en-GB" smtClean="0">
                <a:solidFill>
                  <a:schemeClr val="bg1"/>
                </a:solidFill>
                <a:latin typeface="Arial Black" pitchFamily="34" charset="0"/>
              </a:rPr>
              <a:pPr/>
              <a:t>7</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indoor&#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28450"/>
            <a:ext cx="12192000" cy="4201099"/>
          </a:xfrm>
          <a:prstGeom prst="rect">
            <a:avLst/>
          </a:prstGeom>
        </p:spPr>
      </p:pic>
    </p:spTree>
    <p:extLst>
      <p:ext uri="{BB962C8B-B14F-4D97-AF65-F5344CB8AC3E}">
        <p14:creationId xmlns:p14="http://schemas.microsoft.com/office/powerpoint/2010/main" val="3912060865"/>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1237168" y="6417808"/>
            <a:ext cx="432048" cy="412155"/>
          </a:xfrm>
        </p:spPr>
        <p:txBody>
          <a:bodyPr/>
          <a:lstStyle/>
          <a:p>
            <a:fld id="{1EC248AB-E565-412B-9D95-9B07D6A4F3F3}" type="slidenum">
              <a:rPr lang="en-GB" smtClean="0">
                <a:solidFill>
                  <a:schemeClr val="bg1"/>
                </a:solidFill>
                <a:latin typeface="Arial Black" pitchFamily="34" charset="0"/>
              </a:rPr>
              <a:pPr/>
              <a:t>8</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around each other&#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010" y="1196752"/>
            <a:ext cx="5492254" cy="4248472"/>
          </a:xfrm>
          <a:prstGeom prst="rect">
            <a:avLst/>
          </a:prstGeom>
        </p:spPr>
      </p:pic>
      <p:pic>
        <p:nvPicPr>
          <p:cNvPr id="8" name="Picture 7" descr="A group of people around each other&#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36" y="958416"/>
            <a:ext cx="6300192" cy="4725144"/>
          </a:xfrm>
          <a:prstGeom prst="rect">
            <a:avLst/>
          </a:prstGeom>
        </p:spPr>
      </p:pic>
    </p:spTree>
    <p:extLst>
      <p:ext uri="{BB962C8B-B14F-4D97-AF65-F5344CB8AC3E}">
        <p14:creationId xmlns:p14="http://schemas.microsoft.com/office/powerpoint/2010/main" val="2595075529"/>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453336"/>
            <a:ext cx="12192000" cy="404664"/>
          </a:xfrm>
          <a:prstGeom prst="round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a:off x="11237168" y="6417808"/>
            <a:ext cx="432048" cy="412155"/>
          </a:xfrm>
        </p:spPr>
        <p:txBody>
          <a:bodyPr/>
          <a:lstStyle/>
          <a:p>
            <a:fld id="{1EC248AB-E565-412B-9D95-9B07D6A4F3F3}" type="slidenum">
              <a:rPr lang="en-GB" smtClean="0">
                <a:solidFill>
                  <a:schemeClr val="bg1"/>
                </a:solidFill>
                <a:latin typeface="Arial Black" pitchFamily="34" charset="0"/>
              </a:rPr>
              <a:pPr/>
              <a:t>9</a:t>
            </a:fld>
            <a:endParaRPr lang="en-GB" dirty="0">
              <a:solidFill>
                <a:schemeClr val="bg1"/>
              </a:solidFill>
              <a:latin typeface="Arial Black" pitchFamily="34" charset="0"/>
            </a:endParaRPr>
          </a:p>
        </p:txBody>
      </p:sp>
      <p:sp>
        <p:nvSpPr>
          <p:cNvPr id="7" name="Slide Number Placeholder 5"/>
          <p:cNvSpPr txBox="1">
            <a:spLocks/>
          </p:cNvSpPr>
          <p:nvPr/>
        </p:nvSpPr>
        <p:spPr>
          <a:xfrm>
            <a:off x="11381184" y="6417808"/>
            <a:ext cx="792088" cy="412155"/>
          </a:xfrm>
          <a:prstGeom prst="rect">
            <a:avLst/>
          </a:prstGeom>
        </p:spPr>
        <p:txBody>
          <a:bodyPr vert="horz" lIns="91440" tIns="45720" rIns="91440" bIns="45720" rtlCol="0" anchor="ctr"/>
          <a:lstStyle/>
          <a:p>
            <a:pPr algn="r">
              <a:defRPr/>
            </a:pPr>
            <a:r>
              <a:rPr lang="en-GB" sz="1200" dirty="0">
                <a:solidFill>
                  <a:schemeClr val="bg1"/>
                </a:solidFill>
                <a:latin typeface="Arial Black" pitchFamily="34" charset="0"/>
              </a:rPr>
              <a:t>of 20</a:t>
            </a:r>
          </a:p>
        </p:txBody>
      </p:sp>
      <p:cxnSp>
        <p:nvCxnSpPr>
          <p:cNvPr id="9" name="Straight Connector 8"/>
          <p:cNvCxnSpPr/>
          <p:nvPr/>
        </p:nvCxnSpPr>
        <p:spPr>
          <a:xfrm>
            <a:off x="119336" y="6757954"/>
            <a:ext cx="119819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baby sitting on a table&#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8" y="476672"/>
            <a:ext cx="8434908" cy="5626084"/>
          </a:xfrm>
          <a:prstGeom prst="rect">
            <a:avLst/>
          </a:prstGeom>
        </p:spPr>
      </p:pic>
      <p:sp>
        <p:nvSpPr>
          <p:cNvPr id="8" name="TextBox 7"/>
          <p:cNvSpPr txBox="1"/>
          <p:nvPr/>
        </p:nvSpPr>
        <p:spPr>
          <a:xfrm>
            <a:off x="2279576" y="1007017"/>
            <a:ext cx="3888432" cy="2554545"/>
          </a:xfrm>
          <a:prstGeom prst="rect">
            <a:avLst/>
          </a:prstGeom>
          <a:noFill/>
        </p:spPr>
        <p:txBody>
          <a:bodyPr wrap="square" rtlCol="0">
            <a:spAutoFit/>
          </a:bodyPr>
          <a:lstStyle/>
          <a:p>
            <a:r>
              <a:rPr lang="en-GB" sz="4000" dirty="0">
                <a:solidFill>
                  <a:schemeClr val="accent6"/>
                </a:solidFill>
              </a:rPr>
              <a:t>Yes, but what about</a:t>
            </a:r>
          </a:p>
          <a:p>
            <a:r>
              <a:rPr lang="en-GB" sz="4000" dirty="0">
                <a:solidFill>
                  <a:schemeClr val="accent6"/>
                </a:solidFill>
              </a:rPr>
              <a:t>us</a:t>
            </a:r>
          </a:p>
          <a:p>
            <a:r>
              <a:rPr lang="en-GB" sz="4000" dirty="0">
                <a:solidFill>
                  <a:schemeClr val="accent6"/>
                </a:solidFill>
              </a:rPr>
              <a:t>Kids?</a:t>
            </a:r>
          </a:p>
        </p:txBody>
      </p:sp>
    </p:spTree>
    <p:extLst>
      <p:ext uri="{BB962C8B-B14F-4D97-AF65-F5344CB8AC3E}">
        <p14:creationId xmlns:p14="http://schemas.microsoft.com/office/powerpoint/2010/main" val="3415843392"/>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803</TotalTime>
  <Words>1151</Words>
  <Application>Microsoft Office PowerPoint</Application>
  <PresentationFormat>Widescreen</PresentationFormat>
  <Paragraphs>97</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Aharoni</vt:lpstr>
      <vt:lpstr>Arial</vt:lpstr>
      <vt:lpstr>Arial Black</vt:lpstr>
      <vt:lpstr>Calibri</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 Hickey</dc:creator>
  <cp:lastModifiedBy>Hannah Kershaw</cp:lastModifiedBy>
  <cp:revision>71</cp:revision>
  <dcterms:created xsi:type="dcterms:W3CDTF">2010-06-24T14:41:07Z</dcterms:created>
  <dcterms:modified xsi:type="dcterms:W3CDTF">2017-05-17T08:38:03Z</dcterms:modified>
</cp:coreProperties>
</file>