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258" r:id="rId3"/>
    <p:sldId id="259" r:id="rId4"/>
    <p:sldId id="261" r:id="rId5"/>
    <p:sldId id="262" r:id="rId6"/>
    <p:sldId id="263" r:id="rId7"/>
    <p:sldId id="267" r:id="rId8"/>
    <p:sldId id="264" r:id="rId9"/>
    <p:sldId id="265" r:id="rId10"/>
    <p:sldId id="26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61790" autoAdjust="0"/>
  </p:normalViewPr>
  <p:slideViewPr>
    <p:cSldViewPr snapToGrid="0">
      <p:cViewPr varScale="1">
        <p:scale>
          <a:sx n="39" d="100"/>
          <a:sy n="39" d="100"/>
        </p:scale>
        <p:origin x="170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0EAF6B-85D4-4F4E-ADF8-DAC957276E7E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BF9C7-5542-4B30-9BA0-D6DD691D3A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3027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BF9C7-5542-4B30-9BA0-D6DD691D3A1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1344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BF9C7-5542-4B30-9BA0-D6DD691D3A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50520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BF9C7-5542-4B30-9BA0-D6DD691D3A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300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BF9C7-5542-4B30-9BA0-D6DD691D3A1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46477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https://www.instagram.com/p/CRRl67jhXxU/?hl=en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BF9C7-5542-4B30-9BA0-D6DD691D3A1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40754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BF9C7-5542-4B30-9BA0-D6DD691D3A1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93125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BF9C7-5542-4B30-9BA0-D6DD691D3A1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37095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BF9C7-5542-4B30-9BA0-D6DD691D3A1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93144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BF9C7-5542-4B30-9BA0-D6DD691D3A1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3111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66051-3F21-48FC-8E1E-A7A6682502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B1D884-2EB1-4562-BFE6-E731844E21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956CA0-0062-4EC2-9E49-DEEB5F79C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87494-EBB2-4A4E-BF0D-F9A0AEF510CC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145E8-7370-40E7-959A-B2E532FB7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31014F-1380-48A2-9495-F9563E08C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8C008-DE97-437A-8F45-0F784466A3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4861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4CEE2-3061-47EC-A60D-9A40DD9D4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4D2E2C-0A9D-4AC7-91C6-FA2A2D531E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ECB352-46FA-46A2-A0D0-DD85E0B9D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87494-EBB2-4A4E-BF0D-F9A0AEF510CC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644FCA-F2F9-4C8E-816F-4CF4B0827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0C51B-F834-4F2A-8493-4578952BA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8C008-DE97-437A-8F45-0F784466A3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824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5B0638-6BD0-41A9-8042-11808B0A18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70A29B-7051-42C4-8DC1-9846BF72F5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250828-D536-4255-AD9A-58C2525A0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87494-EBB2-4A4E-BF0D-F9A0AEF510CC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CA6AA-68E7-4673-BB10-90C0A733B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13FA5B-61C0-4DE3-977D-C65E31C38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8C008-DE97-437A-8F45-0F784466A3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3502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5713C-16DE-40DD-A208-8BF50160E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48F3EB-0D36-4EA8-9A2C-1343B62BC4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110B3C-239C-4EF0-B98A-B62D36718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87494-EBB2-4A4E-BF0D-F9A0AEF510CC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185455-FFA5-4951-BB3C-D66280335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3C5CC-0FDA-4A76-80BD-A9F9A48AD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8C008-DE97-437A-8F45-0F784466A3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0688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12CC6-E226-45C4-B413-60563F2DB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72B02C-ED4A-417D-90CD-B3391C5535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19444A-529B-470A-8670-431CBA219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87494-EBB2-4A4E-BF0D-F9A0AEF510CC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215DA-91C9-4B8C-BF5A-701693853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E5CCA-652B-4C2E-B1C6-6A6F7F14B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8C008-DE97-437A-8F45-0F784466A3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488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DA199-4CC7-4D3B-AFCB-433C87729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6CFF8-E701-4EEF-8977-CE03D16469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3C90E2-5144-4680-A7FD-7D8AC948D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AB28C4-6356-4160-87D7-E15679BEB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87494-EBB2-4A4E-BF0D-F9A0AEF510CC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6AC0C3-7F64-47D0-85A5-DC6E194B7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9768F-32C5-446D-B6D5-6B20D8B6C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8C008-DE97-437A-8F45-0F784466A3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3393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0A74A-7D2A-4C4C-B01E-8AB583FB0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2FF3EB-A389-46D1-B4FB-7127E2998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7ED162-8908-4CD3-BE93-899E20DE67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21912A-4483-4A62-9729-57AD42A0B5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51DCC7-0B98-4603-B157-0294836F99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3133C0-8994-4192-BD7F-EE068DDEE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87494-EBB2-4A4E-BF0D-F9A0AEF510CC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774119-CB11-4134-81FF-3815D48A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78BB4-5423-4A77-89E2-FEDE4CCAA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8C008-DE97-437A-8F45-0F784466A3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94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F713E-BEDD-4EBC-A394-0AAB7020B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2B1D97-F778-418B-BEC4-6408E5C7C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87494-EBB2-4A4E-BF0D-F9A0AEF510CC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09BF5A-4300-48E9-B8F4-6535C1796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67293B-FC1D-4348-9A78-D0C35D884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8C008-DE97-437A-8F45-0F784466A3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0162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C0D2BB-E7A7-420F-BD0E-24626A95C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87494-EBB2-4A4E-BF0D-F9A0AEF510CC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539931-BD15-449E-8436-83E02D2C3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4A9FF7-AE66-41C0-ADFC-54908561E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8C008-DE97-437A-8F45-0F784466A3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4362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D2E81-7711-44C2-B8BC-A3B314DFC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FB5AF-4D8E-491F-9A46-3DA4BA305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24ADB5-D51F-46B4-A584-B38F5EAB84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5E3DBA-8B00-4954-B225-BB94DC071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87494-EBB2-4A4E-BF0D-F9A0AEF510CC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EACB6-1A62-4B25-8A7D-2FFE90A80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BB8769-FC9F-476A-B4E8-86825069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8C008-DE97-437A-8F45-0F784466A3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7138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60D62-1EE3-45F8-868D-3180058B6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1FBF48-D79D-4D8C-BF2B-8FB1563197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731B83-1972-4A5A-B357-1FF2974AE1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2EC97C-9574-49E5-8140-7A0321405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87494-EBB2-4A4E-BF0D-F9A0AEF510CC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90D0B9-E34D-4A78-A2A6-66553C95E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2CD57A-1E99-4ED5-A489-A51156CE4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8C008-DE97-437A-8F45-0F784466A3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5036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74F8F6-FEF8-4CAA-971C-7F08460AA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91C8A5-775D-4285-A4EE-090453D24C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799CA1-9721-4D4A-A79D-0EBC67B815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287494-EBB2-4A4E-BF0D-F9A0AEF510CC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2CC33-38CF-47D8-8501-ED5A80BAEF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8798E9-C0A3-4C06-8C89-99B806D3A2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8C008-DE97-437A-8F45-0F784466A3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16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ytimes.com/2021/04/09/world/europe/munya-chawawa-british-comic-profile.htm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9E77EE-3C96-47B4-90FF-6944656A8E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" r="23204" b="9091"/>
          <a:stretch/>
        </p:blipFill>
        <p:spPr>
          <a:xfrm>
            <a:off x="7568785" y="1723644"/>
            <a:ext cx="4623213" cy="36576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1A44FF-8A94-4859-90DE-293332DF9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600" dirty="0"/>
              <a:t>Race and Traditional British Media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2474C-4D62-4253-A03F-B4F3015826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4"/>
            <a:ext cx="5971649" cy="383862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2013, Lenny Henry’s widely reported comments “There weren’t any black people at the BAFTAs”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GB" sz="2400" dirty="0"/>
              <a:t>Henry has noted that while 14.5% of the UK population is BAME (rising to 40% in London, where most of the sector is based), currently only 5.4% of the creative industries' workforce is non-white – the lowest figure since the monitoring group Creative Skillset started counting.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344508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27CB3-C80C-404B-8693-2C031548D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Works Cited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ABEB87-2068-42AE-B952-E34C1E839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Banks, Mark. 2017. “What is Creative Justice?” </a:t>
            </a:r>
            <a:r>
              <a:rPr lang="en-GB" i="1" dirty="0" err="1"/>
              <a:t>CAMEo</a:t>
            </a:r>
            <a:r>
              <a:rPr lang="en-GB" i="1" dirty="0"/>
              <a:t> Research Institute for Cultural and Media Economies</a:t>
            </a:r>
            <a:r>
              <a:rPr lang="en-GB" dirty="0"/>
              <a:t>, University of Leicester.</a:t>
            </a:r>
          </a:p>
          <a:p>
            <a:r>
              <a:rPr lang="en-GB" dirty="0" err="1"/>
              <a:t>Chem</a:t>
            </a:r>
            <a:r>
              <a:rPr lang="en-GB" dirty="0"/>
              <a:t>, Gina </a:t>
            </a:r>
            <a:r>
              <a:rPr lang="en-GB" dirty="0" err="1"/>
              <a:t>Masullo</a:t>
            </a:r>
            <a:r>
              <a:rPr lang="en-GB" dirty="0"/>
              <a:t>. “Social Media: From Digital Divide to Empowerment” in The Routledge Companion to Media and Race. Ed. Christopher P. Campbell. London and New York: Routledge, 2017. 117-125.</a:t>
            </a:r>
          </a:p>
          <a:p>
            <a:r>
              <a:rPr lang="en-GB" dirty="0"/>
              <a:t>Joseph, Chante. “’It’s Been a Battle to Express My Personality’: Munya </a:t>
            </a:r>
            <a:r>
              <a:rPr lang="en-GB" dirty="0" err="1"/>
              <a:t>Chawawa</a:t>
            </a:r>
            <a:r>
              <a:rPr lang="en-GB" dirty="0"/>
              <a:t>, Instagram’s Finest Satirist”. Theguardian.com. 8 Dec 2020. Available: https://www.theguardian.com/music/2020/dec/08/munya-chawawa-instagrams-finest-satirist-unknown-p</a:t>
            </a:r>
          </a:p>
          <a:p>
            <a:r>
              <a:rPr lang="en-GB" dirty="0" err="1"/>
              <a:t>Kwai</a:t>
            </a:r>
            <a:r>
              <a:rPr lang="en-GB" dirty="0"/>
              <a:t>, </a:t>
            </a:r>
            <a:r>
              <a:rPr lang="en-GB" dirty="0" err="1"/>
              <a:t>Isbella</a:t>
            </a:r>
            <a:r>
              <a:rPr lang="en-GB" dirty="0"/>
              <a:t>. “The Saturday Profile: For a U.K. Satirist and His Online Fans, Comedy Is Catharsis”. The New York Times. April 9 2021. Available at: </a:t>
            </a:r>
            <a:r>
              <a:rPr lang="en-GB" dirty="0">
                <a:hlinkClick r:id="rId2"/>
              </a:rPr>
              <a:t>https://www.nytimes.com/2021/04/09/world/europe/munya-chawawa-british-comic-profile.html</a:t>
            </a:r>
            <a:endParaRPr lang="en-GB" dirty="0"/>
          </a:p>
          <a:p>
            <a:r>
              <a:rPr lang="en-GB" dirty="0"/>
              <a:t>Marshall, P. David, Christopher Moore, Kim Barbour. </a:t>
            </a:r>
            <a:r>
              <a:rPr lang="en-GB" i="1" dirty="0"/>
              <a:t>Persona Studies: An Introduction</a:t>
            </a:r>
            <a:r>
              <a:rPr lang="en-GB" dirty="0"/>
              <a:t>. Hoboken, NJ: Wiley, 2019. </a:t>
            </a:r>
          </a:p>
          <a:p>
            <a:r>
              <a:rPr lang="en-GB" dirty="0"/>
              <a:t>Marwick, Alice. “The Algorithmic Celebrity: The Future of Internet Fame and Microcelebrity Studies” in </a:t>
            </a:r>
            <a:r>
              <a:rPr lang="en-GB" i="1" dirty="0"/>
              <a:t>Microcelebrity around the Globe </a:t>
            </a:r>
            <a:r>
              <a:rPr lang="en-GB" dirty="0"/>
              <a:t>(2019) 161-170.</a:t>
            </a:r>
          </a:p>
        </p:txBody>
      </p:sp>
    </p:spTree>
    <p:extLst>
      <p:ext uri="{BB962C8B-B14F-4D97-AF65-F5344CB8AC3E}">
        <p14:creationId xmlns:p14="http://schemas.microsoft.com/office/powerpoint/2010/main" val="1258187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2CB523-EA8F-4E4E-8D42-0FE97ABA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141" y="1450655"/>
            <a:ext cx="3932030" cy="3956690"/>
          </a:xfrm>
        </p:spPr>
        <p:txBody>
          <a:bodyPr anchor="ctr">
            <a:normAutofit/>
          </a:bodyPr>
          <a:lstStyle/>
          <a:p>
            <a:r>
              <a:rPr lang="en-GB" sz="5000" dirty="0">
                <a:solidFill>
                  <a:schemeClr val="bg1"/>
                </a:solidFill>
              </a:rPr>
              <a:t>Social Media and Microcelebrity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7633D1-6EE6-4118-B9F0-B363477BEE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1450655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D7FFC6-42A9-49CB-B5E9-B3F6B03833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5408571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24D35A-EA2D-4669-92D4-EE7F756F6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9600" y="362858"/>
            <a:ext cx="6096000" cy="6139535"/>
          </a:xfrm>
        </p:spPr>
        <p:txBody>
          <a:bodyPr anchor="ctr"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The potential of social media as an avenue for GEM performers?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Microcelebrity as a ‘stepping stone’ to entering traditional media for GEM performers?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The potential of microcelebrity as a practice to effectively critique socio-political discourses around race?</a:t>
            </a:r>
          </a:p>
          <a:p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044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9C68E-8F24-4BC4-B172-02923FB2D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GB" dirty="0"/>
              <a:t>Microcelebrity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97F40-C25B-4497-8C04-492DA7829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399"/>
            <a:ext cx="6950798" cy="4419599"/>
          </a:xfrm>
        </p:spPr>
        <p:txBody>
          <a:bodyPr>
            <a:normAutofit fontScale="92500" lnSpcReduction="10000"/>
          </a:bodyPr>
          <a:lstStyle/>
          <a:p>
            <a:r>
              <a:rPr lang="en-GB" sz="2400" dirty="0"/>
              <a:t>Social media scholar Alice E Marwick has suggested: “Microcelebrity is not an identity, nor is it simply celebrity scaled down. Instead, I stated clearly that microcelebrity is a practice, it is something one does, a way to present oneself online and relate to others” (162)</a:t>
            </a:r>
          </a:p>
          <a:p>
            <a:endParaRPr lang="en-GB" sz="2400" dirty="0"/>
          </a:p>
          <a:p>
            <a:r>
              <a:rPr lang="en-GB" sz="2400" dirty="0"/>
              <a:t>“Microcelebrities are able to attract hundreds of thousands, even millions, of fans and followers via their specific niche, and be entirely successful and self-sustaining” (Marshall et al 91)</a:t>
            </a:r>
          </a:p>
          <a:p>
            <a:pPr marL="0" indent="0">
              <a:buNone/>
            </a:pPr>
            <a:endParaRPr lang="en-GB" sz="2400" dirty="0"/>
          </a:p>
          <a:p>
            <a:r>
              <a:rPr lang="en-GB" sz="2400" dirty="0"/>
              <a:t>''I make content because I need to express how I'm feeling about the world,‘’ (</a:t>
            </a:r>
            <a:r>
              <a:rPr lang="en-GB" sz="2400" dirty="0" err="1"/>
              <a:t>Chawawa</a:t>
            </a:r>
            <a:r>
              <a:rPr lang="en-GB" sz="2400" dirty="0"/>
              <a:t> qtd in </a:t>
            </a:r>
            <a:r>
              <a:rPr lang="en-GB" sz="2400" dirty="0" err="1"/>
              <a:t>Kwai</a:t>
            </a:r>
            <a:r>
              <a:rPr lang="en-GB" sz="2400" dirty="0"/>
              <a:t>)</a:t>
            </a:r>
          </a:p>
          <a:p>
            <a:endParaRPr lang="en-GB" sz="2000" dirty="0"/>
          </a:p>
          <a:p>
            <a:endParaRPr lang="en-GB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48C20A-9789-4839-8117-28FFA9A0EF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53" r="2095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D1A4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0186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45D4CD-41D5-46C6-8F49-AFE0090A6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867" y="401247"/>
            <a:ext cx="5248219" cy="1154400"/>
          </a:xfrm>
        </p:spPr>
        <p:txBody>
          <a:bodyPr anchor="b">
            <a:normAutofit/>
          </a:bodyPr>
          <a:lstStyle/>
          <a:p>
            <a:r>
              <a:rPr lang="en-GB">
                <a:solidFill>
                  <a:schemeClr val="bg1"/>
                </a:solidFill>
              </a:rPr>
              <a:t>Munya Chawawa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98DC1B4-9C49-491A-B0C4-CF9ABED0C7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9E2025B-C66C-47FE-82BD-2FDCED0F6A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5" b="-5"/>
          <a:stretch/>
        </p:blipFill>
        <p:spPr>
          <a:xfrm>
            <a:off x="2335941" y="3778066"/>
            <a:ext cx="2443842" cy="2443842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5C89038-920A-4C2C-96CF-80507027B6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0064" y="2828266"/>
            <a:ext cx="805908" cy="805908"/>
            <a:chOff x="817371" y="4276255"/>
            <a:chExt cx="413564" cy="413564"/>
          </a:xfrm>
          <a:solidFill>
            <a:srgbClr val="FFFFFF"/>
          </a:solidFill>
        </p:grpSpPr>
        <p:sp>
          <p:nvSpPr>
            <p:cNvPr id="28" name="Graphic 212">
              <a:extLst>
                <a:ext uri="{FF2B5EF4-FFF2-40B4-BE49-F238E27FC236}">
                  <a16:creationId xmlns:a16="http://schemas.microsoft.com/office/drawing/2014/main" id="{8D8F13C5-4B99-432F-A339-372E57EB698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7371" y="4276255"/>
              <a:ext cx="413564" cy="413564"/>
            </a:xfrm>
            <a:custGeom>
              <a:avLst/>
              <a:gdLst>
                <a:gd name="connsiteX0" fmla="*/ 403574 w 807148"/>
                <a:gd name="connsiteY0" fmla="*/ 0 h 807148"/>
                <a:gd name="connsiteX1" fmla="*/ 0 w 807148"/>
                <a:gd name="connsiteY1" fmla="*/ 403574 h 807148"/>
                <a:gd name="connsiteX2" fmla="*/ 403574 w 807148"/>
                <a:gd name="connsiteY2" fmla="*/ 807149 h 807148"/>
                <a:gd name="connsiteX3" fmla="*/ 807149 w 807148"/>
                <a:gd name="connsiteY3" fmla="*/ 403574 h 807148"/>
                <a:gd name="connsiteX4" fmla="*/ 403574 w 807148"/>
                <a:gd name="connsiteY4" fmla="*/ 0 h 807148"/>
                <a:gd name="connsiteX5" fmla="*/ 403574 w 807148"/>
                <a:gd name="connsiteY5" fmla="*/ 667988 h 807148"/>
                <a:gd name="connsiteX6" fmla="*/ 139160 w 807148"/>
                <a:gd name="connsiteY6" fmla="*/ 403574 h 807148"/>
                <a:gd name="connsiteX7" fmla="*/ 403574 w 807148"/>
                <a:gd name="connsiteY7" fmla="*/ 139160 h 807148"/>
                <a:gd name="connsiteX8" fmla="*/ 667988 w 807148"/>
                <a:gd name="connsiteY8" fmla="*/ 403574 h 807148"/>
                <a:gd name="connsiteX9" fmla="*/ 403574 w 807148"/>
                <a:gd name="connsiteY9" fmla="*/ 667988 h 8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148" h="807148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29" name="Graphic 212">
              <a:extLst>
                <a:ext uri="{FF2B5EF4-FFF2-40B4-BE49-F238E27FC236}">
                  <a16:creationId xmlns:a16="http://schemas.microsoft.com/office/drawing/2014/main" id="{413EEA21-9A3A-47C8-A94C-D6EFE2EF51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7371" y="4276255"/>
              <a:ext cx="413564" cy="413564"/>
            </a:xfrm>
            <a:custGeom>
              <a:avLst/>
              <a:gdLst>
                <a:gd name="connsiteX0" fmla="*/ 403574 w 807148"/>
                <a:gd name="connsiteY0" fmla="*/ 0 h 807148"/>
                <a:gd name="connsiteX1" fmla="*/ 0 w 807148"/>
                <a:gd name="connsiteY1" fmla="*/ 403574 h 807148"/>
                <a:gd name="connsiteX2" fmla="*/ 403574 w 807148"/>
                <a:gd name="connsiteY2" fmla="*/ 807149 h 807148"/>
                <a:gd name="connsiteX3" fmla="*/ 807149 w 807148"/>
                <a:gd name="connsiteY3" fmla="*/ 403574 h 807148"/>
                <a:gd name="connsiteX4" fmla="*/ 403574 w 807148"/>
                <a:gd name="connsiteY4" fmla="*/ 0 h 807148"/>
                <a:gd name="connsiteX5" fmla="*/ 403574 w 807148"/>
                <a:gd name="connsiteY5" fmla="*/ 667988 h 807148"/>
                <a:gd name="connsiteX6" fmla="*/ 139160 w 807148"/>
                <a:gd name="connsiteY6" fmla="*/ 403574 h 807148"/>
                <a:gd name="connsiteX7" fmla="*/ 403574 w 807148"/>
                <a:gd name="connsiteY7" fmla="*/ 139160 h 807148"/>
                <a:gd name="connsiteX8" fmla="*/ 667988 w 807148"/>
                <a:gd name="connsiteY8" fmla="*/ 403574 h 807148"/>
                <a:gd name="connsiteX9" fmla="*/ 403574 w 807148"/>
                <a:gd name="connsiteY9" fmla="*/ 667988 h 8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148" h="807148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A15111C-2752-4649-B55B-B93FF93F97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0064" y="2823516"/>
            <a:ext cx="805908" cy="805908"/>
            <a:chOff x="817371" y="4276255"/>
            <a:chExt cx="413564" cy="413564"/>
          </a:xfrm>
          <a:solidFill>
            <a:schemeClr val="accent2">
              <a:alpha val="30000"/>
            </a:schemeClr>
          </a:solidFill>
        </p:grpSpPr>
        <p:sp>
          <p:nvSpPr>
            <p:cNvPr id="32" name="Graphic 212">
              <a:extLst>
                <a:ext uri="{FF2B5EF4-FFF2-40B4-BE49-F238E27FC236}">
                  <a16:creationId xmlns:a16="http://schemas.microsoft.com/office/drawing/2014/main" id="{877E3FF1-E4B8-49CB-9DD6-7D2067808F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7371" y="4276255"/>
              <a:ext cx="413564" cy="413564"/>
            </a:xfrm>
            <a:custGeom>
              <a:avLst/>
              <a:gdLst>
                <a:gd name="connsiteX0" fmla="*/ 403574 w 807148"/>
                <a:gd name="connsiteY0" fmla="*/ 0 h 807148"/>
                <a:gd name="connsiteX1" fmla="*/ 0 w 807148"/>
                <a:gd name="connsiteY1" fmla="*/ 403574 h 807148"/>
                <a:gd name="connsiteX2" fmla="*/ 403574 w 807148"/>
                <a:gd name="connsiteY2" fmla="*/ 807149 h 807148"/>
                <a:gd name="connsiteX3" fmla="*/ 807149 w 807148"/>
                <a:gd name="connsiteY3" fmla="*/ 403574 h 807148"/>
                <a:gd name="connsiteX4" fmla="*/ 403574 w 807148"/>
                <a:gd name="connsiteY4" fmla="*/ 0 h 807148"/>
                <a:gd name="connsiteX5" fmla="*/ 403574 w 807148"/>
                <a:gd name="connsiteY5" fmla="*/ 667988 h 807148"/>
                <a:gd name="connsiteX6" fmla="*/ 139160 w 807148"/>
                <a:gd name="connsiteY6" fmla="*/ 403574 h 807148"/>
                <a:gd name="connsiteX7" fmla="*/ 403574 w 807148"/>
                <a:gd name="connsiteY7" fmla="*/ 139160 h 807148"/>
                <a:gd name="connsiteX8" fmla="*/ 667988 w 807148"/>
                <a:gd name="connsiteY8" fmla="*/ 403574 h 807148"/>
                <a:gd name="connsiteX9" fmla="*/ 403574 w 807148"/>
                <a:gd name="connsiteY9" fmla="*/ 667988 h 8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148" h="807148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33" name="Graphic 212">
              <a:extLst>
                <a:ext uri="{FF2B5EF4-FFF2-40B4-BE49-F238E27FC236}">
                  <a16:creationId xmlns:a16="http://schemas.microsoft.com/office/drawing/2014/main" id="{945D9A4A-CCDB-40CE-BD57-15BE15B877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7371" y="4276255"/>
              <a:ext cx="413564" cy="413564"/>
            </a:xfrm>
            <a:custGeom>
              <a:avLst/>
              <a:gdLst>
                <a:gd name="connsiteX0" fmla="*/ 403574 w 807148"/>
                <a:gd name="connsiteY0" fmla="*/ 0 h 807148"/>
                <a:gd name="connsiteX1" fmla="*/ 0 w 807148"/>
                <a:gd name="connsiteY1" fmla="*/ 403574 h 807148"/>
                <a:gd name="connsiteX2" fmla="*/ 403574 w 807148"/>
                <a:gd name="connsiteY2" fmla="*/ 807149 h 807148"/>
                <a:gd name="connsiteX3" fmla="*/ 807149 w 807148"/>
                <a:gd name="connsiteY3" fmla="*/ 403574 h 807148"/>
                <a:gd name="connsiteX4" fmla="*/ 403574 w 807148"/>
                <a:gd name="connsiteY4" fmla="*/ 0 h 807148"/>
                <a:gd name="connsiteX5" fmla="*/ 403574 w 807148"/>
                <a:gd name="connsiteY5" fmla="*/ 667988 h 807148"/>
                <a:gd name="connsiteX6" fmla="*/ 139160 w 807148"/>
                <a:gd name="connsiteY6" fmla="*/ 403574 h 807148"/>
                <a:gd name="connsiteX7" fmla="*/ 403574 w 807148"/>
                <a:gd name="connsiteY7" fmla="*/ 139160 h 807148"/>
                <a:gd name="connsiteX8" fmla="*/ 667988 w 807148"/>
                <a:gd name="connsiteY8" fmla="*/ 403574 h 807148"/>
                <a:gd name="connsiteX9" fmla="*/ 403574 w 807148"/>
                <a:gd name="connsiteY9" fmla="*/ 667988 h 8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148" h="807148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96541F-AAAF-4103-83AC-6DE8BA26E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868" y="1820369"/>
            <a:ext cx="5217173" cy="4351338"/>
          </a:xfrm>
        </p:spPr>
        <p:txBody>
          <a:bodyPr>
            <a:normAutofit/>
          </a:bodyPr>
          <a:lstStyle/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Other relevant figures might include Bilal Zafar, Michael </a:t>
            </a:r>
            <a:r>
              <a:rPr lang="en-GB" dirty="0" err="1">
                <a:solidFill>
                  <a:schemeClr val="bg1"/>
                </a:solidFill>
              </a:rPr>
              <a:t>Dapaah</a:t>
            </a:r>
            <a:r>
              <a:rPr lang="en-GB" dirty="0">
                <a:solidFill>
                  <a:schemeClr val="bg1"/>
                </a:solidFill>
              </a:rPr>
              <a:t>, Vee Brown, </a:t>
            </a:r>
            <a:r>
              <a:rPr lang="en-GB" dirty="0" err="1">
                <a:solidFill>
                  <a:schemeClr val="bg1"/>
                </a:solidFill>
              </a:rPr>
              <a:t>Asim</a:t>
            </a:r>
            <a:r>
              <a:rPr lang="en-GB" dirty="0">
                <a:solidFill>
                  <a:schemeClr val="bg1"/>
                </a:solidFill>
              </a:rPr>
              <a:t> Chaudhry, Mo Gilligan and </a:t>
            </a:r>
            <a:r>
              <a:rPr lang="en-GB" dirty="0" err="1">
                <a:solidFill>
                  <a:schemeClr val="bg1"/>
                </a:solidFill>
              </a:rPr>
              <a:t>Guz</a:t>
            </a:r>
            <a:r>
              <a:rPr lang="en-GB" dirty="0">
                <a:solidFill>
                  <a:schemeClr val="bg1"/>
                </a:solidFill>
              </a:rPr>
              <a:t> Khan.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E21684-CF7D-4D9B-9401-A5138C066F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25" r="21122" b="-3"/>
          <a:stretch/>
        </p:blipFill>
        <p:spPr>
          <a:xfrm>
            <a:off x="501936" y="34834"/>
            <a:ext cx="3668010" cy="3668010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06CC36-C798-4FE6-9255-F549F4D163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5244" b="-7"/>
          <a:stretch/>
        </p:blipFill>
        <p:spPr>
          <a:xfrm>
            <a:off x="3820702" y="1675969"/>
            <a:ext cx="2167719" cy="2167719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grpSp>
        <p:nvGrpSpPr>
          <p:cNvPr id="35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46891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DED9C4-A097-4FE8-9EE2-D0215006B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en-GB" sz="3800">
                <a:solidFill>
                  <a:schemeClr val="bg1"/>
                </a:solidFill>
              </a:rPr>
              <a:t>Munya Chawawa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3E45A-F80C-49A6-A3F3-69A329689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229" y="1909192"/>
            <a:ext cx="6291071" cy="3693322"/>
          </a:xfrm>
        </p:spPr>
        <p:txBody>
          <a:bodyPr>
            <a:normAutofit fontScale="92500" lnSpcReduction="10000"/>
          </a:bodyPr>
          <a:lstStyle/>
          <a:p>
            <a:r>
              <a:rPr lang="en-GB" sz="2400" dirty="0" err="1">
                <a:solidFill>
                  <a:schemeClr val="bg1"/>
                </a:solidFill>
              </a:rPr>
              <a:t>Chawawa</a:t>
            </a:r>
            <a:r>
              <a:rPr lang="en-GB" sz="2400" dirty="0">
                <a:solidFill>
                  <a:schemeClr val="bg1"/>
                </a:solidFill>
              </a:rPr>
              <a:t> has made a career (including half a million Instagram followers) out of satirising contemporary instances of racial prejudice and inequality, with a particular recent focus on how such stories are reported in the traditional media.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Targets for </a:t>
            </a:r>
            <a:r>
              <a:rPr lang="en-GB" sz="2400" dirty="0" err="1">
                <a:solidFill>
                  <a:schemeClr val="bg1"/>
                </a:solidFill>
              </a:rPr>
              <a:t>Chawawa</a:t>
            </a:r>
            <a:r>
              <a:rPr lang="en-GB" sz="2400" dirty="0">
                <a:solidFill>
                  <a:schemeClr val="bg1"/>
                </a:solidFill>
              </a:rPr>
              <a:t> have included white outrage at Sainsbury’s Black History Month Initiatives, the complaints over Black Lives Matter Protests on ITV’s </a:t>
            </a:r>
            <a:r>
              <a:rPr lang="en-GB" sz="2400" i="1" dirty="0">
                <a:solidFill>
                  <a:schemeClr val="bg1"/>
                </a:solidFill>
              </a:rPr>
              <a:t>Britain’s Got Talent</a:t>
            </a:r>
            <a:r>
              <a:rPr lang="en-GB" sz="2400" dirty="0">
                <a:solidFill>
                  <a:schemeClr val="bg1"/>
                </a:solidFill>
              </a:rPr>
              <a:t>, and the racist abuse aimed at footballers Marcus Rashford, Jadon Sancho and </a:t>
            </a:r>
            <a:r>
              <a:rPr lang="en-GB" sz="2400" dirty="0" err="1">
                <a:solidFill>
                  <a:schemeClr val="bg1"/>
                </a:solidFill>
              </a:rPr>
              <a:t>Byako</a:t>
            </a:r>
            <a:r>
              <a:rPr lang="en-GB" sz="2400" dirty="0">
                <a:solidFill>
                  <a:schemeClr val="bg1"/>
                </a:solidFill>
              </a:rPr>
              <a:t> Saka after their penalty misses in Euro 2020</a:t>
            </a:r>
            <a:r>
              <a:rPr lang="en-GB" sz="1700" dirty="0">
                <a:solidFill>
                  <a:schemeClr val="bg1"/>
                </a:solidFill>
              </a:rPr>
              <a:t>.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47387333-DE9F-4420-B3B6-571F1A8A2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1646" y="1061546"/>
            <a:ext cx="5023539" cy="502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513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AC220B-C94D-48DC-A59C-97388BF08C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60" r="24264" b="9091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CEBF5B-4606-4F71-8F5C-81C68B654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GB" sz="2800"/>
              <a:t>Unknown P.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4F558-A678-4D09-AC92-06FF7AA0D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087" y="2626904"/>
            <a:ext cx="6610277" cy="3758510"/>
          </a:xfrm>
        </p:spPr>
        <p:txBody>
          <a:bodyPr anchor="t">
            <a:noAutofit/>
          </a:bodyPr>
          <a:lstStyle/>
          <a:p>
            <a:r>
              <a:rPr lang="en-GB" sz="2400" dirty="0" err="1"/>
              <a:t>Chawawa</a:t>
            </a:r>
            <a:r>
              <a:rPr lang="en-GB" sz="2400" dirty="0"/>
              <a:t> is perhaps best known for his creation Unknown P. A drill rapper who hails from the gang ridden streets of Surrey and sings about topics such as tax evasion and fox hunting.</a:t>
            </a:r>
          </a:p>
          <a:p>
            <a:endParaRPr lang="en-GB" sz="2400" dirty="0"/>
          </a:p>
          <a:p>
            <a:r>
              <a:rPr lang="en-GB" sz="2400" dirty="0"/>
              <a:t>“The character was born from a desire to expose the hypocrisy of classism and cultural appropriation amid a public debate over U.K. drill -- a subgenre of hip-hop music that British authorities have tried to censor, blaming it for a rise in knife crimes in London.”  (qtd in </a:t>
            </a:r>
            <a:r>
              <a:rPr lang="en-GB" sz="2400" dirty="0" err="1"/>
              <a:t>Kwai</a:t>
            </a:r>
            <a:r>
              <a:rPr lang="en-GB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995149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65621-D62C-42C3-864F-C161F0DC3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Unknown P. “Piers Morgan”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774DD-325A-4A79-AB3E-D1E467ACBC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“The irony that middle and upper class people at my </a:t>
            </a:r>
            <a:r>
              <a:rPr lang="en-GB" dirty="0" err="1"/>
              <a:t>uni</a:t>
            </a:r>
            <a:r>
              <a:rPr lang="en-GB" dirty="0"/>
              <a:t> chat about unknown p without realising it’s literally satire about them and their working class fetishization” (Allan Smith, YouTube Comment)</a:t>
            </a:r>
          </a:p>
          <a:p>
            <a:endParaRPr lang="en-GB" dirty="0"/>
          </a:p>
          <a:p>
            <a:r>
              <a:rPr lang="en-GB" dirty="0"/>
              <a:t>“Some upper class kids are </a:t>
            </a:r>
            <a:r>
              <a:rPr lang="en-GB" dirty="0" err="1"/>
              <a:t>obessesed</a:t>
            </a:r>
            <a:r>
              <a:rPr lang="en-GB" dirty="0"/>
              <a:t> [sic] with the hood culture and will imitate when they are far from that. You can enjoy it, but not imitate it, it's corny.” (Divinity </a:t>
            </a:r>
            <a:r>
              <a:rPr lang="en-GB" dirty="0" err="1"/>
              <a:t>Litty</a:t>
            </a:r>
            <a:r>
              <a:rPr lang="en-GB" dirty="0"/>
              <a:t>, YouTube Comment)</a:t>
            </a:r>
          </a:p>
        </p:txBody>
      </p:sp>
    </p:spTree>
    <p:extLst>
      <p:ext uri="{BB962C8B-B14F-4D97-AF65-F5344CB8AC3E}">
        <p14:creationId xmlns:p14="http://schemas.microsoft.com/office/powerpoint/2010/main" val="3177011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C56C38-C095-4A90-A5D4-A4E7CB7DB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28" y="377371"/>
            <a:ext cx="5519439" cy="61105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700" dirty="0">
                <a:solidFill>
                  <a:schemeClr val="bg1">
                    <a:alpha val="80000"/>
                  </a:schemeClr>
                </a:solidFill>
              </a:rPr>
              <a:t> </a:t>
            </a:r>
          </a:p>
          <a:p>
            <a:r>
              <a:rPr lang="en-GB" sz="2400" dirty="0">
                <a:solidFill>
                  <a:schemeClr val="bg1">
                    <a:alpha val="80000"/>
                  </a:schemeClr>
                </a:solidFill>
              </a:rPr>
              <a:t>“{</a:t>
            </a:r>
            <a:r>
              <a:rPr lang="en-GB" sz="2400" dirty="0" err="1">
                <a:solidFill>
                  <a:schemeClr val="bg1">
                    <a:alpha val="80000"/>
                  </a:schemeClr>
                </a:solidFill>
              </a:rPr>
              <a:t>Chawawa’s</a:t>
            </a:r>
            <a:r>
              <a:rPr lang="en-GB" sz="2400" dirty="0">
                <a:solidFill>
                  <a:schemeClr val="bg1">
                    <a:alpha val="80000"/>
                  </a:schemeClr>
                </a:solidFill>
              </a:rPr>
              <a:t>] unwavering confidence and humour are being celebrated at a time when few Black people can speak about racism or critique the government without receiving swathes of abuse” (Joseph)</a:t>
            </a:r>
          </a:p>
          <a:p>
            <a:pPr marL="0" indent="0">
              <a:buNone/>
            </a:pPr>
            <a:endParaRPr lang="en-GB" sz="2400" dirty="0">
              <a:solidFill>
                <a:schemeClr val="bg1">
                  <a:alpha val="80000"/>
                </a:schemeClr>
              </a:solidFill>
            </a:endParaRPr>
          </a:p>
          <a:p>
            <a:endParaRPr lang="en-GB" sz="2400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en-GB" sz="2400" dirty="0">
                <a:solidFill>
                  <a:schemeClr val="bg1">
                    <a:alpha val="80000"/>
                  </a:schemeClr>
                </a:solidFill>
              </a:rPr>
              <a:t>“Maybe we stop having to force our way into an organisation that’s made up its mind, and just make one that’s more aligned with our world, with a team that understand our type of humour – people who understand what I will be saying when I’m making jokes about </a:t>
            </a:r>
            <a:r>
              <a:rPr lang="en-GB" sz="2400" dirty="0" err="1">
                <a:solidFill>
                  <a:schemeClr val="bg1">
                    <a:alpha val="80000"/>
                  </a:schemeClr>
                </a:solidFill>
              </a:rPr>
              <a:t>jollof</a:t>
            </a:r>
            <a:r>
              <a:rPr lang="en-GB" sz="2400" dirty="0">
                <a:solidFill>
                  <a:schemeClr val="bg1">
                    <a:alpha val="80000"/>
                  </a:schemeClr>
                </a:solidFill>
              </a:rPr>
              <a:t> rice.”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44E3F87-3D58-4B03-86B2-15A5C5B9C9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841376"/>
            <a:ext cx="5260976" cy="4707593"/>
            <a:chOff x="6096000" y="841376"/>
            <a:chExt cx="5260976" cy="4707593"/>
          </a:xfrm>
          <a:effectLst>
            <a:outerShdw blurRad="381000" dist="152400" dir="5400000" algn="ctr" rotWithShape="0">
              <a:srgbClr val="000000">
                <a:alpha val="10000"/>
              </a:srgbClr>
            </a:outerShdw>
          </a:effectLst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4D09509-F6FC-47A6-B196-CCCFD8E830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1" y="841376"/>
              <a:ext cx="5260975" cy="4707593"/>
              <a:chOff x="6096001" y="841376"/>
              <a:chExt cx="5260975" cy="4707593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BA5B9D66-192D-4F12-964D-2B23A1D2754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C9C14E68-C469-4A71-AF08-169DB545FC6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2C18990-7F62-45E8-B68F-47E95E4812F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0" y="4138312"/>
              <a:ext cx="5260975" cy="1410656"/>
              <a:chOff x="6096000" y="4138312"/>
              <a:chExt cx="5260975" cy="1410656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AC206BB2-3759-4DF0-9932-7445B6367AA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381FA6FA-3CB6-4F57-8871-82DDE5BE86A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blipFill dpi="0" rotWithShape="1">
                <a:blip r:embed="rId3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68502C3-419E-4DF7-B573-DB67246426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1932" y="1429777"/>
            <a:ext cx="4369112" cy="290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988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D33996-C3FC-4757-B9D0-D1BD4C9305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05" b="29695"/>
          <a:stretch/>
        </p:blipFill>
        <p:spPr>
          <a:xfrm>
            <a:off x="4117521" y="10"/>
            <a:ext cx="8074479" cy="6857990"/>
          </a:xfrm>
          <a:prstGeom prst="rect">
            <a:avLst/>
          </a:prstGeom>
        </p:spPr>
      </p:pic>
      <p:sp>
        <p:nvSpPr>
          <p:cNvPr id="45" name="Freeform: Shape 41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5EC6F0-4D9F-4414-964F-6AA6B9BCD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65125"/>
            <a:ext cx="5766027" cy="563789"/>
          </a:xfrm>
        </p:spPr>
        <p:txBody>
          <a:bodyPr>
            <a:normAutofit fontScale="90000"/>
          </a:bodyPr>
          <a:lstStyle/>
          <a:p>
            <a:r>
              <a:rPr lang="en-GB" dirty="0"/>
              <a:t>Closing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02687-403D-40CA-A422-618D3E688E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657" y="1146629"/>
            <a:ext cx="4891313" cy="5346246"/>
          </a:xfrm>
        </p:spPr>
        <p:txBody>
          <a:bodyPr>
            <a:normAutofit/>
          </a:bodyPr>
          <a:lstStyle/>
          <a:p>
            <a:r>
              <a:rPr lang="en-GB" sz="2000" dirty="0"/>
              <a:t>“social media provides some form of technological solution to the lack of voice that people of </a:t>
            </a:r>
            <a:r>
              <a:rPr lang="en-GB" sz="2000" dirty="0" err="1"/>
              <a:t>color</a:t>
            </a:r>
            <a:r>
              <a:rPr lang="en-GB" sz="2000" dirty="0"/>
              <a:t> have encountered in traditional media for decades.” (Chen 120)</a:t>
            </a:r>
          </a:p>
          <a:p>
            <a:endParaRPr lang="en-GB" sz="2000" dirty="0"/>
          </a:p>
          <a:p>
            <a:r>
              <a:rPr lang="en-GB" sz="2000" dirty="0"/>
              <a:t>“many young people in Britain do not see themselves reflected by the satirists on their TV screens … To me it feels liberating to combat the status quo.‘’ (</a:t>
            </a:r>
            <a:r>
              <a:rPr lang="en-GB" sz="2000" dirty="0" err="1"/>
              <a:t>Chawawa</a:t>
            </a:r>
            <a:r>
              <a:rPr lang="en-GB" sz="2000" dirty="0"/>
              <a:t> qtd in </a:t>
            </a:r>
            <a:r>
              <a:rPr lang="en-GB" sz="2000" dirty="0" err="1"/>
              <a:t>Kwai</a:t>
            </a:r>
            <a:r>
              <a:rPr lang="en-GB" sz="2000" dirty="0"/>
              <a:t>) </a:t>
            </a:r>
          </a:p>
          <a:p>
            <a:endParaRPr lang="en-GB" sz="2000" dirty="0"/>
          </a:p>
          <a:p>
            <a:r>
              <a:rPr lang="en-GB" sz="2000" b="1" dirty="0"/>
              <a:t>Is social media the most effective means of performers finding an audience?</a:t>
            </a:r>
          </a:p>
          <a:p>
            <a:endParaRPr lang="en-GB" sz="2000" b="1" dirty="0"/>
          </a:p>
          <a:p>
            <a:r>
              <a:rPr lang="en-GB" sz="2000" b="1" dirty="0"/>
              <a:t>Is it a form of ghettoization/exploitation?</a:t>
            </a:r>
          </a:p>
        </p:txBody>
      </p:sp>
    </p:spTree>
    <p:extLst>
      <p:ext uri="{BB962C8B-B14F-4D97-AF65-F5344CB8AC3E}">
        <p14:creationId xmlns:p14="http://schemas.microsoft.com/office/powerpoint/2010/main" val="40478638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3950</TotalTime>
  <Words>963</Words>
  <Application>Microsoft Office PowerPoint</Application>
  <PresentationFormat>Widescreen</PresentationFormat>
  <Paragraphs>62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Race and Traditional British Media</vt:lpstr>
      <vt:lpstr>Social Media and Microcelebrity</vt:lpstr>
      <vt:lpstr>Microcelebrity</vt:lpstr>
      <vt:lpstr>Munya Chawawa</vt:lpstr>
      <vt:lpstr>Munya Chawawa</vt:lpstr>
      <vt:lpstr>Unknown P.</vt:lpstr>
      <vt:lpstr>Unknown P. “Piers Morgan” </vt:lpstr>
      <vt:lpstr>PowerPoint Presentation</vt:lpstr>
      <vt:lpstr>Closing Thoughts</vt:lpstr>
      <vt:lpstr>Works Cited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Simmons</dc:creator>
  <cp:lastModifiedBy>David Simmons</cp:lastModifiedBy>
  <cp:revision>51</cp:revision>
  <dcterms:created xsi:type="dcterms:W3CDTF">2021-08-06T08:48:36Z</dcterms:created>
  <dcterms:modified xsi:type="dcterms:W3CDTF">2021-10-11T08:11:15Z</dcterms:modified>
</cp:coreProperties>
</file>