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5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7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7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4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3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4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741CCB-8FB3-4BBB-B8C2-4C30FB9681F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630EFE-583F-418F-B96C-064E0731419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IbTHhayK3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1541536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dirty="0" smtClean="0"/>
              <a:t> </a:t>
            </a:r>
            <a:r>
              <a:rPr lang="en-GB" altLang="en-US" sz="2400" dirty="0" smtClean="0"/>
              <a:t>The term ‘Diaspora’ </a:t>
            </a:r>
          </a:p>
          <a:p>
            <a:pPr marL="0" indent="0" eaLnBrk="1" hangingPunct="1">
              <a:buNone/>
            </a:pPr>
            <a:endParaRPr lang="en-GB" alt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 dirty="0" smtClean="0"/>
              <a:t> The </a:t>
            </a:r>
            <a:r>
              <a:rPr lang="en-GB" altLang="en-US" sz="2400" dirty="0"/>
              <a:t>social condition of diaspora </a:t>
            </a:r>
            <a:r>
              <a:rPr lang="en-GB" altLang="en-US" sz="2400" dirty="0" smtClean="0"/>
              <a:t>– represented as a triadic </a:t>
            </a:r>
            <a:r>
              <a:rPr lang="en-GB" altLang="en-US" sz="2400" dirty="0"/>
              <a:t>relationship</a:t>
            </a:r>
            <a:r>
              <a:rPr lang="en-GB" altLang="en-US" sz="2400" dirty="0" smtClean="0"/>
              <a:t>:</a:t>
            </a:r>
          </a:p>
          <a:p>
            <a:pPr marL="0" indent="0">
              <a:buNone/>
            </a:pPr>
            <a:endParaRPr lang="en-GB" altLang="en-US" sz="2400" dirty="0"/>
          </a:p>
          <a:p>
            <a:pPr eaLnBrk="1" hangingPunct="1"/>
            <a:endParaRPr lang="en-GB" altLang="en-US" dirty="0" smtClean="0"/>
          </a:p>
        </p:txBody>
      </p:sp>
      <p:sp>
        <p:nvSpPr>
          <p:cNvPr id="6" name="Isosceles Triangle 5"/>
          <p:cNvSpPr/>
          <p:nvPr/>
        </p:nvSpPr>
        <p:spPr>
          <a:xfrm>
            <a:off x="4800600" y="3562273"/>
            <a:ext cx="2159000" cy="1079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492" y="3176203"/>
            <a:ext cx="30972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Diasporic</a:t>
            </a:r>
            <a:r>
              <a:rPr lang="en-GB" dirty="0"/>
              <a:t> Consciousness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4006" y="4634832"/>
            <a:ext cx="19446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Place of origin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1509" y="4642924"/>
            <a:ext cx="24495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Place of settlement</a:t>
            </a:r>
          </a:p>
        </p:txBody>
      </p:sp>
    </p:spTree>
    <p:extLst>
      <p:ext uri="{BB962C8B-B14F-4D97-AF65-F5344CB8AC3E}">
        <p14:creationId xmlns:p14="http://schemas.microsoft.com/office/powerpoint/2010/main" val="20035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49627"/>
            <a:ext cx="9720073" cy="4705515"/>
          </a:xfrm>
        </p:spPr>
        <p:txBody>
          <a:bodyPr>
            <a:normAutofit lnSpcReduction="10000"/>
          </a:bodyPr>
          <a:lstStyle/>
          <a:p>
            <a:r>
              <a:rPr lang="en-GB" altLang="en-US" sz="2600" dirty="0"/>
              <a:t>Issues of production and consumption:</a:t>
            </a:r>
          </a:p>
          <a:p>
            <a:pPr lvl="1"/>
            <a:r>
              <a:rPr lang="en-GB" altLang="en-US" sz="2200" dirty="0"/>
              <a:t>Audiences and media </a:t>
            </a:r>
            <a:r>
              <a:rPr lang="en-GB" altLang="en-US" sz="2200" dirty="0" smtClean="0"/>
              <a:t>representation </a:t>
            </a:r>
            <a:r>
              <a:rPr lang="en-GB" altLang="en-US" sz="2200" dirty="0"/>
              <a:t>or what </a:t>
            </a:r>
            <a:r>
              <a:rPr lang="en-GB" altLang="en-US" sz="2200" dirty="0" smtClean="0"/>
              <a:t>audiences </a:t>
            </a:r>
            <a:r>
              <a:rPr lang="en-GB" altLang="en-US" sz="2200" dirty="0"/>
              <a:t>‘do’ with </a:t>
            </a:r>
            <a:r>
              <a:rPr lang="en-GB" altLang="en-US" sz="2200" dirty="0" smtClean="0"/>
              <a:t>representation</a:t>
            </a:r>
            <a:endParaRPr lang="en-GB" altLang="en-US" sz="2200" dirty="0"/>
          </a:p>
          <a:p>
            <a:r>
              <a:rPr lang="en-GB" altLang="en-US" sz="2600" dirty="0"/>
              <a:t>Textuality and content:</a:t>
            </a:r>
          </a:p>
          <a:p>
            <a:pPr lvl="1"/>
            <a:r>
              <a:rPr lang="en-GB" altLang="en-US" sz="2200" dirty="0"/>
              <a:t>Stereotyping and ideology</a:t>
            </a:r>
          </a:p>
          <a:p>
            <a:pPr lvl="1"/>
            <a:r>
              <a:rPr lang="en-GB" altLang="en-US" sz="2200" dirty="0"/>
              <a:t>Types of images used to represent ethnic minority </a:t>
            </a:r>
            <a:r>
              <a:rPr lang="en-GB" altLang="en-US" sz="2200" dirty="0" smtClean="0"/>
              <a:t>groups</a:t>
            </a:r>
          </a:p>
          <a:p>
            <a:pPr lvl="1"/>
            <a:r>
              <a:rPr lang="en-GB" altLang="en-US" sz="2200" dirty="0" smtClean="0"/>
              <a:t>New kinds of representations</a:t>
            </a:r>
            <a:endParaRPr lang="en-GB" altLang="en-US" sz="2200" dirty="0"/>
          </a:p>
          <a:p>
            <a:pPr lvl="1"/>
            <a:r>
              <a:rPr lang="en-GB" altLang="en-US" sz="2200" dirty="0"/>
              <a:t>Aesthetics and pleasure and tensions</a:t>
            </a:r>
          </a:p>
          <a:p>
            <a:r>
              <a:rPr lang="en-GB" altLang="en-US" sz="2600" dirty="0"/>
              <a:t>Power and politics:</a:t>
            </a:r>
          </a:p>
          <a:p>
            <a:pPr lvl="1"/>
            <a:r>
              <a:rPr lang="en-GB" altLang="en-US" sz="2200" dirty="0"/>
              <a:t>Who controls, is controlled by, media representation?</a:t>
            </a:r>
          </a:p>
          <a:p>
            <a:r>
              <a:rPr lang="en-GB" sz="2600" dirty="0" smtClean="0"/>
              <a:t>Digital Media:</a:t>
            </a:r>
          </a:p>
          <a:p>
            <a:pPr lvl="1"/>
            <a:r>
              <a:rPr lang="en-GB" sz="2200" dirty="0" smtClean="0"/>
              <a:t>Analogue to the digital – histories</a:t>
            </a:r>
          </a:p>
          <a:p>
            <a:pPr lvl="1"/>
            <a:r>
              <a:rPr lang="en-GB" sz="2200" dirty="0" smtClean="0"/>
              <a:t>New media, convergence and remediation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96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17260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 </a:t>
            </a:r>
            <a:r>
              <a:rPr lang="en-GB" sz="2600" dirty="0" err="1" smtClean="0"/>
              <a:t>Gurinder</a:t>
            </a:r>
            <a:r>
              <a:rPr lang="en-GB" sz="2600" dirty="0" smtClean="0"/>
              <a:t> Chadha (1989) I’m British But…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www.youtube.com/watch?v=lIbTHhayK3w</a:t>
            </a: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613730"/>
            <a:ext cx="9720072" cy="33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</TotalTime>
  <Words>112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Rajinder Dudrah</dc:creator>
  <cp:lastModifiedBy>Rajinder Dudrah</cp:lastModifiedBy>
  <cp:revision>9</cp:revision>
  <dcterms:created xsi:type="dcterms:W3CDTF">2020-02-04T16:19:46Z</dcterms:created>
  <dcterms:modified xsi:type="dcterms:W3CDTF">2020-02-04T18:24:01Z</dcterms:modified>
</cp:coreProperties>
</file>