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01" r:id="rId2"/>
    <p:sldId id="503" r:id="rId3"/>
    <p:sldId id="504" r:id="rId4"/>
    <p:sldId id="50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9D90-6353-4D98-8603-0426EE7F4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551E97-C779-442A-B203-79D55F79C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BB588E-C4DD-4E51-99A3-8A8F24D34B4F}"/>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5" name="Footer Placeholder 4">
            <a:extLst>
              <a:ext uri="{FF2B5EF4-FFF2-40B4-BE49-F238E27FC236}">
                <a16:creationId xmlns:a16="http://schemas.microsoft.com/office/drawing/2014/main" id="{6C076655-935C-4DAB-8F87-F1C197349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9955A-966C-43B4-AD7A-299FA777F627}"/>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B4A89D5C-0D7A-4F26-85D9-C4A8848F493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03685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200D-D855-4905-ABA4-5E1563331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181861-5CB6-4247-A237-C648423A8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0EB1A-1B37-48CE-B145-588D6F02DB26}"/>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5" name="Footer Placeholder 4">
            <a:extLst>
              <a:ext uri="{FF2B5EF4-FFF2-40B4-BE49-F238E27FC236}">
                <a16:creationId xmlns:a16="http://schemas.microsoft.com/office/drawing/2014/main" id="{27150025-5E3B-4D2B-A2DB-DBDC0F920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97731-2E27-450C-9606-34D6F16DF9FD}"/>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BA13D9B6-FF8A-4CE1-BEF2-91E673B52B9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87724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D3577-71A2-4D2A-A1E4-18D6CA03E5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42D5C0-C556-48CE-8A67-E9F3B22E0C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4FE02-DC2E-4535-81CD-76F8F0334CE9}"/>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5" name="Footer Placeholder 4">
            <a:extLst>
              <a:ext uri="{FF2B5EF4-FFF2-40B4-BE49-F238E27FC236}">
                <a16:creationId xmlns:a16="http://schemas.microsoft.com/office/drawing/2014/main" id="{27447D2C-9A99-43BA-B2AE-E9ECE1CDE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A8AE6-BCEC-49E9-ABBB-B098B122C3F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C3BE4314-BE52-462A-9555-D557514CB46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19069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270-8C28-4DF3-A1BE-1B768C5209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57AC2-8FB7-4530-8265-3B9B50334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19269-6FD2-4285-AE67-2A466F5125A8}"/>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5" name="Footer Placeholder 4">
            <a:extLst>
              <a:ext uri="{FF2B5EF4-FFF2-40B4-BE49-F238E27FC236}">
                <a16:creationId xmlns:a16="http://schemas.microsoft.com/office/drawing/2014/main" id="{8373E651-F0CA-496F-A936-5538BE6443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963AD0-A34A-42D9-A86B-8F5D09D22D1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5AD73B05-8BBB-425B-8780-95626CA0A94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89526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C22-9A09-4D3A-A6F4-CCCE3E1B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D74862-F2C5-4816-84F2-174FEA8F0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ED457-0EA9-4E45-89DB-06C344999F17}"/>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5" name="Footer Placeholder 4">
            <a:extLst>
              <a:ext uri="{FF2B5EF4-FFF2-40B4-BE49-F238E27FC236}">
                <a16:creationId xmlns:a16="http://schemas.microsoft.com/office/drawing/2014/main" id="{E8148CE1-BB90-4D60-A552-3BBDA0BA0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B8BDBB-01FB-4CF7-B70C-A18D9584188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E3BC8E17-2C9E-4F7A-8586-6D332265C56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21758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C3BB-1746-488E-8FFD-18DC799BD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51BD3-5898-4DFD-9BDB-C6E1E1287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7B8041-8BE8-4DD4-B173-DC987882A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3D1C3A-9A15-4F54-A7D9-CF93A5E11E8F}"/>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6" name="Footer Placeholder 5">
            <a:extLst>
              <a:ext uri="{FF2B5EF4-FFF2-40B4-BE49-F238E27FC236}">
                <a16:creationId xmlns:a16="http://schemas.microsoft.com/office/drawing/2014/main" id="{CAFBD746-6F02-4B3A-8270-3A4E87BF7C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7AB93B-670F-40A0-A153-82DA1431657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6E2241B0-8EF7-4DB8-9986-1E5C6C80C21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69566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CBD-80BA-41AD-9837-0A297ABFD0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0829A-DA13-40DF-9C26-AF0950991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4955E-6EB4-4B40-A54D-E5FCAD2DEC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34645-E1B8-407A-B662-9D19B3CF1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47228-71D7-4A35-A23D-FC4FDC1EE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8D3D4D-04E7-48B1-9710-EBF95AD1F8FC}"/>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8" name="Footer Placeholder 7">
            <a:extLst>
              <a:ext uri="{FF2B5EF4-FFF2-40B4-BE49-F238E27FC236}">
                <a16:creationId xmlns:a16="http://schemas.microsoft.com/office/drawing/2014/main" id="{D2667719-5D09-4E09-B3FD-A1AEA9E84B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8EE642-14D5-40F6-A20E-A45E4A963F78}"/>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10" name="Picture 9">
            <a:extLst>
              <a:ext uri="{FF2B5EF4-FFF2-40B4-BE49-F238E27FC236}">
                <a16:creationId xmlns:a16="http://schemas.microsoft.com/office/drawing/2014/main" id="{41C72F2D-AC6A-40AD-9232-E5277EBC439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36153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3834-46D5-4EC7-B013-F9F07DAB16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F51427-4A10-4E7B-85FC-FD1628F266FF}"/>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4" name="Footer Placeholder 3">
            <a:extLst>
              <a:ext uri="{FF2B5EF4-FFF2-40B4-BE49-F238E27FC236}">
                <a16:creationId xmlns:a16="http://schemas.microsoft.com/office/drawing/2014/main" id="{6263BF4F-44FE-4582-8AEE-46BCEBBA1A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B8C61-B705-468C-85C2-60DE1B8C29E1}"/>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6" name="Picture 5">
            <a:extLst>
              <a:ext uri="{FF2B5EF4-FFF2-40B4-BE49-F238E27FC236}">
                <a16:creationId xmlns:a16="http://schemas.microsoft.com/office/drawing/2014/main" id="{D923512A-09D0-411C-B2B5-824FB1FA8FC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76935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53360-BB54-4A9E-89A1-CA1AB0FB1B65}"/>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3" name="Footer Placeholder 2">
            <a:extLst>
              <a:ext uri="{FF2B5EF4-FFF2-40B4-BE49-F238E27FC236}">
                <a16:creationId xmlns:a16="http://schemas.microsoft.com/office/drawing/2014/main" id="{FCB525BE-E11C-43B4-8597-B786491985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30DD5B-EFCF-43FE-93A3-2240AEC498DE}"/>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5" name="Picture 4">
            <a:extLst>
              <a:ext uri="{FF2B5EF4-FFF2-40B4-BE49-F238E27FC236}">
                <a16:creationId xmlns:a16="http://schemas.microsoft.com/office/drawing/2014/main" id="{D238593D-791D-4E33-978B-CF99B2B1691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77795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4440-236B-4F0A-9CDF-210C10E14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1A418B-9F6A-411E-ACF0-E4CEE11B2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8EFF62-B908-4A1B-819C-BFA92ED6A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EC326-13B2-46F1-914B-7FF87F9BC20F}"/>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6" name="Footer Placeholder 5">
            <a:extLst>
              <a:ext uri="{FF2B5EF4-FFF2-40B4-BE49-F238E27FC236}">
                <a16:creationId xmlns:a16="http://schemas.microsoft.com/office/drawing/2014/main" id="{C3440A65-EBBC-47A7-8811-B4799A95A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5DA22-1AF1-4EE5-A641-72C9BF6F4509}"/>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FD365563-2B2A-49B7-8095-AAB9B7CC30B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49988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439-0497-4BCD-A37B-E6AF67819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A0A0AA-FA7F-4CFE-9DC1-2EA359A9C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395210C-6837-43ED-B967-A27E58A6F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B1272-3E87-49FA-8A24-B8B78978CF98}"/>
              </a:ext>
            </a:extLst>
          </p:cNvPr>
          <p:cNvSpPr>
            <a:spLocks noGrp="1"/>
          </p:cNvSpPr>
          <p:nvPr>
            <p:ph type="dt" sz="half" idx="10"/>
          </p:nvPr>
        </p:nvSpPr>
        <p:spPr/>
        <p:txBody>
          <a:bodyPr/>
          <a:lstStyle/>
          <a:p>
            <a:fld id="{450CE5C3-E188-4E7D-ABD8-8B92D85F961A}" type="datetimeFigureOut">
              <a:rPr lang="en-GB" smtClean="0"/>
              <a:t>08/03/2023</a:t>
            </a:fld>
            <a:endParaRPr lang="en-GB"/>
          </a:p>
        </p:txBody>
      </p:sp>
      <p:sp>
        <p:nvSpPr>
          <p:cNvPr id="6" name="Footer Placeholder 5">
            <a:extLst>
              <a:ext uri="{FF2B5EF4-FFF2-40B4-BE49-F238E27FC236}">
                <a16:creationId xmlns:a16="http://schemas.microsoft.com/office/drawing/2014/main" id="{F8840D9B-DF79-4B17-A987-17D91D1948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055D4-EF63-4C9A-8D27-E5C4B663F4D3}"/>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8CFDC64D-838D-4DA5-AA58-872A9CBB7A8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420634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F4D21-12DB-4400-A0C6-504BF0B8D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EE6962-5FBB-48A0-ABC8-DBCEBDB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EFE19-AD11-4339-B036-CE99CB154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CE5C3-E188-4E7D-ABD8-8B92D85F961A}" type="datetimeFigureOut">
              <a:rPr lang="en-GB" smtClean="0"/>
              <a:t>08/03/2023</a:t>
            </a:fld>
            <a:endParaRPr lang="en-GB"/>
          </a:p>
        </p:txBody>
      </p:sp>
      <p:sp>
        <p:nvSpPr>
          <p:cNvPr id="5" name="Footer Placeholder 4">
            <a:extLst>
              <a:ext uri="{FF2B5EF4-FFF2-40B4-BE49-F238E27FC236}">
                <a16:creationId xmlns:a16="http://schemas.microsoft.com/office/drawing/2014/main" id="{6CDA2437-94DA-4086-8F04-AE2D009BA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AE08D7-40B0-478F-B4F1-F298884DC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806751C8-7B79-490C-9917-69235D0B53D2}"/>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pic>
        <p:nvPicPr>
          <p:cNvPr id="8" name="Picture 7">
            <a:extLst>
              <a:ext uri="{FF2B5EF4-FFF2-40B4-BE49-F238E27FC236}">
                <a16:creationId xmlns:a16="http://schemas.microsoft.com/office/drawing/2014/main" id="{009545E2-05BA-434B-BACA-73F0D2A5607F}"/>
              </a:ext>
            </a:extLst>
          </p:cNvPr>
          <p:cNvPicPr>
            <a:picLocks noChangeAspect="1"/>
          </p:cNvPicPr>
          <p:nvPr userDrawn="1"/>
        </p:nvPicPr>
        <p:blipFill rotWithShape="1">
          <a:blip r:embed="rId14" cstate="screen">
            <a:alphaModFix amt="5000"/>
            <a:extLst>
              <a:ext uri="{28A0092B-C50C-407E-A947-70E740481C1C}">
                <a14:useLocalDpi xmlns:a14="http://schemas.microsoft.com/office/drawing/2010/main"/>
              </a:ext>
            </a:extLst>
          </a:blip>
          <a:srcRect r="17423" b="15777"/>
          <a:stretch/>
        </p:blipFill>
        <p:spPr>
          <a:xfrm>
            <a:off x="4889594" y="0"/>
            <a:ext cx="7302406" cy="6857999"/>
          </a:xfrm>
          <a:prstGeom prst="rect">
            <a:avLst/>
          </a:prstGeom>
        </p:spPr>
      </p:pic>
    </p:spTree>
    <p:extLst>
      <p:ext uri="{BB962C8B-B14F-4D97-AF65-F5344CB8AC3E}">
        <p14:creationId xmlns:p14="http://schemas.microsoft.com/office/powerpoint/2010/main" val="153650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4746-3454-485A-8CC4-22E910FE5530}"/>
              </a:ext>
            </a:extLst>
          </p:cNvPr>
          <p:cNvSpPr>
            <a:spLocks noGrp="1"/>
          </p:cNvSpPr>
          <p:nvPr>
            <p:ph type="title"/>
          </p:nvPr>
        </p:nvSpPr>
        <p:spPr/>
        <p:txBody>
          <a:bodyPr/>
          <a:lstStyle/>
          <a:p>
            <a:r>
              <a:rPr lang="en-GB" b="1" dirty="0"/>
              <a:t>Critical Incident - Definition</a:t>
            </a:r>
          </a:p>
        </p:txBody>
      </p:sp>
      <p:sp>
        <p:nvSpPr>
          <p:cNvPr id="3" name="Content Placeholder 2">
            <a:extLst>
              <a:ext uri="{FF2B5EF4-FFF2-40B4-BE49-F238E27FC236}">
                <a16:creationId xmlns:a16="http://schemas.microsoft.com/office/drawing/2014/main" id="{2757D8AC-0120-44E8-9760-6172C96BF0B6}"/>
              </a:ext>
            </a:extLst>
          </p:cNvPr>
          <p:cNvSpPr>
            <a:spLocks noGrp="1"/>
          </p:cNvSpPr>
          <p:nvPr>
            <p:ph idx="1"/>
          </p:nvPr>
        </p:nvSpPr>
        <p:spPr>
          <a:xfrm>
            <a:off x="962526" y="1825626"/>
            <a:ext cx="10391274" cy="4013700"/>
          </a:xfrm>
        </p:spPr>
        <p:txBody>
          <a:bodyPr/>
          <a:lstStyle/>
          <a:p>
            <a:r>
              <a:rPr lang="en-GB" sz="3000" dirty="0">
                <a:ea typeface="Calibri" panose="020F0502020204030204" pitchFamily="34" charset="0"/>
              </a:rPr>
              <a:t>Critical incidents are learning situations that lead to significant learning and personal growth. </a:t>
            </a:r>
          </a:p>
          <a:p>
            <a:endParaRPr lang="en-GB" sz="3000" dirty="0">
              <a:ea typeface="Calibri" panose="020F0502020204030204" pitchFamily="34" charset="0"/>
            </a:endParaRPr>
          </a:p>
          <a:p>
            <a:r>
              <a:rPr lang="en-GB" sz="3000" dirty="0">
                <a:ea typeface="Calibri" panose="020F0502020204030204" pitchFamily="34" charset="0"/>
              </a:rPr>
              <a:t>A critical incident does not need to be a serious or dangerous event; rather “critical” is to be interpreted as relevant or important that would require more in-depth reflections.</a:t>
            </a:r>
          </a:p>
          <a:p>
            <a:endParaRPr lang="en-GB" dirty="0"/>
          </a:p>
        </p:txBody>
      </p:sp>
    </p:spTree>
    <p:extLst>
      <p:ext uri="{BB962C8B-B14F-4D97-AF65-F5344CB8AC3E}">
        <p14:creationId xmlns:p14="http://schemas.microsoft.com/office/powerpoint/2010/main" val="145941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06A8-552E-4C80-A38C-F55683D01B37}"/>
              </a:ext>
            </a:extLst>
          </p:cNvPr>
          <p:cNvSpPr>
            <a:spLocks noGrp="1"/>
          </p:cNvSpPr>
          <p:nvPr>
            <p:ph type="title"/>
          </p:nvPr>
        </p:nvSpPr>
        <p:spPr/>
        <p:txBody>
          <a:bodyPr/>
          <a:lstStyle/>
          <a:p>
            <a:r>
              <a:rPr lang="en-GB" b="1" dirty="0"/>
              <a:t>Critical Incident</a:t>
            </a:r>
          </a:p>
        </p:txBody>
      </p:sp>
      <p:sp>
        <p:nvSpPr>
          <p:cNvPr id="3" name="Content Placeholder 2">
            <a:extLst>
              <a:ext uri="{FF2B5EF4-FFF2-40B4-BE49-F238E27FC236}">
                <a16:creationId xmlns:a16="http://schemas.microsoft.com/office/drawing/2014/main" id="{722489E4-670F-4503-9533-C8602DCF6200}"/>
              </a:ext>
            </a:extLst>
          </p:cNvPr>
          <p:cNvSpPr>
            <a:spLocks noGrp="1"/>
          </p:cNvSpPr>
          <p:nvPr>
            <p:ph idx="1"/>
          </p:nvPr>
        </p:nvSpPr>
        <p:spPr>
          <a:xfrm>
            <a:off x="962526" y="1556792"/>
            <a:ext cx="10391274" cy="4351338"/>
          </a:xfrm>
        </p:spPr>
        <p:txBody>
          <a:bodyPr/>
          <a:lstStyle/>
          <a:p>
            <a:endParaRPr lang="en-GB" dirty="0"/>
          </a:p>
          <a:p>
            <a:r>
              <a:rPr lang="en-GB" dirty="0"/>
              <a:t>BCU Assessment tracker is used to identify key areas of progression</a:t>
            </a:r>
          </a:p>
          <a:p>
            <a:r>
              <a:rPr lang="en-GB" dirty="0"/>
              <a:t>Associate Teacher shows how they are progressing toward the BCU Curriculum Key Themes</a:t>
            </a:r>
          </a:p>
          <a:p>
            <a:r>
              <a:rPr lang="en-GB" dirty="0"/>
              <a:t>The Critical Incident is the Associate Teacher’s opportunity to show and prove how they are progressing and developing.</a:t>
            </a:r>
          </a:p>
          <a:p>
            <a:pPr marL="0" indent="0">
              <a:buNone/>
            </a:pPr>
            <a:endParaRPr lang="en-GB" dirty="0"/>
          </a:p>
        </p:txBody>
      </p:sp>
    </p:spTree>
    <p:extLst>
      <p:ext uri="{BB962C8B-B14F-4D97-AF65-F5344CB8AC3E}">
        <p14:creationId xmlns:p14="http://schemas.microsoft.com/office/powerpoint/2010/main" val="121264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32C34-7E07-4C15-8750-84CD8E6CD5F3}"/>
              </a:ext>
            </a:extLst>
          </p:cNvPr>
          <p:cNvPicPr>
            <a:picLocks noChangeAspect="1"/>
          </p:cNvPicPr>
          <p:nvPr/>
        </p:nvPicPr>
        <p:blipFill>
          <a:blip r:embed="rId2"/>
          <a:stretch>
            <a:fillRect/>
          </a:stretch>
        </p:blipFill>
        <p:spPr>
          <a:xfrm>
            <a:off x="2850579" y="1243591"/>
            <a:ext cx="6061472" cy="540767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0CCBFF43-9EA4-8144-DBA7-6E0D443A8F1D}"/>
              </a:ext>
            </a:extLst>
          </p:cNvPr>
          <p:cNvSpPr txBox="1"/>
          <p:nvPr/>
        </p:nvSpPr>
        <p:spPr>
          <a:xfrm>
            <a:off x="596348" y="206734"/>
            <a:ext cx="11155680" cy="923330"/>
          </a:xfrm>
          <a:prstGeom prst="rect">
            <a:avLst/>
          </a:prstGeom>
          <a:noFill/>
        </p:spPr>
        <p:txBody>
          <a:bodyPr wrap="square" rtlCol="0">
            <a:spAutoFit/>
          </a:bodyPr>
          <a:lstStyle/>
          <a:p>
            <a:r>
              <a:rPr lang="en-GB" dirty="0"/>
              <a:t>The Critical Incident template is in the Associate Teacher’s Progress Journal and needs to be completed by the AT to be discussed at both their Review and Progress Meetings.  Please refer to the next slide for each Critical Incident focus from Review Meetings 1, 2, 3 and Progress Meetings 1, 2, 3. </a:t>
            </a:r>
          </a:p>
        </p:txBody>
      </p:sp>
    </p:spTree>
    <p:extLst>
      <p:ext uri="{BB962C8B-B14F-4D97-AF65-F5344CB8AC3E}">
        <p14:creationId xmlns:p14="http://schemas.microsoft.com/office/powerpoint/2010/main" val="244842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979B-187A-44CA-BE61-FD55ACA464AF}"/>
              </a:ext>
            </a:extLst>
          </p:cNvPr>
          <p:cNvSpPr>
            <a:spLocks noGrp="1"/>
          </p:cNvSpPr>
          <p:nvPr>
            <p:ph type="title"/>
          </p:nvPr>
        </p:nvSpPr>
        <p:spPr/>
        <p:txBody>
          <a:bodyPr/>
          <a:lstStyle/>
          <a:p>
            <a:r>
              <a:rPr lang="en-GB" b="1" dirty="0"/>
              <a:t>Critical Incident Focus</a:t>
            </a:r>
          </a:p>
        </p:txBody>
      </p:sp>
      <p:sp>
        <p:nvSpPr>
          <p:cNvPr id="3" name="Content Placeholder 2">
            <a:extLst>
              <a:ext uri="{FF2B5EF4-FFF2-40B4-BE49-F238E27FC236}">
                <a16:creationId xmlns:a16="http://schemas.microsoft.com/office/drawing/2014/main" id="{C3D808D2-AFE0-4A51-AAFB-7445A78E4A02}"/>
              </a:ext>
            </a:extLst>
          </p:cNvPr>
          <p:cNvSpPr>
            <a:spLocks noGrp="1"/>
          </p:cNvSpPr>
          <p:nvPr>
            <p:ph idx="1"/>
          </p:nvPr>
        </p:nvSpPr>
        <p:spPr>
          <a:xfrm>
            <a:off x="685468" y="1690688"/>
            <a:ext cx="10821063" cy="4351338"/>
          </a:xfrm>
        </p:spPr>
        <p:txBody>
          <a:bodyPr/>
          <a:lstStyle/>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a:t>
            </a:r>
            <a:r>
              <a:rPr lang="en-GB" sz="2200" u="sng" dirty="0">
                <a:effectLst/>
                <a:ea typeface="Calibri" panose="020F0502020204030204" pitchFamily="34" charset="0"/>
                <a:cs typeface="Times New Roman" panose="02020603050405020304" pitchFamily="18" charset="0"/>
              </a:rPr>
              <a:t>Review Meeting 1 </a:t>
            </a:r>
            <a:r>
              <a:rPr lang="en-GB" sz="2200" dirty="0">
                <a:effectLst/>
                <a:ea typeface="Calibri" panose="020F0502020204030204" pitchFamily="34" charset="0"/>
                <a:cs typeface="Times New Roman" panose="02020603050405020304" pitchFamily="18" charset="0"/>
              </a:rPr>
              <a:t>– </a:t>
            </a:r>
            <a:r>
              <a:rPr lang="en-GB" sz="2200" dirty="0">
                <a:solidFill>
                  <a:srgbClr val="0070C0"/>
                </a:solidFill>
                <a:effectLst/>
                <a:ea typeface="Calibri" panose="020F0502020204030204" pitchFamily="34" charset="0"/>
                <a:cs typeface="Times New Roman" panose="02020603050405020304" pitchFamily="18" charset="0"/>
              </a:rPr>
              <a:t>Behaviour</a:t>
            </a:r>
          </a:p>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a:t>
            </a:r>
            <a:r>
              <a:rPr lang="en-GB" sz="2200" u="sng" dirty="0">
                <a:effectLst/>
                <a:ea typeface="Calibri" panose="020F0502020204030204" pitchFamily="34" charset="0"/>
                <a:cs typeface="Times New Roman" panose="02020603050405020304" pitchFamily="18" charset="0"/>
              </a:rPr>
              <a:t>Progress Meeting 1</a:t>
            </a:r>
            <a:r>
              <a:rPr lang="en-GB" sz="2200" dirty="0">
                <a:effectLst/>
                <a:ea typeface="Calibri" panose="020F0502020204030204" pitchFamily="34" charset="0"/>
                <a:cs typeface="Times New Roman" panose="02020603050405020304" pitchFamily="18" charset="0"/>
              </a:rPr>
              <a:t>– </a:t>
            </a:r>
            <a:r>
              <a:rPr lang="en-GB" sz="2200" dirty="0">
                <a:solidFill>
                  <a:srgbClr val="0070C0"/>
                </a:solidFill>
                <a:effectLst/>
                <a:ea typeface="Calibri" panose="020F0502020204030204" pitchFamily="34" charset="0"/>
                <a:cs typeface="Times New Roman" panose="02020603050405020304" pitchFamily="18" charset="0"/>
              </a:rPr>
              <a:t>Linked to Phonics/Subject Specialism/An area of student reflection/learning</a:t>
            </a:r>
          </a:p>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a:t>
            </a:r>
            <a:r>
              <a:rPr lang="en-GB" sz="2200" u="sng" dirty="0">
                <a:effectLst/>
                <a:ea typeface="Calibri" panose="020F0502020204030204" pitchFamily="34" charset="0"/>
                <a:cs typeface="Times New Roman" panose="02020603050405020304" pitchFamily="18" charset="0"/>
              </a:rPr>
              <a:t>Review Meeting 2 </a:t>
            </a:r>
            <a:r>
              <a:rPr lang="en-GB" sz="2200" dirty="0">
                <a:effectLst/>
                <a:ea typeface="Calibri" panose="020F0502020204030204" pitchFamily="34" charset="0"/>
                <a:cs typeface="Times New Roman" panose="02020603050405020304" pitchFamily="18" charset="0"/>
              </a:rPr>
              <a:t>– </a:t>
            </a:r>
            <a:r>
              <a:rPr lang="en-GB" sz="2200" dirty="0">
                <a:solidFill>
                  <a:srgbClr val="0070C0"/>
                </a:solidFill>
                <a:effectLst/>
                <a:ea typeface="Calibri" panose="020F0502020204030204" pitchFamily="34" charset="0"/>
                <a:cs typeface="Times New Roman" panose="02020603050405020304" pitchFamily="18" charset="0"/>
              </a:rPr>
              <a:t>Adaptive teaching linked to a subject</a:t>
            </a:r>
          </a:p>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a:t>
            </a:r>
            <a:r>
              <a:rPr lang="en-GB" sz="2200" u="sng" dirty="0">
                <a:effectLst/>
                <a:ea typeface="Calibri" panose="020F0502020204030204" pitchFamily="34" charset="0"/>
                <a:cs typeface="Times New Roman" panose="02020603050405020304" pitchFamily="18" charset="0"/>
              </a:rPr>
              <a:t>Progress Meeting 2 </a:t>
            </a:r>
            <a:r>
              <a:rPr lang="en-GB" sz="2200" dirty="0">
                <a:effectLst/>
                <a:ea typeface="Calibri" panose="020F0502020204030204" pitchFamily="34" charset="0"/>
                <a:cs typeface="Times New Roman" panose="02020603050405020304" pitchFamily="18" charset="0"/>
              </a:rPr>
              <a:t>- </a:t>
            </a:r>
            <a:r>
              <a:rPr lang="en-GB" sz="2200" dirty="0">
                <a:solidFill>
                  <a:srgbClr val="0070C0"/>
                </a:solidFill>
                <a:effectLst/>
                <a:ea typeface="Calibri" panose="020F0502020204030204" pitchFamily="34" charset="0"/>
                <a:cs typeface="Times New Roman" panose="02020603050405020304" pitchFamily="18" charset="0"/>
              </a:rPr>
              <a:t>Linked to Phonics/Subject Specialism/An area of student reflection/learning</a:t>
            </a:r>
          </a:p>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a:t>
            </a:r>
            <a:r>
              <a:rPr lang="en-GB" sz="2200" u="sng" dirty="0">
                <a:effectLst/>
                <a:ea typeface="Calibri" panose="020F0502020204030204" pitchFamily="34" charset="0"/>
                <a:cs typeface="Times New Roman" panose="02020603050405020304" pitchFamily="18" charset="0"/>
              </a:rPr>
              <a:t>Review Meeting 3 </a:t>
            </a:r>
            <a:r>
              <a:rPr lang="en-GB" sz="2200" dirty="0">
                <a:effectLst/>
                <a:ea typeface="Calibri" panose="020F0502020204030204" pitchFamily="34" charset="0"/>
                <a:cs typeface="Times New Roman" panose="02020603050405020304" pitchFamily="18" charset="0"/>
              </a:rPr>
              <a:t>– </a:t>
            </a:r>
            <a:r>
              <a:rPr lang="en-GB" sz="2200" dirty="0">
                <a:solidFill>
                  <a:srgbClr val="0070C0"/>
                </a:solidFill>
                <a:effectLst/>
                <a:ea typeface="Calibri" panose="020F0502020204030204" pitchFamily="34" charset="0"/>
                <a:cs typeface="Times New Roman" panose="02020603050405020304" pitchFamily="18" charset="0"/>
              </a:rPr>
              <a:t>Assessment linked to a subject</a:t>
            </a:r>
          </a:p>
          <a:p>
            <a:pPr lvl="0">
              <a:lnSpc>
                <a:spcPct val="115000"/>
              </a:lnSpc>
              <a:spcAft>
                <a:spcPts val="1000"/>
              </a:spcAft>
              <a:tabLst>
                <a:tab pos="685800" algn="l"/>
              </a:tabLst>
            </a:pPr>
            <a:r>
              <a:rPr lang="en-GB" sz="2200" dirty="0">
                <a:effectLst/>
                <a:ea typeface="Calibri" panose="020F0502020204030204" pitchFamily="34" charset="0"/>
                <a:cs typeface="Times New Roman" panose="02020603050405020304" pitchFamily="18" charset="0"/>
              </a:rPr>
              <a:t>CI </a:t>
            </a:r>
            <a:r>
              <a:rPr lang="en-GB" sz="2200" u="sng" dirty="0">
                <a:effectLst/>
                <a:ea typeface="Calibri" panose="020F0502020204030204" pitchFamily="34" charset="0"/>
                <a:cs typeface="Times New Roman" panose="02020603050405020304" pitchFamily="18" charset="0"/>
              </a:rPr>
              <a:t>Progress Meeting 3 </a:t>
            </a:r>
            <a:r>
              <a:rPr lang="en-GB" sz="2200" dirty="0">
                <a:effectLst/>
                <a:ea typeface="Calibri" panose="020F0502020204030204" pitchFamily="34" charset="0"/>
                <a:cs typeface="Times New Roman" panose="02020603050405020304" pitchFamily="18" charset="0"/>
              </a:rPr>
              <a:t>- </a:t>
            </a:r>
            <a:r>
              <a:rPr lang="en-GB" sz="2200" dirty="0">
                <a:solidFill>
                  <a:srgbClr val="0070C0"/>
                </a:solidFill>
                <a:effectLst/>
                <a:ea typeface="Calibri" panose="020F0502020204030204" pitchFamily="34" charset="0"/>
                <a:cs typeface="Times New Roman" panose="02020603050405020304" pitchFamily="18" charset="0"/>
              </a:rPr>
              <a:t>Linked to Phonics/Subject Specialism/An area of student reflection/learning</a:t>
            </a:r>
          </a:p>
          <a:p>
            <a:endParaRPr lang="en-GB" dirty="0"/>
          </a:p>
        </p:txBody>
      </p:sp>
    </p:spTree>
    <p:extLst>
      <p:ext uri="{BB962C8B-B14F-4D97-AF65-F5344CB8AC3E}">
        <p14:creationId xmlns:p14="http://schemas.microsoft.com/office/powerpoint/2010/main" val="27237780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ECB78A8-71EB-40EF-B99A-99EECF438232}" vid="{DBB4293E-37B8-46BD-851E-FBE47085B151}"/>
    </a:ext>
  </a:extLst>
</a:theme>
</file>

<file path=docProps/app.xml><?xml version="1.0" encoding="utf-8"?>
<Properties xmlns="http://schemas.openxmlformats.org/officeDocument/2006/extended-properties" xmlns:vt="http://schemas.openxmlformats.org/officeDocument/2006/docPropsVTypes">
  <TotalTime>7</TotalTime>
  <Words>241</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1_Office Theme</vt:lpstr>
      <vt:lpstr>Critical Incident - Definition</vt:lpstr>
      <vt:lpstr>Critical Incident</vt:lpstr>
      <vt:lpstr>PowerPoint Presentation</vt:lpstr>
      <vt:lpstr>Critical Incident Focus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Incident - Definition</dc:title>
  <dc:creator>Anne Whitacre</dc:creator>
  <cp:lastModifiedBy>Anne Whitacre</cp:lastModifiedBy>
  <cp:revision>1</cp:revision>
  <dcterms:created xsi:type="dcterms:W3CDTF">2023-03-10T13:32:13Z</dcterms:created>
  <dcterms:modified xsi:type="dcterms:W3CDTF">2023-03-10T13:39:23Z</dcterms:modified>
</cp:coreProperties>
</file>