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71" r:id="rId5"/>
    <p:sldId id="370" r:id="rId6"/>
    <p:sldId id="371" r:id="rId7"/>
    <p:sldId id="372" r:id="rId8"/>
    <p:sldId id="375" r:id="rId9"/>
    <p:sldId id="351" r:id="rId10"/>
    <p:sldId id="352" r:id="rId11"/>
    <p:sldId id="346" r:id="rId12"/>
    <p:sldId id="345" r:id="rId13"/>
    <p:sldId id="344" r:id="rId14"/>
    <p:sldId id="323" r:id="rId15"/>
    <p:sldId id="382" r:id="rId16"/>
    <p:sldId id="355" r:id="rId17"/>
    <p:sldId id="347" r:id="rId18"/>
    <p:sldId id="383" r:id="rId19"/>
    <p:sldId id="367" r:id="rId20"/>
    <p:sldId id="384" r:id="rId21"/>
    <p:sldId id="385" r:id="rId22"/>
    <p:sldId id="410" r:id="rId23"/>
    <p:sldId id="40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FF00FF"/>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65" autoAdjust="0"/>
    <p:restoredTop sz="94712" autoAdjust="0"/>
  </p:normalViewPr>
  <p:slideViewPr>
    <p:cSldViewPr snapToGrid="0">
      <p:cViewPr varScale="1">
        <p:scale>
          <a:sx n="108" d="100"/>
          <a:sy n="108" d="100"/>
        </p:scale>
        <p:origin x="762" y="156"/>
      </p:cViewPr>
      <p:guideLst/>
    </p:cSldViewPr>
  </p:slideViewPr>
  <p:outlineViewPr>
    <p:cViewPr>
      <p:scale>
        <a:sx n="33" d="100"/>
        <a:sy n="33" d="100"/>
      </p:scale>
      <p:origin x="0" y="-1272"/>
    </p:cViewPr>
  </p:outlineViewPr>
  <p:notesTextViewPr>
    <p:cViewPr>
      <p:scale>
        <a:sx n="1" d="1"/>
        <a:sy n="1" d="1"/>
      </p:scale>
      <p:origin x="0" y="0"/>
    </p:cViewPr>
  </p:notesTextViewPr>
  <p:notesViewPr>
    <p:cSldViewPr snapToGrid="0">
      <p:cViewPr varScale="1">
        <p:scale>
          <a:sx n="50" d="100"/>
          <a:sy n="50" d="100"/>
        </p:scale>
        <p:origin x="270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86AB64-B9FB-49A4-8C1C-136160C87EFE}" type="datetimeFigureOut">
              <a:rPr lang="en-GB" smtClean="0"/>
              <a:t>08/03/2023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7D1C06-1D36-442F-8DE6-6D90CDD0B312}" type="slidenum">
              <a:rPr lang="en-GB" smtClean="0"/>
              <a:t>‹#›</a:t>
            </a:fld>
            <a:endParaRPr lang="en-GB"/>
          </a:p>
        </p:txBody>
      </p:sp>
    </p:spTree>
    <p:extLst>
      <p:ext uri="{BB962C8B-B14F-4D97-AF65-F5344CB8AC3E}">
        <p14:creationId xmlns:p14="http://schemas.microsoft.com/office/powerpoint/2010/main" val="2978951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250A0-1AC1-4FBD-9904-2EF1337D8D89}" type="datetimeFigureOut">
              <a:rPr lang="en-GB" smtClean="0"/>
              <a:t>07/03/2023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D4B400-FCE6-45FD-A6A3-B36DDE5AB3B1}" type="slidenum">
              <a:rPr lang="en-GB" smtClean="0"/>
              <a:t>‹#›</a:t>
            </a:fld>
            <a:endParaRPr lang="en-GB"/>
          </a:p>
        </p:txBody>
      </p:sp>
    </p:spTree>
    <p:extLst>
      <p:ext uri="{BB962C8B-B14F-4D97-AF65-F5344CB8AC3E}">
        <p14:creationId xmlns:p14="http://schemas.microsoft.com/office/powerpoint/2010/main" val="2172151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0256D-B553-4D59-B22C-9B6913EFC264}"/>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C6F04630-48BC-4155-ACB9-BC02A59C0A2B}"/>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19110459-1BC5-4365-AD23-24C7020BD618}"/>
              </a:ext>
            </a:extLst>
          </p:cNvPr>
          <p:cNvSpPr>
            <a:spLocks noGrp="1"/>
          </p:cNvSpPr>
          <p:nvPr>
            <p:ph type="dt" sz="half" idx="10"/>
          </p:nvPr>
        </p:nvSpPr>
        <p:spPr>
          <a:xfrm>
            <a:off x="838200" y="6356350"/>
            <a:ext cx="2743200" cy="365125"/>
          </a:xfrm>
          <a:prstGeom prst="rect">
            <a:avLst/>
          </a:prstGeom>
        </p:spPr>
        <p:txBody>
          <a:bodyPr/>
          <a:lstStyle/>
          <a:p>
            <a:fld id="{F11B8176-582A-4035-B581-29269881532E}" type="datetimeFigureOut">
              <a:rPr lang="en-GB" smtClean="0"/>
              <a:t>07/03/2023</a:t>
            </a:fld>
            <a:endParaRPr lang="en-GB" dirty="0"/>
          </a:p>
        </p:txBody>
      </p:sp>
      <p:sp>
        <p:nvSpPr>
          <p:cNvPr id="5" name="Footer Placeholder 4">
            <a:extLst>
              <a:ext uri="{FF2B5EF4-FFF2-40B4-BE49-F238E27FC236}">
                <a16:creationId xmlns:a16="http://schemas.microsoft.com/office/drawing/2014/main" id="{1937DFE4-3E95-4DB6-A922-5E3619BED0B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27AC009-8F58-4658-8A9F-4A4390FE7489}"/>
              </a:ext>
            </a:extLst>
          </p:cNvPr>
          <p:cNvSpPr>
            <a:spLocks noGrp="1"/>
          </p:cNvSpPr>
          <p:nvPr>
            <p:ph type="sldNum" sz="quarter" idx="12"/>
          </p:nvPr>
        </p:nvSpPr>
        <p:spPr/>
        <p:txBody>
          <a:bodyPr/>
          <a:lstStyle/>
          <a:p>
            <a:fld id="{0455B33B-EB00-4CB3-A79B-76997B985EBC}" type="slidenum">
              <a:rPr lang="en-GB" smtClean="0"/>
              <a:t>‹#›</a:t>
            </a:fld>
            <a:endParaRPr lang="en-GB" dirty="0"/>
          </a:p>
        </p:txBody>
      </p:sp>
    </p:spTree>
    <p:extLst>
      <p:ext uri="{BB962C8B-B14F-4D97-AF65-F5344CB8AC3E}">
        <p14:creationId xmlns:p14="http://schemas.microsoft.com/office/powerpoint/2010/main" val="2190015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77A4D-47A0-49F5-AFFB-143DB0474F8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CC6F1A-F30D-44F6-9298-F5051539F6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D8E753-6AF5-4BE6-A398-7375A3B0B483}"/>
              </a:ext>
            </a:extLst>
          </p:cNvPr>
          <p:cNvSpPr>
            <a:spLocks noGrp="1"/>
          </p:cNvSpPr>
          <p:nvPr>
            <p:ph type="dt" sz="half" idx="10"/>
          </p:nvPr>
        </p:nvSpPr>
        <p:spPr>
          <a:xfrm>
            <a:off x="838200" y="6356350"/>
            <a:ext cx="2743200" cy="365125"/>
          </a:xfrm>
          <a:prstGeom prst="rect">
            <a:avLst/>
          </a:prstGeom>
        </p:spPr>
        <p:txBody>
          <a:bodyPr/>
          <a:lstStyle/>
          <a:p>
            <a:fld id="{F11B8176-582A-4035-B581-29269881532E}" type="datetimeFigureOut">
              <a:rPr lang="en-GB" smtClean="0"/>
              <a:t>07/03/2023</a:t>
            </a:fld>
            <a:endParaRPr lang="en-GB"/>
          </a:p>
        </p:txBody>
      </p:sp>
      <p:sp>
        <p:nvSpPr>
          <p:cNvPr id="5" name="Footer Placeholder 4">
            <a:extLst>
              <a:ext uri="{FF2B5EF4-FFF2-40B4-BE49-F238E27FC236}">
                <a16:creationId xmlns:a16="http://schemas.microsoft.com/office/drawing/2014/main" id="{959880F7-A542-40B7-9C1A-D8525990555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C810782-02CB-4CFC-984D-C2B5D623D13C}"/>
              </a:ext>
            </a:extLst>
          </p:cNvPr>
          <p:cNvSpPr>
            <a:spLocks noGrp="1"/>
          </p:cNvSpPr>
          <p:nvPr>
            <p:ph type="sldNum" sz="quarter" idx="12"/>
          </p:nvPr>
        </p:nvSpPr>
        <p:spPr/>
        <p:txBody>
          <a:bodyPr/>
          <a:lstStyle/>
          <a:p>
            <a:fld id="{0455B33B-EB00-4CB3-A79B-76997B985EBC}" type="slidenum">
              <a:rPr lang="en-GB" smtClean="0"/>
              <a:t>‹#›</a:t>
            </a:fld>
            <a:endParaRPr lang="en-GB"/>
          </a:p>
        </p:txBody>
      </p:sp>
    </p:spTree>
    <p:extLst>
      <p:ext uri="{BB962C8B-B14F-4D97-AF65-F5344CB8AC3E}">
        <p14:creationId xmlns:p14="http://schemas.microsoft.com/office/powerpoint/2010/main" val="838033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027201-9A46-4675-8FC6-C80C62EEE0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0BBF73F-3E27-44B1-B3CB-2A5F8414D5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B80C6D-7B0E-48FB-BE02-BBF6B8319CE7}"/>
              </a:ext>
            </a:extLst>
          </p:cNvPr>
          <p:cNvSpPr>
            <a:spLocks noGrp="1"/>
          </p:cNvSpPr>
          <p:nvPr>
            <p:ph type="dt" sz="half" idx="10"/>
          </p:nvPr>
        </p:nvSpPr>
        <p:spPr>
          <a:xfrm>
            <a:off x="838200" y="6356350"/>
            <a:ext cx="2743200" cy="365125"/>
          </a:xfrm>
          <a:prstGeom prst="rect">
            <a:avLst/>
          </a:prstGeom>
        </p:spPr>
        <p:txBody>
          <a:bodyPr/>
          <a:lstStyle/>
          <a:p>
            <a:fld id="{F11B8176-582A-4035-B581-29269881532E}" type="datetimeFigureOut">
              <a:rPr lang="en-GB" smtClean="0"/>
              <a:t>07/03/2023</a:t>
            </a:fld>
            <a:endParaRPr lang="en-GB"/>
          </a:p>
        </p:txBody>
      </p:sp>
      <p:sp>
        <p:nvSpPr>
          <p:cNvPr id="5" name="Footer Placeholder 4">
            <a:extLst>
              <a:ext uri="{FF2B5EF4-FFF2-40B4-BE49-F238E27FC236}">
                <a16:creationId xmlns:a16="http://schemas.microsoft.com/office/drawing/2014/main" id="{C452C6EF-9CE1-4390-8494-38673FA4569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5D9C5A8-9A74-42C1-806D-F3E4FC67194C}"/>
              </a:ext>
            </a:extLst>
          </p:cNvPr>
          <p:cNvSpPr>
            <a:spLocks noGrp="1"/>
          </p:cNvSpPr>
          <p:nvPr>
            <p:ph type="sldNum" sz="quarter" idx="12"/>
          </p:nvPr>
        </p:nvSpPr>
        <p:spPr/>
        <p:txBody>
          <a:bodyPr/>
          <a:lstStyle/>
          <a:p>
            <a:fld id="{0455B33B-EB00-4CB3-A79B-76997B985EBC}" type="slidenum">
              <a:rPr lang="en-GB" smtClean="0"/>
              <a:t>‹#›</a:t>
            </a:fld>
            <a:endParaRPr lang="en-GB"/>
          </a:p>
        </p:txBody>
      </p:sp>
    </p:spTree>
    <p:extLst>
      <p:ext uri="{BB962C8B-B14F-4D97-AF65-F5344CB8AC3E}">
        <p14:creationId xmlns:p14="http://schemas.microsoft.com/office/powerpoint/2010/main" val="1256678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AED86-7488-4157-AFC2-623790EA097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4DD1AE-1EA5-4105-96B9-34B02C86CF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B23B19-E8E8-4D0D-B115-38876EB1B260}"/>
              </a:ext>
            </a:extLst>
          </p:cNvPr>
          <p:cNvSpPr>
            <a:spLocks noGrp="1"/>
          </p:cNvSpPr>
          <p:nvPr>
            <p:ph type="dt" sz="half" idx="10"/>
          </p:nvPr>
        </p:nvSpPr>
        <p:spPr>
          <a:xfrm>
            <a:off x="838200" y="6356350"/>
            <a:ext cx="2743200" cy="365125"/>
          </a:xfrm>
          <a:prstGeom prst="rect">
            <a:avLst/>
          </a:prstGeom>
        </p:spPr>
        <p:txBody>
          <a:bodyPr/>
          <a:lstStyle/>
          <a:p>
            <a:fld id="{F11B8176-582A-4035-B581-29269881532E}" type="datetimeFigureOut">
              <a:rPr lang="en-GB" smtClean="0"/>
              <a:t>07/03/2023</a:t>
            </a:fld>
            <a:endParaRPr lang="en-GB"/>
          </a:p>
        </p:txBody>
      </p:sp>
      <p:sp>
        <p:nvSpPr>
          <p:cNvPr id="5" name="Footer Placeholder 4">
            <a:extLst>
              <a:ext uri="{FF2B5EF4-FFF2-40B4-BE49-F238E27FC236}">
                <a16:creationId xmlns:a16="http://schemas.microsoft.com/office/drawing/2014/main" id="{7D3EC1FB-CAC7-472B-9A31-14491F47151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C4B1EEA-BE4A-43EE-BF2D-4855A58212C2}"/>
              </a:ext>
            </a:extLst>
          </p:cNvPr>
          <p:cNvSpPr>
            <a:spLocks noGrp="1"/>
          </p:cNvSpPr>
          <p:nvPr>
            <p:ph type="sldNum" sz="quarter" idx="12"/>
          </p:nvPr>
        </p:nvSpPr>
        <p:spPr/>
        <p:txBody>
          <a:bodyPr/>
          <a:lstStyle/>
          <a:p>
            <a:fld id="{0455B33B-EB00-4CB3-A79B-76997B985EBC}" type="slidenum">
              <a:rPr lang="en-GB" smtClean="0"/>
              <a:t>‹#›</a:t>
            </a:fld>
            <a:endParaRPr lang="en-GB"/>
          </a:p>
        </p:txBody>
      </p:sp>
      <p:pic>
        <p:nvPicPr>
          <p:cNvPr id="9" name="Picture 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60893" y="5499163"/>
            <a:ext cx="1173114" cy="1180974"/>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5835" y="325127"/>
            <a:ext cx="1557410" cy="470059"/>
          </a:xfrm>
          <a:prstGeom prst="rect">
            <a:avLst/>
          </a:prstGeom>
        </p:spPr>
      </p:pic>
    </p:spTree>
    <p:extLst>
      <p:ext uri="{BB962C8B-B14F-4D97-AF65-F5344CB8AC3E}">
        <p14:creationId xmlns:p14="http://schemas.microsoft.com/office/powerpoint/2010/main" val="2761566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5452D-DC47-4D68-9605-436AC69BCC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EACB5F8-B8F4-40FC-B0F1-6FFA5C872A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Picture 4"/>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60893" y="5499163"/>
            <a:ext cx="1173114" cy="1180974"/>
          </a:xfrm>
          <a:prstGeom prst="rect">
            <a:avLst/>
          </a:prstGeom>
        </p:spPr>
      </p:pic>
    </p:spTree>
    <p:extLst>
      <p:ext uri="{BB962C8B-B14F-4D97-AF65-F5344CB8AC3E}">
        <p14:creationId xmlns:p14="http://schemas.microsoft.com/office/powerpoint/2010/main" val="432254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48037-08F3-4C15-A4A1-D5CA628DA65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76A640-00C5-45B3-8496-51EC4591E6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11D39F0-E939-4E0B-AFB3-8B8F50DDF8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60893" y="5499163"/>
            <a:ext cx="1173114" cy="1180974"/>
          </a:xfrm>
          <a:prstGeom prst="rect">
            <a:avLst/>
          </a:prstGeom>
        </p:spPr>
      </p:pic>
    </p:spTree>
    <p:extLst>
      <p:ext uri="{BB962C8B-B14F-4D97-AF65-F5344CB8AC3E}">
        <p14:creationId xmlns:p14="http://schemas.microsoft.com/office/powerpoint/2010/main" val="1953749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4FFFC-8D99-44EF-8A26-26BFDD4A2F9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A6D855-CB7C-4B08-8819-9D11AE8928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63F735-C190-47ED-BE9A-9208BFF02E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DA30DCC-1481-41B1-B7FC-FAACCF4F04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608A32-3C25-4A30-B92A-038A28BE7A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BF10F1B6-38F3-4657-AFF3-E1B68E34777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2027" t="23559" r="31622" b="24513"/>
          <a:stretch/>
        </p:blipFill>
        <p:spPr>
          <a:xfrm>
            <a:off x="11129319" y="5707575"/>
            <a:ext cx="1062681" cy="1074533"/>
          </a:xfrm>
          <a:prstGeom prst="rect">
            <a:avLst/>
          </a:prstGeom>
        </p:spPr>
      </p:pic>
    </p:spTree>
    <p:extLst>
      <p:ext uri="{BB962C8B-B14F-4D97-AF65-F5344CB8AC3E}">
        <p14:creationId xmlns:p14="http://schemas.microsoft.com/office/powerpoint/2010/main" val="2182062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CF8CD-87E8-492E-9E92-9C4663C697A4}"/>
              </a:ext>
            </a:extLst>
          </p:cNvPr>
          <p:cNvSpPr>
            <a:spLocks noGrp="1"/>
          </p:cNvSpPr>
          <p:nvPr>
            <p:ph type="title"/>
          </p:nvPr>
        </p:nvSpPr>
        <p:spPr/>
        <p:txBody>
          <a:bodyPr/>
          <a:lstStyle/>
          <a:p>
            <a:r>
              <a:rPr lang="en-US"/>
              <a:t>Click to edit Master title style</a:t>
            </a:r>
            <a:endParaRPr lang="en-GB"/>
          </a:p>
        </p:txBody>
      </p:sp>
      <p:pic>
        <p:nvPicPr>
          <p:cNvPr id="4" name="Picture 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60893" y="5499163"/>
            <a:ext cx="1173114" cy="1180974"/>
          </a:xfrm>
          <a:prstGeom prst="rect">
            <a:avLst/>
          </a:prstGeom>
        </p:spPr>
      </p:pic>
    </p:spTree>
    <p:extLst>
      <p:ext uri="{BB962C8B-B14F-4D97-AF65-F5344CB8AC3E}">
        <p14:creationId xmlns:p14="http://schemas.microsoft.com/office/powerpoint/2010/main" val="3955355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60893" y="5499163"/>
            <a:ext cx="1173114" cy="1180974"/>
          </a:xfrm>
          <a:prstGeom prst="rect">
            <a:avLst/>
          </a:prstGeom>
        </p:spPr>
      </p:pic>
    </p:spTree>
    <p:extLst>
      <p:ext uri="{BB962C8B-B14F-4D97-AF65-F5344CB8AC3E}">
        <p14:creationId xmlns:p14="http://schemas.microsoft.com/office/powerpoint/2010/main" val="4130838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DF51B326-7801-4B36-8852-40966283646E}"/>
              </a:ext>
            </a:extLst>
          </p:cNvPr>
          <p:cNvSpPr>
            <a:spLocks noGrp="1"/>
          </p:cNvSpPr>
          <p:nvPr>
            <p:ph type="ctrTitle"/>
          </p:nvPr>
        </p:nvSpPr>
        <p:spPr>
          <a:xfrm>
            <a:off x="2397122" y="2235200"/>
            <a:ext cx="7382316" cy="2387600"/>
          </a:xfrm>
        </p:spPr>
        <p:txBody>
          <a:bodyPr anchor="ctr">
            <a:normAutofit fontScale="90000"/>
          </a:bodyPr>
          <a:lstStyle>
            <a:lvl1pPr algn="ctr">
              <a:defRPr/>
            </a:lvl1pPr>
          </a:lstStyle>
          <a:p>
            <a:pPr>
              <a:lnSpc>
                <a:spcPct val="70000"/>
              </a:lnSpc>
            </a:pPr>
            <a:r>
              <a:rPr lang="en-US" sz="5300" b="1" cap="all" spc="-15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Click to edit Master title style</a:t>
            </a:r>
            <a:endParaRPr lang="en-GB" sz="2400" cap="all" spc="-15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8417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5FB07-E3B2-4E3D-8941-75BBC8EA84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F9ECFDA-1F48-4702-A087-F38F002E4F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A40E27F2-2416-4E91-AFA4-40F564BF98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9C24AB-5525-48E5-9B6D-FF1A1ACA1416}"/>
              </a:ext>
            </a:extLst>
          </p:cNvPr>
          <p:cNvSpPr>
            <a:spLocks noGrp="1"/>
          </p:cNvSpPr>
          <p:nvPr>
            <p:ph type="dt" sz="half" idx="10"/>
          </p:nvPr>
        </p:nvSpPr>
        <p:spPr>
          <a:xfrm>
            <a:off x="838200" y="6356350"/>
            <a:ext cx="2743200" cy="365125"/>
          </a:xfrm>
          <a:prstGeom prst="rect">
            <a:avLst/>
          </a:prstGeom>
        </p:spPr>
        <p:txBody>
          <a:bodyPr/>
          <a:lstStyle/>
          <a:p>
            <a:fld id="{F11B8176-582A-4035-B581-29269881532E}" type="datetimeFigureOut">
              <a:rPr lang="en-GB" smtClean="0"/>
              <a:t>07/03/2023</a:t>
            </a:fld>
            <a:endParaRPr lang="en-GB"/>
          </a:p>
        </p:txBody>
      </p:sp>
      <p:sp>
        <p:nvSpPr>
          <p:cNvPr id="6" name="Footer Placeholder 5">
            <a:extLst>
              <a:ext uri="{FF2B5EF4-FFF2-40B4-BE49-F238E27FC236}">
                <a16:creationId xmlns:a16="http://schemas.microsoft.com/office/drawing/2014/main" id="{B68045B7-E463-43D1-AD7A-9BBF8046FE8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828D3E16-24E1-4459-A8E7-13DA2B0A0A80}"/>
              </a:ext>
            </a:extLst>
          </p:cNvPr>
          <p:cNvSpPr>
            <a:spLocks noGrp="1"/>
          </p:cNvSpPr>
          <p:nvPr>
            <p:ph type="sldNum" sz="quarter" idx="12"/>
          </p:nvPr>
        </p:nvSpPr>
        <p:spPr/>
        <p:txBody>
          <a:bodyPr/>
          <a:lstStyle/>
          <a:p>
            <a:fld id="{0455B33B-EB00-4CB3-A79B-76997B985EBC}" type="slidenum">
              <a:rPr lang="en-GB" smtClean="0"/>
              <a:t>‹#›</a:t>
            </a:fld>
            <a:endParaRPr lang="en-GB"/>
          </a:p>
        </p:txBody>
      </p:sp>
    </p:spTree>
    <p:extLst>
      <p:ext uri="{BB962C8B-B14F-4D97-AF65-F5344CB8AC3E}">
        <p14:creationId xmlns:p14="http://schemas.microsoft.com/office/powerpoint/2010/main" val="2442972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19064E-8CB3-4B80-80A3-FA23A35D62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7C9726-C254-4351-AB8B-48033DEFB4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4E3289D7-904A-4BD5-9DEE-C2A2BFB540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55B33B-EB00-4CB3-A79B-76997B985EBC}" type="slidenum">
              <a:rPr lang="en-GB" smtClean="0"/>
              <a:t>‹#›</a:t>
            </a:fld>
            <a:endParaRPr lang="en-GB"/>
          </a:p>
        </p:txBody>
      </p:sp>
      <p:pic>
        <p:nvPicPr>
          <p:cNvPr id="7" name="Picture 6">
            <a:extLst>
              <a:ext uri="{FF2B5EF4-FFF2-40B4-BE49-F238E27FC236}">
                <a16:creationId xmlns:a16="http://schemas.microsoft.com/office/drawing/2014/main" id="{1FC77122-F8E9-47C5-A56F-9A749FD78520}"/>
              </a:ext>
            </a:extLst>
          </p:cNvPr>
          <p:cNvPicPr>
            <a:picLocks noChangeAspect="1"/>
          </p:cNvPicPr>
          <p:nvPr userDrawn="1"/>
        </p:nvPicPr>
        <p:blipFill rotWithShape="1">
          <a:blip r:embed="rId14" cstate="screen">
            <a:alphaModFix amt="5000"/>
            <a:extLst>
              <a:ext uri="{28A0092B-C50C-407E-A947-70E740481C1C}">
                <a14:useLocalDpi xmlns:a14="http://schemas.microsoft.com/office/drawing/2010/main"/>
              </a:ext>
            </a:extLst>
          </a:blip>
          <a:srcRect r="17423" b="15777"/>
          <a:stretch/>
        </p:blipFill>
        <p:spPr>
          <a:xfrm>
            <a:off x="6146157" y="1258468"/>
            <a:ext cx="6045844" cy="5677909"/>
          </a:xfrm>
          <a:prstGeom prst="rect">
            <a:avLst/>
          </a:prstGeom>
        </p:spPr>
      </p:pic>
      <p:pic>
        <p:nvPicPr>
          <p:cNvPr id="8" name="Picture 7">
            <a:extLst>
              <a:ext uri="{FF2B5EF4-FFF2-40B4-BE49-F238E27FC236}">
                <a16:creationId xmlns:a16="http://schemas.microsoft.com/office/drawing/2014/main" id="{2DACE4C9-3108-4642-83B6-5620C70EA756}"/>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8401865" y="294776"/>
            <a:ext cx="3667499" cy="1056946"/>
          </a:xfrm>
          <a:prstGeom prst="rect">
            <a:avLst/>
          </a:prstGeom>
        </p:spPr>
      </p:pic>
    </p:spTree>
    <p:extLst>
      <p:ext uri="{BB962C8B-B14F-4D97-AF65-F5344CB8AC3E}">
        <p14:creationId xmlns:p14="http://schemas.microsoft.com/office/powerpoint/2010/main" val="123764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Gemma.taylor@BCU.ac.uk"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ADE9-A17E-4AC5-889D-820762426952}"/>
              </a:ext>
            </a:extLst>
          </p:cNvPr>
          <p:cNvSpPr>
            <a:spLocks noGrp="1"/>
          </p:cNvSpPr>
          <p:nvPr>
            <p:ph type="title"/>
          </p:nvPr>
        </p:nvSpPr>
        <p:spPr>
          <a:xfrm>
            <a:off x="838200" y="500062"/>
            <a:ext cx="10515600" cy="1325563"/>
          </a:xfrm>
        </p:spPr>
        <p:txBody>
          <a:bodyPr/>
          <a:lstStyle/>
          <a:p>
            <a:r>
              <a:rPr lang="en-GB" dirty="0">
                <a:solidFill>
                  <a:srgbClr val="002060"/>
                </a:solidFill>
                <a:latin typeface="Arial" panose="020B0604020202020204" pitchFamily="34" charset="0"/>
                <a:cs typeface="Arial" panose="020B0604020202020204" pitchFamily="34" charset="0"/>
              </a:rPr>
              <a:t>Key Note</a:t>
            </a:r>
          </a:p>
        </p:txBody>
      </p:sp>
      <p:sp>
        <p:nvSpPr>
          <p:cNvPr id="5" name="Content Placeholder 4">
            <a:extLst>
              <a:ext uri="{FF2B5EF4-FFF2-40B4-BE49-F238E27FC236}">
                <a16:creationId xmlns:a16="http://schemas.microsoft.com/office/drawing/2014/main" id="{40EB8B7C-C520-4B2F-A3C9-BFE2366E2943}"/>
              </a:ext>
            </a:extLst>
          </p:cNvPr>
          <p:cNvSpPr>
            <a:spLocks noGrp="1"/>
          </p:cNvSpPr>
          <p:nvPr>
            <p:ph idx="1"/>
          </p:nvPr>
        </p:nvSpPr>
        <p:spPr/>
        <p:txBody>
          <a:bodyPr/>
          <a:lstStyle/>
          <a:p>
            <a:r>
              <a:rPr lang="en-GB" dirty="0"/>
              <a:t>CPD sessions will be bespoke to the relevant part of the training year.</a:t>
            </a:r>
          </a:p>
          <a:p>
            <a:r>
              <a:rPr lang="en-GB" dirty="0"/>
              <a:t>If you were unable to attend Mentor CPD1 and you haven’t yet accessed the recording please do so as Mentor CPD1 covers:</a:t>
            </a:r>
          </a:p>
          <a:p>
            <a:pPr lvl="1">
              <a:buFont typeface="Wingdings" panose="05000000000000000000" pitchFamily="2" charset="2"/>
              <a:buChar char="Ø"/>
            </a:pPr>
            <a:r>
              <a:rPr lang="en-GB" dirty="0"/>
              <a:t>The BCU ITE Curriculum and how this has been designed with our phases and curriculum themes</a:t>
            </a:r>
          </a:p>
          <a:p>
            <a:pPr lvl="1">
              <a:buFont typeface="Wingdings" panose="05000000000000000000" pitchFamily="2" charset="2"/>
              <a:buChar char="Ø"/>
            </a:pPr>
            <a:r>
              <a:rPr lang="en-GB" dirty="0"/>
              <a:t>Introduction of the curriculum maps</a:t>
            </a:r>
          </a:p>
          <a:p>
            <a:pPr lvl="1">
              <a:buFont typeface="Wingdings" panose="05000000000000000000" pitchFamily="2" charset="2"/>
              <a:buChar char="Ø"/>
            </a:pPr>
            <a:r>
              <a:rPr lang="en-GB" dirty="0"/>
              <a:t>Introduction of the assessment tracker</a:t>
            </a:r>
          </a:p>
          <a:p>
            <a:pPr lvl="1">
              <a:buFont typeface="Wingdings" panose="05000000000000000000" pitchFamily="2" charset="2"/>
              <a:buChar char="Ø"/>
            </a:pPr>
            <a:r>
              <a:rPr lang="en-GB" dirty="0"/>
              <a:t>How to use the LORs (Learning Observation Records) and WMMRs (Weekly Mentor Meeting Record)</a:t>
            </a:r>
          </a:p>
          <a:p>
            <a:pPr lvl="1">
              <a:buFont typeface="Wingdings" panose="05000000000000000000" pitchFamily="2" charset="2"/>
              <a:buChar char="Ø"/>
            </a:pPr>
            <a:r>
              <a:rPr lang="en-GB" dirty="0"/>
              <a:t>Expectations for planning</a:t>
            </a:r>
          </a:p>
        </p:txBody>
      </p:sp>
    </p:spTree>
    <p:extLst>
      <p:ext uri="{BB962C8B-B14F-4D97-AF65-F5344CB8AC3E}">
        <p14:creationId xmlns:p14="http://schemas.microsoft.com/office/powerpoint/2010/main" val="679568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C183D7F6-B498-43B3-948B-1728B52AA6E4}">
                <adec:decorative xmlns:adec="http://schemas.microsoft.com/office/drawing/2017/decorative" val="1"/>
              </a:ext>
            </a:extLst>
          </p:cNvPr>
          <p:cNvGrpSpPr/>
          <p:nvPr/>
        </p:nvGrpSpPr>
        <p:grpSpPr>
          <a:xfrm>
            <a:off x="618818" y="389985"/>
            <a:ext cx="2568591" cy="528615"/>
            <a:chOff x="3114367" y="204440"/>
            <a:chExt cx="2568591" cy="528615"/>
          </a:xfrm>
        </p:grpSpPr>
        <p:pic>
          <p:nvPicPr>
            <p:cNvPr id="13" name="Picture 4" descr="https://pbs.twimg.com/profile_images/2284174758/v65oai7fxn47qv9nectx.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4367" y="204440"/>
              <a:ext cx="534432" cy="52861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526970" y="268692"/>
              <a:ext cx="2155988" cy="400110"/>
            </a:xfrm>
            <a:prstGeom prst="rect">
              <a:avLst/>
            </a:prstGeom>
            <a:noFill/>
          </p:spPr>
          <p:txBody>
            <a:bodyPr wrap="square" rtlCol="0">
              <a:spAutoFit/>
            </a:bodyPr>
            <a:lstStyle/>
            <a:p>
              <a:r>
                <a:rPr lang="en-GB" sz="2000" dirty="0">
                  <a:solidFill>
                    <a:srgbClr val="00B0F0"/>
                  </a:solidFill>
                </a:rPr>
                <a:t>@BCUPGCESec</a:t>
              </a:r>
            </a:p>
          </p:txBody>
        </p:sp>
      </p:grpSp>
      <p:pic>
        <p:nvPicPr>
          <p:cNvPr id="5" name="Picture 4">
            <a:extLst>
              <a:ext uri="{FF2B5EF4-FFF2-40B4-BE49-F238E27FC236}">
                <a16:creationId xmlns:a16="http://schemas.microsoft.com/office/drawing/2014/main" id="{2A2FF708-F83D-4194-B6F4-3B19E143AFE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130864"/>
            <a:ext cx="9144000" cy="979035"/>
          </a:xfrm>
          <a:prstGeom prst="rect">
            <a:avLst/>
          </a:prstGeom>
        </p:spPr>
      </p:pic>
      <p:cxnSp>
        <p:nvCxnSpPr>
          <p:cNvPr id="7" name="Straight Arrow Connector 6">
            <a:extLst>
              <a:ext uri="{FF2B5EF4-FFF2-40B4-BE49-F238E27FC236}">
                <a16:creationId xmlns:a16="http://schemas.microsoft.com/office/drawing/2014/main" id="{5A319D66-9F33-4487-9804-2EBC35E09D73}"/>
              </a:ext>
              <a:ext uri="{C183D7F6-B498-43B3-948B-1728B52AA6E4}">
                <adec:decorative xmlns:adec="http://schemas.microsoft.com/office/drawing/2017/decorative" val="1"/>
              </a:ext>
            </a:extLst>
          </p:cNvPr>
          <p:cNvCxnSpPr>
            <a:cxnSpLocks/>
          </p:cNvCxnSpPr>
          <p:nvPr/>
        </p:nvCxnSpPr>
        <p:spPr>
          <a:xfrm>
            <a:off x="5172799" y="4036551"/>
            <a:ext cx="0" cy="369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9263916-9901-4EC8-9A73-EE4F5669D7BA}"/>
              </a:ext>
              <a:ext uri="{C183D7F6-B498-43B3-948B-1728B52AA6E4}">
                <adec:decorative xmlns:adec="http://schemas.microsoft.com/office/drawing/2017/decorative" val="1"/>
              </a:ext>
            </a:extLst>
          </p:cNvPr>
          <p:cNvSpPr txBox="1"/>
          <p:nvPr/>
        </p:nvSpPr>
        <p:spPr>
          <a:xfrm>
            <a:off x="4677848" y="2027819"/>
            <a:ext cx="989900" cy="523220"/>
          </a:xfrm>
          <a:prstGeom prst="rect">
            <a:avLst/>
          </a:prstGeom>
          <a:noFill/>
        </p:spPr>
        <p:txBody>
          <a:bodyPr wrap="square" rtlCol="0">
            <a:spAutoFit/>
          </a:bodyPr>
          <a:lstStyle/>
          <a:p>
            <a:pPr algn="ctr"/>
            <a:r>
              <a:rPr lang="en-GB" sz="1400" b="1" dirty="0">
                <a:solidFill>
                  <a:srgbClr val="92D050"/>
                </a:solidFill>
                <a:latin typeface="Arial" panose="020B0604020202020204" pitchFamily="34" charset="0"/>
                <a:cs typeface="Arial" panose="020B0604020202020204" pitchFamily="34" charset="0"/>
              </a:rPr>
              <a:t>Working Towards</a:t>
            </a:r>
          </a:p>
        </p:txBody>
      </p:sp>
      <p:sp>
        <p:nvSpPr>
          <p:cNvPr id="31" name="TextBox 30">
            <a:extLst>
              <a:ext uri="{FF2B5EF4-FFF2-40B4-BE49-F238E27FC236}">
                <a16:creationId xmlns:a16="http://schemas.microsoft.com/office/drawing/2014/main" id="{D9B96BEB-3A32-482C-89AF-5F5583B3B2A5}"/>
              </a:ext>
              <a:ext uri="{C183D7F6-B498-43B3-948B-1728B52AA6E4}">
                <adec:decorative xmlns:adec="http://schemas.microsoft.com/office/drawing/2017/decorative" val="1"/>
              </a:ext>
            </a:extLst>
          </p:cNvPr>
          <p:cNvSpPr txBox="1"/>
          <p:nvPr/>
        </p:nvSpPr>
        <p:spPr>
          <a:xfrm>
            <a:off x="7328221" y="1631005"/>
            <a:ext cx="989900" cy="1107996"/>
          </a:xfrm>
          <a:prstGeom prst="rect">
            <a:avLst/>
          </a:prstGeom>
          <a:noFill/>
        </p:spPr>
        <p:txBody>
          <a:bodyPr wrap="square" rtlCol="0">
            <a:spAutoFit/>
          </a:bodyPr>
          <a:lstStyle/>
          <a:p>
            <a:pPr algn="ctr"/>
            <a:r>
              <a:rPr lang="en-GB" sz="1400" b="1" dirty="0">
                <a:solidFill>
                  <a:srgbClr val="00B050"/>
                </a:solidFill>
                <a:latin typeface="Arial" panose="020B0604020202020204" pitchFamily="34" charset="0"/>
                <a:cs typeface="Arial" panose="020B0604020202020204" pitchFamily="34" charset="0"/>
              </a:rPr>
              <a:t>Working At </a:t>
            </a:r>
          </a:p>
          <a:p>
            <a:pPr algn="ctr"/>
            <a:endParaRPr lang="en-GB" sz="1400" b="1" dirty="0">
              <a:solidFill>
                <a:srgbClr val="00B050"/>
              </a:solidFill>
              <a:latin typeface="Arial" panose="020B0604020202020204" pitchFamily="34" charset="0"/>
              <a:cs typeface="Arial" panose="020B0604020202020204" pitchFamily="34" charset="0"/>
            </a:endParaRPr>
          </a:p>
          <a:p>
            <a:pPr algn="ctr"/>
            <a:r>
              <a:rPr lang="en-GB" sz="800" b="1" dirty="0">
                <a:solidFill>
                  <a:srgbClr val="00B050"/>
                </a:solidFill>
                <a:latin typeface="Arial" panose="020B0604020202020204" pitchFamily="34" charset="0"/>
                <a:cs typeface="Arial" panose="020B0604020202020204" pitchFamily="34" charset="0"/>
              </a:rPr>
              <a:t>(minimum achievement for QTS)</a:t>
            </a:r>
            <a:endParaRPr lang="en-GB" sz="1400" b="1" dirty="0">
              <a:solidFill>
                <a:srgbClr val="00B050"/>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9A0137C6-AB13-40EF-81F2-C2D43290873C}"/>
              </a:ext>
              <a:ext uri="{C183D7F6-B498-43B3-948B-1728B52AA6E4}">
                <adec:decorative xmlns:adec="http://schemas.microsoft.com/office/drawing/2017/decorative" val="1"/>
              </a:ext>
            </a:extLst>
          </p:cNvPr>
          <p:cNvSpPr txBox="1"/>
          <p:nvPr/>
        </p:nvSpPr>
        <p:spPr>
          <a:xfrm>
            <a:off x="9289772" y="1275526"/>
            <a:ext cx="989900" cy="523220"/>
          </a:xfrm>
          <a:prstGeom prst="rect">
            <a:avLst/>
          </a:prstGeom>
          <a:noFill/>
        </p:spPr>
        <p:txBody>
          <a:bodyPr wrap="square" rtlCol="0">
            <a:spAutoFit/>
          </a:bodyPr>
          <a:lstStyle/>
          <a:p>
            <a:r>
              <a:rPr lang="en-GB" sz="1400" b="1" dirty="0">
                <a:solidFill>
                  <a:schemeClr val="accent6">
                    <a:lumMod val="75000"/>
                  </a:schemeClr>
                </a:solidFill>
                <a:latin typeface="Arial" panose="020B0604020202020204" pitchFamily="34" charset="0"/>
                <a:cs typeface="Arial" panose="020B0604020202020204" pitchFamily="34" charset="0"/>
              </a:rPr>
              <a:t>Working Beyond</a:t>
            </a:r>
          </a:p>
        </p:txBody>
      </p:sp>
      <p:cxnSp>
        <p:nvCxnSpPr>
          <p:cNvPr id="36" name="Straight Arrow Connector 35">
            <a:extLst>
              <a:ext uri="{FF2B5EF4-FFF2-40B4-BE49-F238E27FC236}">
                <a16:creationId xmlns:a16="http://schemas.microsoft.com/office/drawing/2014/main" id="{6ED9D917-800C-442F-B66E-C40B6D870B48}"/>
              </a:ext>
              <a:ext uri="{C183D7F6-B498-43B3-948B-1728B52AA6E4}">
                <adec:decorative xmlns:adec="http://schemas.microsoft.com/office/drawing/2017/decorative" val="1"/>
              </a:ext>
            </a:extLst>
          </p:cNvPr>
          <p:cNvCxnSpPr>
            <a:cxnSpLocks/>
          </p:cNvCxnSpPr>
          <p:nvPr/>
        </p:nvCxnSpPr>
        <p:spPr>
          <a:xfrm>
            <a:off x="6357045" y="4036550"/>
            <a:ext cx="0" cy="369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EF904BE-04DC-4BDF-BB9E-FA6F1D6DBC40}"/>
              </a:ext>
              <a:ext uri="{C183D7F6-B498-43B3-948B-1728B52AA6E4}">
                <adec:decorative xmlns:adec="http://schemas.microsoft.com/office/drawing/2017/decorative" val="1"/>
              </a:ext>
            </a:extLst>
          </p:cNvPr>
          <p:cNvSpPr txBox="1"/>
          <p:nvPr/>
        </p:nvSpPr>
        <p:spPr>
          <a:xfrm>
            <a:off x="4561192" y="4415118"/>
            <a:ext cx="1223215" cy="1815882"/>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At least 3 themes assessed as </a:t>
            </a:r>
            <a:r>
              <a:rPr lang="en-GB" sz="1400" b="1" dirty="0">
                <a:latin typeface="Arial" panose="020B0604020202020204" pitchFamily="34" charset="0"/>
                <a:cs typeface="Arial" panose="020B0604020202020204" pitchFamily="34" charset="0"/>
              </a:rPr>
              <a:t>‘Working Towards’ </a:t>
            </a:r>
            <a:r>
              <a:rPr lang="en-GB" sz="1400" dirty="0">
                <a:latin typeface="Arial" panose="020B0604020202020204" pitchFamily="34" charset="0"/>
                <a:cs typeface="Arial" panose="020B0604020202020204" pitchFamily="34" charset="0"/>
              </a:rPr>
              <a:t>(must include Theme F)</a:t>
            </a:r>
          </a:p>
        </p:txBody>
      </p:sp>
      <p:sp>
        <p:nvSpPr>
          <p:cNvPr id="39" name="TextBox 38">
            <a:extLst>
              <a:ext uri="{FF2B5EF4-FFF2-40B4-BE49-F238E27FC236}">
                <a16:creationId xmlns:a16="http://schemas.microsoft.com/office/drawing/2014/main" id="{3C4E6CE4-E6FE-4839-B9B0-52A06BFD1EA5}"/>
              </a:ext>
              <a:ext uri="{C183D7F6-B498-43B3-948B-1728B52AA6E4}">
                <adec:decorative xmlns:adec="http://schemas.microsoft.com/office/drawing/2017/decorative" val="1"/>
              </a:ext>
            </a:extLst>
          </p:cNvPr>
          <p:cNvSpPr txBox="1"/>
          <p:nvPr/>
        </p:nvSpPr>
        <p:spPr>
          <a:xfrm>
            <a:off x="8439755" y="4427989"/>
            <a:ext cx="1223215" cy="1384995"/>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All themes assessed as </a:t>
            </a:r>
            <a:r>
              <a:rPr lang="en-GB" sz="1400" b="1" dirty="0">
                <a:latin typeface="Arial" panose="020B0604020202020204" pitchFamily="34" charset="0"/>
                <a:cs typeface="Arial" panose="020B0604020202020204" pitchFamily="34" charset="0"/>
              </a:rPr>
              <a:t>‘Working At’ </a:t>
            </a:r>
            <a:r>
              <a:rPr lang="en-GB" sz="1400" dirty="0">
                <a:latin typeface="Arial" panose="020B0604020202020204" pitchFamily="34" charset="0"/>
                <a:cs typeface="Arial" panose="020B0604020202020204" pitchFamily="34" charset="0"/>
              </a:rPr>
              <a:t>to be on track for QTS)</a:t>
            </a:r>
          </a:p>
        </p:txBody>
      </p:sp>
      <p:cxnSp>
        <p:nvCxnSpPr>
          <p:cNvPr id="40" name="Straight Arrow Connector 39">
            <a:extLst>
              <a:ext uri="{FF2B5EF4-FFF2-40B4-BE49-F238E27FC236}">
                <a16:creationId xmlns:a16="http://schemas.microsoft.com/office/drawing/2014/main" id="{E522EFDF-7668-4B33-B505-3C096097D248}"/>
              </a:ext>
              <a:ext uri="{C183D7F6-B498-43B3-948B-1728B52AA6E4}">
                <adec:decorative xmlns:adec="http://schemas.microsoft.com/office/drawing/2017/decorative" val="1"/>
              </a:ext>
            </a:extLst>
          </p:cNvPr>
          <p:cNvCxnSpPr>
            <a:cxnSpLocks/>
          </p:cNvCxnSpPr>
          <p:nvPr/>
        </p:nvCxnSpPr>
        <p:spPr>
          <a:xfrm>
            <a:off x="7927184" y="4014225"/>
            <a:ext cx="0" cy="369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F4CCCB1C-7701-4C92-9FA7-3326B6D5AD97}"/>
              </a:ext>
              <a:ext uri="{C183D7F6-B498-43B3-948B-1728B52AA6E4}">
                <adec:decorative xmlns:adec="http://schemas.microsoft.com/office/drawing/2017/decorative" val="1"/>
              </a:ext>
            </a:extLst>
          </p:cNvPr>
          <p:cNvSpPr txBox="1"/>
          <p:nvPr/>
        </p:nvSpPr>
        <p:spPr>
          <a:xfrm>
            <a:off x="7278763" y="4405664"/>
            <a:ext cx="1223215" cy="1600438"/>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At least 3 themes assessed as ‘ ‘</a:t>
            </a:r>
            <a:r>
              <a:rPr lang="en-GB" sz="1400" b="1" dirty="0">
                <a:latin typeface="Arial" panose="020B0604020202020204" pitchFamily="34" charset="0"/>
                <a:cs typeface="Arial" panose="020B0604020202020204" pitchFamily="34" charset="0"/>
              </a:rPr>
              <a:t>Working At’ </a:t>
            </a:r>
            <a:r>
              <a:rPr lang="en-GB" sz="1400" dirty="0">
                <a:latin typeface="Arial" panose="020B0604020202020204" pitchFamily="34" charset="0"/>
                <a:cs typeface="Arial" panose="020B0604020202020204" pitchFamily="34" charset="0"/>
              </a:rPr>
              <a:t>(must include Theme F)</a:t>
            </a:r>
          </a:p>
        </p:txBody>
      </p:sp>
      <p:cxnSp>
        <p:nvCxnSpPr>
          <p:cNvPr id="43" name="Straight Arrow Connector 42">
            <a:extLst>
              <a:ext uri="{FF2B5EF4-FFF2-40B4-BE49-F238E27FC236}">
                <a16:creationId xmlns:a16="http://schemas.microsoft.com/office/drawing/2014/main" id="{864E5B9F-633A-452E-A9B7-19B5DF536885}"/>
              </a:ext>
              <a:ext uri="{C183D7F6-B498-43B3-948B-1728B52AA6E4}">
                <adec:decorative xmlns:adec="http://schemas.microsoft.com/office/drawing/2017/decorative" val="1"/>
              </a:ext>
            </a:extLst>
          </p:cNvPr>
          <p:cNvCxnSpPr>
            <a:cxnSpLocks/>
          </p:cNvCxnSpPr>
          <p:nvPr/>
        </p:nvCxnSpPr>
        <p:spPr>
          <a:xfrm>
            <a:off x="9002373" y="4036549"/>
            <a:ext cx="0" cy="369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5BC1E0ED-453C-42BF-96EA-56793607B139}"/>
              </a:ext>
              <a:ext uri="{C183D7F6-B498-43B3-948B-1728B52AA6E4}">
                <adec:decorative xmlns:adec="http://schemas.microsoft.com/office/drawing/2017/decorative" val="1"/>
              </a:ext>
            </a:extLst>
          </p:cNvPr>
          <p:cNvSpPr txBox="1"/>
          <p:nvPr/>
        </p:nvSpPr>
        <p:spPr>
          <a:xfrm>
            <a:off x="5784407" y="4424571"/>
            <a:ext cx="1223215" cy="1384995"/>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All themes assessed as at least </a:t>
            </a:r>
            <a:r>
              <a:rPr lang="en-GB" sz="1400" b="1" dirty="0">
                <a:latin typeface="Arial" panose="020B0604020202020204" pitchFamily="34" charset="0"/>
                <a:cs typeface="Arial" panose="020B0604020202020204" pitchFamily="34" charset="0"/>
              </a:rPr>
              <a:t>‘Working Towards’ </a:t>
            </a:r>
            <a:r>
              <a:rPr lang="en-GB" sz="1400" dirty="0">
                <a:latin typeface="Arial" panose="020B0604020202020204" pitchFamily="34" charset="0"/>
                <a:cs typeface="Arial" panose="020B0604020202020204" pitchFamily="34" charset="0"/>
              </a:rPr>
              <a:t>to pass SBT1)</a:t>
            </a:r>
          </a:p>
        </p:txBody>
      </p:sp>
      <p:cxnSp>
        <p:nvCxnSpPr>
          <p:cNvPr id="46" name="Straight Arrow Connector 45">
            <a:extLst>
              <a:ext uri="{FF2B5EF4-FFF2-40B4-BE49-F238E27FC236}">
                <a16:creationId xmlns:a16="http://schemas.microsoft.com/office/drawing/2014/main" id="{3D909D0F-5767-4B0F-8425-038507FB2329}"/>
              </a:ext>
              <a:ext uri="{C183D7F6-B498-43B3-948B-1728B52AA6E4}">
                <adec:decorative xmlns:adec="http://schemas.microsoft.com/office/drawing/2017/decorative" val="1"/>
              </a:ext>
            </a:extLst>
          </p:cNvPr>
          <p:cNvCxnSpPr>
            <a:cxnSpLocks/>
          </p:cNvCxnSpPr>
          <p:nvPr/>
        </p:nvCxnSpPr>
        <p:spPr>
          <a:xfrm flipV="1">
            <a:off x="1616279" y="1737708"/>
            <a:ext cx="8976596" cy="1457409"/>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8" name="Title 17">
            <a:extLst>
              <a:ext uri="{FF2B5EF4-FFF2-40B4-BE49-F238E27FC236}">
                <a16:creationId xmlns:a16="http://schemas.microsoft.com/office/drawing/2014/main" id="{0D32BF74-289F-439A-AF7C-34C6138CE696}"/>
              </a:ext>
              <a:ext uri="{C183D7F6-B498-43B3-948B-1728B52AA6E4}">
                <adec:decorative xmlns:adec="http://schemas.microsoft.com/office/drawing/2017/decorative" val="1"/>
              </a:ext>
            </a:extLst>
          </p:cNvPr>
          <p:cNvSpPr txBox="1">
            <a:spLocks noGrp="1"/>
          </p:cNvSpPr>
          <p:nvPr>
            <p:ph type="title" idx="4294967295"/>
          </p:nvPr>
        </p:nvSpPr>
        <p:spPr>
          <a:xfrm>
            <a:off x="4558434" y="286819"/>
            <a:ext cx="2218627" cy="523220"/>
          </a:xfrm>
          <a:prstGeom prst="rect">
            <a:avLst/>
          </a:prstGeom>
          <a:solidFill>
            <a:schemeClr val="bg1"/>
          </a:solidFill>
          <a:ln>
            <a:solidFill>
              <a:srgbClr val="FF0000"/>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00"/>
                </a:solidFill>
                <a:effectLst/>
                <a:uLnTx/>
                <a:uFillTx/>
                <a:latin typeface="+mn-lt"/>
                <a:ea typeface="+mn-ea"/>
                <a:cs typeface="+mn-cs"/>
              </a:rPr>
              <a:t>A reminder</a:t>
            </a:r>
            <a:r>
              <a:rPr kumimoji="0" lang="en-GB" sz="2800" b="0" i="0" u="none" strike="noStrike" kern="1200" cap="none" spc="0" normalizeH="0" noProof="0" dirty="0">
                <a:ln>
                  <a:noFill/>
                </a:ln>
                <a:solidFill>
                  <a:srgbClr val="FF0000"/>
                </a:solidFill>
                <a:effectLst/>
                <a:uLnTx/>
                <a:uFillTx/>
                <a:latin typeface="+mn-lt"/>
                <a:ea typeface="+mn-ea"/>
                <a:cs typeface="+mn-cs"/>
              </a:rPr>
              <a:t> 2 </a:t>
            </a:r>
            <a:endParaRPr kumimoji="0" lang="en-GB" sz="2800" b="0" i="0" u="none" strike="noStrike" kern="1200" cap="none" spc="0" normalizeH="0" baseline="0" noProof="0" dirty="0">
              <a:ln>
                <a:noFill/>
              </a:ln>
              <a:solidFill>
                <a:srgbClr val="FF0000"/>
              </a:solidFill>
              <a:effectLst/>
              <a:uLnTx/>
              <a:uFillTx/>
              <a:latin typeface="+mn-lt"/>
              <a:ea typeface="+mn-ea"/>
              <a:cs typeface="+mn-cs"/>
            </a:endParaRPr>
          </a:p>
        </p:txBody>
      </p:sp>
    </p:spTree>
    <p:extLst>
      <p:ext uri="{BB962C8B-B14F-4D97-AF65-F5344CB8AC3E}">
        <p14:creationId xmlns:p14="http://schemas.microsoft.com/office/powerpoint/2010/main" val="3718313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C183D7F6-B498-43B3-948B-1728B52AA6E4}">
                <adec:decorative xmlns:adec="http://schemas.microsoft.com/office/drawing/2017/decorative" val="1"/>
              </a:ext>
            </a:extLst>
          </p:cNvPr>
          <p:cNvGrpSpPr/>
          <p:nvPr/>
        </p:nvGrpSpPr>
        <p:grpSpPr>
          <a:xfrm>
            <a:off x="4638368" y="204441"/>
            <a:ext cx="2568591" cy="528615"/>
            <a:chOff x="3114367" y="204440"/>
            <a:chExt cx="2568591" cy="528615"/>
          </a:xfrm>
        </p:grpSpPr>
        <p:pic>
          <p:nvPicPr>
            <p:cNvPr id="6" name="Picture 4" descr="https://pbs.twimg.com/profile_images/2284174758/v65oai7fxn47qv9nectx.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4367" y="204440"/>
              <a:ext cx="534432" cy="52861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26970" y="268692"/>
              <a:ext cx="2155988" cy="400110"/>
            </a:xfrm>
            <a:prstGeom prst="rect">
              <a:avLst/>
            </a:prstGeom>
            <a:noFill/>
          </p:spPr>
          <p:txBody>
            <a:bodyPr wrap="square" rtlCol="0">
              <a:spAutoFit/>
            </a:bodyPr>
            <a:lstStyle/>
            <a:p>
              <a:r>
                <a:rPr lang="en-GB" sz="2000" dirty="0">
                  <a:solidFill>
                    <a:srgbClr val="00B0F0"/>
                  </a:solidFill>
                </a:rPr>
                <a:t>@BCUPGCESec</a:t>
              </a:r>
            </a:p>
          </p:txBody>
        </p:sp>
      </p:grpSp>
      <p:sp>
        <p:nvSpPr>
          <p:cNvPr id="8" name="Title 4"/>
          <p:cNvSpPr>
            <a:spLocks noGrp="1"/>
          </p:cNvSpPr>
          <p:nvPr>
            <p:ph type="title"/>
          </p:nvPr>
        </p:nvSpPr>
        <p:spPr>
          <a:xfrm>
            <a:off x="723900" y="896273"/>
            <a:ext cx="8229600" cy="1143000"/>
          </a:xfrm>
        </p:spPr>
        <p:txBody>
          <a:bodyPr>
            <a:normAutofit/>
          </a:bodyPr>
          <a:lstStyle/>
          <a:p>
            <a:r>
              <a:rPr lang="en-GB" b="1" dirty="0">
                <a:solidFill>
                  <a:srgbClr val="00B0F0"/>
                </a:solidFill>
              </a:rPr>
              <a:t>Learning Observation Record 1</a:t>
            </a:r>
          </a:p>
        </p:txBody>
      </p:sp>
      <p:sp>
        <p:nvSpPr>
          <p:cNvPr id="9" name="Content Placeholder 5"/>
          <p:cNvSpPr>
            <a:spLocks noGrp="1"/>
          </p:cNvSpPr>
          <p:nvPr>
            <p:ph idx="1"/>
          </p:nvPr>
        </p:nvSpPr>
        <p:spPr>
          <a:xfrm>
            <a:off x="723900" y="2039273"/>
            <a:ext cx="10106287" cy="4257692"/>
          </a:xfrm>
        </p:spPr>
        <p:txBody>
          <a:bodyPr>
            <a:normAutofit lnSpcReduction="10000"/>
          </a:bodyPr>
          <a:lstStyle/>
          <a:p>
            <a:r>
              <a:rPr lang="en-GB" dirty="0"/>
              <a:t>Please ensure that the AT is observed at least twice a week (some School Direct routes may have a different policy) and use a Learning Observation Record (LOR) to feedback (see example)</a:t>
            </a:r>
          </a:p>
          <a:p>
            <a:r>
              <a:rPr lang="en-GB" dirty="0"/>
              <a:t>Use the Assessment Tracker and the BCU ITE Core Curriculum as a guide for providing feedback and focus the feedback on the impact on the pupil’s learning in the context of the subject.</a:t>
            </a:r>
          </a:p>
          <a:p>
            <a:r>
              <a:rPr lang="en-GB" dirty="0"/>
              <a:t>ATs will provide an LOR for the observer before their lesson begins, as they will have filled in the details at the top of the LOR.</a:t>
            </a:r>
          </a:p>
          <a:p>
            <a:r>
              <a:rPr lang="en-GB" dirty="0"/>
              <a:t>The AT needs to identify which BCU ITE Core Curriculum Themes they want the feedback to focus on.</a:t>
            </a:r>
          </a:p>
          <a:p>
            <a:pPr marL="0" indent="0">
              <a:buNone/>
            </a:pPr>
            <a:endParaRPr lang="en-GB" dirty="0"/>
          </a:p>
          <a:p>
            <a:pPr marL="0" indent="0">
              <a:buNone/>
            </a:pPr>
            <a:endParaRPr lang="en-GB" sz="1800" dirty="0"/>
          </a:p>
        </p:txBody>
      </p:sp>
      <p:sp>
        <p:nvSpPr>
          <p:cNvPr id="10" name="TextBox 9">
            <a:extLst>
              <a:ext uri="{FF2B5EF4-FFF2-40B4-BE49-F238E27FC236}">
                <a16:creationId xmlns:a16="http://schemas.microsoft.com/office/drawing/2014/main" id="{6FBA70BE-E8A2-46AF-B952-25745421AC32}"/>
              </a:ext>
            </a:extLst>
          </p:cNvPr>
          <p:cNvSpPr txBox="1"/>
          <p:nvPr/>
        </p:nvSpPr>
        <p:spPr>
          <a:xfrm>
            <a:off x="4714000" y="290885"/>
            <a:ext cx="2218627" cy="523220"/>
          </a:xfrm>
          <a:prstGeom prst="rect">
            <a:avLst/>
          </a:prstGeom>
          <a:solidFill>
            <a:schemeClr val="bg1"/>
          </a:solidFill>
          <a:ln>
            <a:solidFill>
              <a:srgbClr val="FF0000"/>
            </a:solidFill>
          </a:ln>
        </p:spPr>
        <p:txBody>
          <a:bodyPr wrap="square" rtlCol="0">
            <a:spAutoFit/>
          </a:bodyPr>
          <a:lstStyle/>
          <a:p>
            <a:r>
              <a:rPr lang="en-GB" sz="2800" dirty="0">
                <a:solidFill>
                  <a:srgbClr val="FF0000"/>
                </a:solidFill>
              </a:rPr>
              <a:t>A reminder…</a:t>
            </a:r>
          </a:p>
        </p:txBody>
      </p:sp>
    </p:spTree>
    <p:extLst>
      <p:ext uri="{BB962C8B-B14F-4D97-AF65-F5344CB8AC3E}">
        <p14:creationId xmlns:p14="http://schemas.microsoft.com/office/powerpoint/2010/main" val="2566304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C183D7F6-B498-43B3-948B-1728B52AA6E4}">
                <adec:decorative xmlns:adec="http://schemas.microsoft.com/office/drawing/2017/decorative" val="1"/>
              </a:ext>
            </a:extLst>
          </p:cNvPr>
          <p:cNvGrpSpPr/>
          <p:nvPr/>
        </p:nvGrpSpPr>
        <p:grpSpPr>
          <a:xfrm>
            <a:off x="4638368" y="204441"/>
            <a:ext cx="2568591" cy="528615"/>
            <a:chOff x="3114367" y="204440"/>
            <a:chExt cx="2568591" cy="528615"/>
          </a:xfrm>
        </p:grpSpPr>
        <p:pic>
          <p:nvPicPr>
            <p:cNvPr id="6" name="Picture 4" descr="https://pbs.twimg.com/profile_images/2284174758/v65oai7fxn47qv9nectx.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4367" y="204440"/>
              <a:ext cx="534432" cy="52861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26970" y="268692"/>
              <a:ext cx="2155988" cy="400110"/>
            </a:xfrm>
            <a:prstGeom prst="rect">
              <a:avLst/>
            </a:prstGeom>
            <a:noFill/>
          </p:spPr>
          <p:txBody>
            <a:bodyPr wrap="square" rtlCol="0">
              <a:spAutoFit/>
            </a:bodyPr>
            <a:lstStyle/>
            <a:p>
              <a:r>
                <a:rPr lang="en-GB" sz="2000" dirty="0">
                  <a:solidFill>
                    <a:srgbClr val="00B0F0"/>
                  </a:solidFill>
                </a:rPr>
                <a:t>@BCUPGCESec</a:t>
              </a:r>
            </a:p>
          </p:txBody>
        </p:sp>
      </p:grpSp>
      <p:sp>
        <p:nvSpPr>
          <p:cNvPr id="8" name="Title 4"/>
          <p:cNvSpPr>
            <a:spLocks noGrp="1"/>
          </p:cNvSpPr>
          <p:nvPr>
            <p:ph type="title"/>
          </p:nvPr>
        </p:nvSpPr>
        <p:spPr>
          <a:xfrm>
            <a:off x="723900" y="896273"/>
            <a:ext cx="8229600" cy="1143000"/>
          </a:xfrm>
        </p:spPr>
        <p:txBody>
          <a:bodyPr>
            <a:normAutofit/>
          </a:bodyPr>
          <a:lstStyle/>
          <a:p>
            <a:r>
              <a:rPr lang="en-GB" b="1" dirty="0">
                <a:solidFill>
                  <a:srgbClr val="00B0F0"/>
                </a:solidFill>
              </a:rPr>
              <a:t>Learning Observation Record 2</a:t>
            </a:r>
          </a:p>
        </p:txBody>
      </p:sp>
      <p:sp>
        <p:nvSpPr>
          <p:cNvPr id="9" name="Content Placeholder 5"/>
          <p:cNvSpPr>
            <a:spLocks noGrp="1"/>
          </p:cNvSpPr>
          <p:nvPr>
            <p:ph idx="1"/>
          </p:nvPr>
        </p:nvSpPr>
        <p:spPr>
          <a:xfrm>
            <a:off x="723900" y="2039273"/>
            <a:ext cx="10852907" cy="4257692"/>
          </a:xfrm>
        </p:spPr>
        <p:txBody>
          <a:bodyPr>
            <a:normAutofit/>
          </a:bodyPr>
          <a:lstStyle/>
          <a:p>
            <a:pPr marL="0" indent="0">
              <a:buNone/>
            </a:pPr>
            <a:r>
              <a:rPr lang="en-GB" sz="2400" b="1" dirty="0"/>
              <a:t>Feedback from use of the LOR in Phases 5-7</a:t>
            </a:r>
          </a:p>
          <a:p>
            <a:r>
              <a:rPr lang="en-GB" sz="2400" dirty="0"/>
              <a:t>BCU Curriculum themes not always identified and/or the narrative of the feedback does not link to the identified themes.</a:t>
            </a:r>
          </a:p>
          <a:p>
            <a:r>
              <a:rPr lang="en-GB" sz="2400" dirty="0"/>
              <a:t>Feedback is not always subject-specific enough. Setting subject-specific targets does not mean setting subject knowledge targets, it means that targets and feedback should be in the context of the subject (if you take away the name of the subject from the top of the form, is it still evident what subject is being taught?)</a:t>
            </a:r>
          </a:p>
          <a:p>
            <a:r>
              <a:rPr lang="en-GB" sz="2400" dirty="0"/>
              <a:t>Feedback isn’t always structured across the three columns</a:t>
            </a:r>
          </a:p>
          <a:p>
            <a:pPr marL="0" indent="0">
              <a:buNone/>
            </a:pPr>
            <a:endParaRPr lang="en-GB" sz="2400" dirty="0"/>
          </a:p>
          <a:p>
            <a:pPr marL="0" indent="0">
              <a:buNone/>
            </a:pPr>
            <a:endParaRPr lang="en-GB" sz="2400" dirty="0"/>
          </a:p>
          <a:p>
            <a:endParaRPr lang="en-GB" dirty="0"/>
          </a:p>
          <a:p>
            <a:pPr marL="0" indent="0">
              <a:buNone/>
            </a:pPr>
            <a:endParaRPr lang="en-GB" dirty="0"/>
          </a:p>
          <a:p>
            <a:pPr marL="0" indent="0">
              <a:buNone/>
            </a:pPr>
            <a:endParaRPr lang="en-GB" sz="1800" dirty="0"/>
          </a:p>
        </p:txBody>
      </p:sp>
    </p:spTree>
    <p:extLst>
      <p:ext uri="{BB962C8B-B14F-4D97-AF65-F5344CB8AC3E}">
        <p14:creationId xmlns:p14="http://schemas.microsoft.com/office/powerpoint/2010/main" val="1493079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C183D7F6-B498-43B3-948B-1728B52AA6E4}">
                <adec:decorative xmlns:adec="http://schemas.microsoft.com/office/drawing/2017/decorative" val="1"/>
              </a:ext>
            </a:extLst>
          </p:cNvPr>
          <p:cNvGrpSpPr/>
          <p:nvPr/>
        </p:nvGrpSpPr>
        <p:grpSpPr>
          <a:xfrm>
            <a:off x="4638368" y="204441"/>
            <a:ext cx="2568591" cy="528615"/>
            <a:chOff x="3114367" y="204440"/>
            <a:chExt cx="2568591" cy="528615"/>
          </a:xfrm>
        </p:grpSpPr>
        <p:pic>
          <p:nvPicPr>
            <p:cNvPr id="6" name="Picture 4" descr="https://pbs.twimg.com/profile_images/2284174758/v65oai7fxn47qv9nectx.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4367" y="204440"/>
              <a:ext cx="534432" cy="52861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26970" y="268692"/>
              <a:ext cx="2155988" cy="400110"/>
            </a:xfrm>
            <a:prstGeom prst="rect">
              <a:avLst/>
            </a:prstGeom>
            <a:noFill/>
          </p:spPr>
          <p:txBody>
            <a:bodyPr wrap="square" rtlCol="0">
              <a:spAutoFit/>
            </a:bodyPr>
            <a:lstStyle/>
            <a:p>
              <a:r>
                <a:rPr lang="en-GB" sz="2000" dirty="0">
                  <a:solidFill>
                    <a:srgbClr val="00B0F0"/>
                  </a:solidFill>
                </a:rPr>
                <a:t>@BCUPGCESec</a:t>
              </a:r>
            </a:p>
          </p:txBody>
        </p:sp>
      </p:grpSp>
      <p:sp>
        <p:nvSpPr>
          <p:cNvPr id="8" name="Title 4"/>
          <p:cNvSpPr>
            <a:spLocks noGrp="1"/>
          </p:cNvSpPr>
          <p:nvPr>
            <p:ph type="title"/>
          </p:nvPr>
        </p:nvSpPr>
        <p:spPr>
          <a:xfrm>
            <a:off x="1908600" y="771341"/>
            <a:ext cx="8229600" cy="1143000"/>
          </a:xfrm>
        </p:spPr>
        <p:txBody>
          <a:bodyPr>
            <a:normAutofit/>
          </a:bodyPr>
          <a:lstStyle/>
          <a:p>
            <a:r>
              <a:rPr lang="en-GB" b="1" dirty="0">
                <a:solidFill>
                  <a:srgbClr val="00B0F0"/>
                </a:solidFill>
              </a:rPr>
              <a:t>Learning Observation Record</a:t>
            </a:r>
          </a:p>
        </p:txBody>
      </p:sp>
      <p:pic>
        <p:nvPicPr>
          <p:cNvPr id="12" name="Picture 11">
            <a:extLst>
              <a:ext uri="{FF2B5EF4-FFF2-40B4-BE49-F238E27FC236}">
                <a16:creationId xmlns:a16="http://schemas.microsoft.com/office/drawing/2014/main" id="{E134C4B7-46FD-4240-9823-AB5B45C32A0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92490" y="1920774"/>
            <a:ext cx="6652470" cy="4259358"/>
          </a:xfrm>
          <a:prstGeom prst="rect">
            <a:avLst/>
          </a:prstGeom>
        </p:spPr>
      </p:pic>
      <p:sp>
        <p:nvSpPr>
          <p:cNvPr id="14" name="TextBox 13">
            <a:extLst>
              <a:ext uri="{FF2B5EF4-FFF2-40B4-BE49-F238E27FC236}">
                <a16:creationId xmlns:a16="http://schemas.microsoft.com/office/drawing/2014/main" id="{E14C4871-7E57-41BC-B920-D950CBB392B8}"/>
              </a:ext>
            </a:extLst>
          </p:cNvPr>
          <p:cNvSpPr txBox="1"/>
          <p:nvPr/>
        </p:nvSpPr>
        <p:spPr>
          <a:xfrm>
            <a:off x="8952909" y="3634955"/>
            <a:ext cx="2381841" cy="923330"/>
          </a:xfrm>
          <a:prstGeom prst="rect">
            <a:avLst/>
          </a:prstGeom>
          <a:noFill/>
        </p:spPr>
        <p:txBody>
          <a:bodyPr wrap="square" rtlCol="0">
            <a:spAutoFit/>
          </a:bodyPr>
          <a:lstStyle/>
          <a:p>
            <a:r>
              <a:rPr lang="en-GB" dirty="0"/>
              <a:t>Feedback to be structured into these three columns</a:t>
            </a:r>
          </a:p>
        </p:txBody>
      </p:sp>
      <p:cxnSp>
        <p:nvCxnSpPr>
          <p:cNvPr id="16" name="Straight Arrow Connector 15">
            <a:extLst>
              <a:ext uri="{FF2B5EF4-FFF2-40B4-BE49-F238E27FC236}">
                <a16:creationId xmlns:a16="http://schemas.microsoft.com/office/drawing/2014/main" id="{B35C46D3-4FDA-4FDC-9EEA-D45FC8420E16}"/>
              </a:ext>
              <a:ext uri="{C183D7F6-B498-43B3-948B-1728B52AA6E4}">
                <adec:decorative xmlns:adec="http://schemas.microsoft.com/office/drawing/2017/decorative" val="1"/>
              </a:ext>
            </a:extLst>
          </p:cNvPr>
          <p:cNvCxnSpPr>
            <a:cxnSpLocks/>
            <a:stCxn id="14" idx="1"/>
            <a:endCxn id="12" idx="3"/>
          </p:cNvCxnSpPr>
          <p:nvPr/>
        </p:nvCxnSpPr>
        <p:spPr>
          <a:xfrm flipH="1" flipV="1">
            <a:off x="8644960" y="4050453"/>
            <a:ext cx="307949" cy="46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Arrow: Right 1">
            <a:extLst>
              <a:ext uri="{FF2B5EF4-FFF2-40B4-BE49-F238E27FC236}">
                <a16:creationId xmlns:a16="http://schemas.microsoft.com/office/drawing/2014/main" id="{2C031024-0B69-4DEC-A943-ADAD7CDB8596}"/>
              </a:ext>
              <a:ext uri="{C183D7F6-B498-43B3-948B-1728B52AA6E4}">
                <adec:decorative xmlns:adec="http://schemas.microsoft.com/office/drawing/2017/decorative" val="1"/>
              </a:ext>
            </a:extLst>
          </p:cNvPr>
          <p:cNvSpPr/>
          <p:nvPr/>
        </p:nvSpPr>
        <p:spPr>
          <a:xfrm>
            <a:off x="3590383" y="3634955"/>
            <a:ext cx="1266738" cy="3509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97CEC087-7325-49FD-A4DE-A3CD5AA733B7}"/>
              </a:ext>
              <a:ext uri="{C183D7F6-B498-43B3-948B-1728B52AA6E4}">
                <adec:decorative xmlns:adec="http://schemas.microsoft.com/office/drawing/2017/decorative" val="1"/>
              </a:ext>
            </a:extLst>
          </p:cNvPr>
          <p:cNvSpPr/>
          <p:nvPr/>
        </p:nvSpPr>
        <p:spPr>
          <a:xfrm>
            <a:off x="6096000" y="3634955"/>
            <a:ext cx="1266738" cy="3509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030DA0B9-2BD4-4CF6-AC03-324E9D87C423}"/>
              </a:ext>
              <a:ext uri="{C183D7F6-B498-43B3-948B-1728B52AA6E4}">
                <adec:decorative xmlns:adec="http://schemas.microsoft.com/office/drawing/2017/decorative" val="1"/>
              </a:ext>
            </a:extLst>
          </p:cNvPr>
          <p:cNvSpPr/>
          <p:nvPr/>
        </p:nvSpPr>
        <p:spPr>
          <a:xfrm>
            <a:off x="3590383" y="4382831"/>
            <a:ext cx="1266738" cy="3509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1D0F43F4-4164-428E-8309-0891705D4959}"/>
              </a:ext>
              <a:ext uri="{C183D7F6-B498-43B3-948B-1728B52AA6E4}">
                <adec:decorative xmlns:adec="http://schemas.microsoft.com/office/drawing/2017/decorative" val="1"/>
              </a:ext>
            </a:extLst>
          </p:cNvPr>
          <p:cNvSpPr/>
          <p:nvPr/>
        </p:nvSpPr>
        <p:spPr>
          <a:xfrm>
            <a:off x="6096000" y="4382831"/>
            <a:ext cx="1266738" cy="3509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4">
            <a:extLst>
              <a:ext uri="{FF2B5EF4-FFF2-40B4-BE49-F238E27FC236}">
                <a16:creationId xmlns:a16="http://schemas.microsoft.com/office/drawing/2014/main" id="{C4E32211-29DE-4941-8672-13D596539F64}"/>
              </a:ext>
              <a:ext uri="{C183D7F6-B498-43B3-948B-1728B52AA6E4}">
                <adec:decorative xmlns:adec="http://schemas.microsoft.com/office/drawing/2017/decorative" val="1"/>
              </a:ext>
            </a:extLst>
          </p:cNvPr>
          <p:cNvSpPr/>
          <p:nvPr/>
        </p:nvSpPr>
        <p:spPr>
          <a:xfrm>
            <a:off x="3604366" y="5130707"/>
            <a:ext cx="1266738" cy="3509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Right 16">
            <a:extLst>
              <a:ext uri="{FF2B5EF4-FFF2-40B4-BE49-F238E27FC236}">
                <a16:creationId xmlns:a16="http://schemas.microsoft.com/office/drawing/2014/main" id="{A5160288-3A1D-4BC2-968F-54716B18B70D}"/>
              </a:ext>
              <a:ext uri="{C183D7F6-B498-43B3-948B-1728B52AA6E4}">
                <adec:decorative xmlns:adec="http://schemas.microsoft.com/office/drawing/2017/decorative" val="1"/>
              </a:ext>
            </a:extLst>
          </p:cNvPr>
          <p:cNvSpPr/>
          <p:nvPr/>
        </p:nvSpPr>
        <p:spPr>
          <a:xfrm>
            <a:off x="6109983" y="5130707"/>
            <a:ext cx="1266738" cy="3509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01618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C183D7F6-B498-43B3-948B-1728B52AA6E4}">
                <adec:decorative xmlns:adec="http://schemas.microsoft.com/office/drawing/2017/decorative" val="1"/>
              </a:ext>
            </a:extLst>
          </p:cNvPr>
          <p:cNvGrpSpPr/>
          <p:nvPr/>
        </p:nvGrpSpPr>
        <p:grpSpPr>
          <a:xfrm>
            <a:off x="4638368" y="204441"/>
            <a:ext cx="2568591" cy="528615"/>
            <a:chOff x="3114367" y="204440"/>
            <a:chExt cx="2568591" cy="528615"/>
          </a:xfrm>
        </p:grpSpPr>
        <p:pic>
          <p:nvPicPr>
            <p:cNvPr id="6" name="Picture 4" descr="https://pbs.twimg.com/profile_images/2284174758/v65oai7fxn47qv9nectx.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4367" y="204440"/>
              <a:ext cx="534432" cy="52861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26970" y="268692"/>
              <a:ext cx="2155988" cy="400110"/>
            </a:xfrm>
            <a:prstGeom prst="rect">
              <a:avLst/>
            </a:prstGeom>
            <a:noFill/>
          </p:spPr>
          <p:txBody>
            <a:bodyPr wrap="square" rtlCol="0">
              <a:spAutoFit/>
            </a:bodyPr>
            <a:lstStyle/>
            <a:p>
              <a:r>
                <a:rPr lang="en-GB" sz="2000" dirty="0">
                  <a:solidFill>
                    <a:srgbClr val="00B0F0"/>
                  </a:solidFill>
                </a:rPr>
                <a:t>@BCUPGCESec</a:t>
              </a:r>
            </a:p>
          </p:txBody>
        </p:sp>
      </p:grpSp>
      <p:sp>
        <p:nvSpPr>
          <p:cNvPr id="2" name="TextBox 1">
            <a:extLst>
              <a:ext uri="{FF2B5EF4-FFF2-40B4-BE49-F238E27FC236}">
                <a16:creationId xmlns:a16="http://schemas.microsoft.com/office/drawing/2014/main" id="{478F2658-8028-4DC3-B74A-5B1B5BC18461}"/>
              </a:ext>
            </a:extLst>
          </p:cNvPr>
          <p:cNvSpPr txBox="1"/>
          <p:nvPr/>
        </p:nvSpPr>
        <p:spPr>
          <a:xfrm>
            <a:off x="882123" y="1912269"/>
            <a:ext cx="10100202" cy="3385542"/>
          </a:xfrm>
          <a:prstGeom prst="rect">
            <a:avLst/>
          </a:prstGeom>
          <a:noFill/>
        </p:spPr>
        <p:txBody>
          <a:bodyPr wrap="square" rtlCol="0">
            <a:spAutoFit/>
          </a:bodyPr>
          <a:lstStyle/>
          <a:p>
            <a:endParaRPr lang="en-GB" dirty="0"/>
          </a:p>
          <a:p>
            <a:pPr marL="285750" indent="-285750">
              <a:buFont typeface="Arial" panose="020B0604020202020204" pitchFamily="34" charset="0"/>
              <a:buChar char="•"/>
            </a:pPr>
            <a:r>
              <a:rPr lang="en-GB" sz="2800" dirty="0"/>
              <a:t>Instead the AT will download one meeting record per week and store the completed version in their OneDrive</a:t>
            </a:r>
          </a:p>
          <a:p>
            <a:pPr marL="285750" indent="-285750">
              <a:buFont typeface="Arial" panose="020B0604020202020204" pitchFamily="34" charset="0"/>
              <a:buChar char="•"/>
            </a:pPr>
            <a:r>
              <a:rPr lang="en-GB" sz="2800" dirty="0"/>
              <a:t>We want to ensure that subject-specific targets are set on a weekly basis</a:t>
            </a:r>
          </a:p>
          <a:p>
            <a:pPr marL="285750" indent="-285750">
              <a:buFont typeface="Arial" panose="020B0604020202020204" pitchFamily="34" charset="0"/>
              <a:buChar char="•"/>
            </a:pPr>
            <a:r>
              <a:rPr lang="en-GB" sz="2800" dirty="0"/>
              <a:t>Associate Teachers are responsible for completing this document but they should complete it WITH their mentor in their weekly mentor meeting</a:t>
            </a:r>
          </a:p>
        </p:txBody>
      </p:sp>
      <p:sp>
        <p:nvSpPr>
          <p:cNvPr id="11" name="Title 4">
            <a:extLst>
              <a:ext uri="{FF2B5EF4-FFF2-40B4-BE49-F238E27FC236}">
                <a16:creationId xmlns:a16="http://schemas.microsoft.com/office/drawing/2014/main" id="{ED427E99-C468-48C0-9590-C289EDA08E99}"/>
              </a:ext>
            </a:extLst>
          </p:cNvPr>
          <p:cNvSpPr>
            <a:spLocks noGrp="1"/>
          </p:cNvSpPr>
          <p:nvPr>
            <p:ph type="title"/>
          </p:nvPr>
        </p:nvSpPr>
        <p:spPr>
          <a:xfrm>
            <a:off x="790784" y="985735"/>
            <a:ext cx="8229600" cy="1143000"/>
          </a:xfrm>
        </p:spPr>
        <p:txBody>
          <a:bodyPr>
            <a:normAutofit/>
          </a:bodyPr>
          <a:lstStyle/>
          <a:p>
            <a:r>
              <a:rPr lang="en-GB" b="1" dirty="0">
                <a:solidFill>
                  <a:srgbClr val="00B0F0"/>
                </a:solidFill>
              </a:rPr>
              <a:t>Weekly Mentor Meeting Record</a:t>
            </a:r>
          </a:p>
        </p:txBody>
      </p:sp>
    </p:spTree>
    <p:extLst>
      <p:ext uri="{BB962C8B-B14F-4D97-AF65-F5344CB8AC3E}">
        <p14:creationId xmlns:p14="http://schemas.microsoft.com/office/powerpoint/2010/main" val="2476494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C183D7F6-B498-43B3-948B-1728B52AA6E4}">
                <adec:decorative xmlns:adec="http://schemas.microsoft.com/office/drawing/2017/decorative" val="1"/>
              </a:ext>
            </a:extLst>
          </p:cNvPr>
          <p:cNvGrpSpPr/>
          <p:nvPr/>
        </p:nvGrpSpPr>
        <p:grpSpPr>
          <a:xfrm>
            <a:off x="4638368" y="204441"/>
            <a:ext cx="2568591" cy="528615"/>
            <a:chOff x="3114367" y="204440"/>
            <a:chExt cx="2568591" cy="528615"/>
          </a:xfrm>
        </p:grpSpPr>
        <p:pic>
          <p:nvPicPr>
            <p:cNvPr id="6" name="Picture 4" descr="https://pbs.twimg.com/profile_images/2284174758/v65oai7fxn47qv9nectx.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4367" y="204440"/>
              <a:ext cx="534432" cy="52861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26970" y="268692"/>
              <a:ext cx="2155988" cy="400110"/>
            </a:xfrm>
            <a:prstGeom prst="rect">
              <a:avLst/>
            </a:prstGeom>
            <a:noFill/>
          </p:spPr>
          <p:txBody>
            <a:bodyPr wrap="square" rtlCol="0">
              <a:spAutoFit/>
            </a:bodyPr>
            <a:lstStyle/>
            <a:p>
              <a:r>
                <a:rPr lang="en-GB" sz="2000" dirty="0">
                  <a:solidFill>
                    <a:srgbClr val="00B0F0"/>
                  </a:solidFill>
                </a:rPr>
                <a:t>@BCUPGCESec</a:t>
              </a:r>
            </a:p>
          </p:txBody>
        </p:sp>
      </p:grpSp>
      <p:sp>
        <p:nvSpPr>
          <p:cNvPr id="11" name="Title 4">
            <a:extLst>
              <a:ext uri="{FF2B5EF4-FFF2-40B4-BE49-F238E27FC236}">
                <a16:creationId xmlns:a16="http://schemas.microsoft.com/office/drawing/2014/main" id="{ED427E99-C468-48C0-9590-C289EDA08E99}"/>
              </a:ext>
            </a:extLst>
          </p:cNvPr>
          <p:cNvSpPr>
            <a:spLocks noGrp="1"/>
          </p:cNvSpPr>
          <p:nvPr>
            <p:ph type="title"/>
          </p:nvPr>
        </p:nvSpPr>
        <p:spPr>
          <a:xfrm>
            <a:off x="790784" y="985735"/>
            <a:ext cx="8229600" cy="1143000"/>
          </a:xfrm>
        </p:spPr>
        <p:txBody>
          <a:bodyPr>
            <a:normAutofit fontScale="90000"/>
          </a:bodyPr>
          <a:lstStyle/>
          <a:p>
            <a:r>
              <a:rPr lang="en-GB" b="1" dirty="0">
                <a:solidFill>
                  <a:srgbClr val="00B0F0"/>
                </a:solidFill>
              </a:rPr>
              <a:t>Weekly Mentor Meeting Record 2</a:t>
            </a:r>
            <a:br>
              <a:rPr lang="en-GB" b="1" dirty="0">
                <a:solidFill>
                  <a:srgbClr val="00B0F0"/>
                </a:solidFill>
              </a:rPr>
            </a:br>
            <a:endParaRPr lang="en-GB" b="1" dirty="0">
              <a:solidFill>
                <a:srgbClr val="00B0F0"/>
              </a:solidFill>
            </a:endParaRPr>
          </a:p>
        </p:txBody>
      </p:sp>
      <p:sp>
        <p:nvSpPr>
          <p:cNvPr id="8" name="Content Placeholder 5">
            <a:extLst>
              <a:ext uri="{FF2B5EF4-FFF2-40B4-BE49-F238E27FC236}">
                <a16:creationId xmlns:a16="http://schemas.microsoft.com/office/drawing/2014/main" id="{6125D666-4EF3-4BC3-B279-756938CA6512}"/>
              </a:ext>
            </a:extLst>
          </p:cNvPr>
          <p:cNvSpPr>
            <a:spLocks noGrp="1"/>
          </p:cNvSpPr>
          <p:nvPr>
            <p:ph idx="1"/>
          </p:nvPr>
        </p:nvSpPr>
        <p:spPr>
          <a:xfrm>
            <a:off x="723900" y="2039273"/>
            <a:ext cx="10852907" cy="4257692"/>
          </a:xfrm>
        </p:spPr>
        <p:txBody>
          <a:bodyPr>
            <a:normAutofit/>
          </a:bodyPr>
          <a:lstStyle/>
          <a:p>
            <a:pPr marL="0" indent="0">
              <a:buNone/>
            </a:pPr>
            <a:r>
              <a:rPr lang="en-GB" sz="2400" b="1" dirty="0"/>
              <a:t>Feedback from use of the LOR in Phases 5-7</a:t>
            </a:r>
          </a:p>
          <a:p>
            <a:r>
              <a:rPr lang="en-GB" sz="2400" dirty="0"/>
              <a:t>ATs not always completing the record of their own observation on the final page</a:t>
            </a:r>
          </a:p>
          <a:p>
            <a:r>
              <a:rPr lang="en-GB" sz="2400" dirty="0"/>
              <a:t>As with the LORs, some targets set are not subject-specific or SMART</a:t>
            </a:r>
          </a:p>
          <a:p>
            <a:pPr marL="0" indent="0">
              <a:buNone/>
            </a:pPr>
            <a:endParaRPr lang="en-GB" sz="2400" dirty="0"/>
          </a:p>
          <a:p>
            <a:pPr marL="0" indent="0">
              <a:buNone/>
            </a:pPr>
            <a:endParaRPr lang="en-GB" sz="2400" dirty="0"/>
          </a:p>
          <a:p>
            <a:endParaRPr lang="en-GB" dirty="0"/>
          </a:p>
          <a:p>
            <a:pPr marL="0" indent="0">
              <a:buNone/>
            </a:pPr>
            <a:endParaRPr lang="en-GB" dirty="0"/>
          </a:p>
          <a:p>
            <a:pPr marL="0" indent="0">
              <a:buNone/>
            </a:pPr>
            <a:endParaRPr lang="en-GB" sz="1800" dirty="0"/>
          </a:p>
        </p:txBody>
      </p:sp>
      <p:sp>
        <p:nvSpPr>
          <p:cNvPr id="4" name="TextBox 3">
            <a:extLst>
              <a:ext uri="{FF2B5EF4-FFF2-40B4-BE49-F238E27FC236}">
                <a16:creationId xmlns:a16="http://schemas.microsoft.com/office/drawing/2014/main" id="{7240A8C5-0BF2-460A-8904-C34958CFEB75}"/>
              </a:ext>
            </a:extLst>
          </p:cNvPr>
          <p:cNvSpPr txBox="1"/>
          <p:nvPr/>
        </p:nvSpPr>
        <p:spPr>
          <a:xfrm>
            <a:off x="790783" y="4236440"/>
            <a:ext cx="9955513" cy="1384995"/>
          </a:xfrm>
          <a:prstGeom prst="rect">
            <a:avLst/>
          </a:prstGeom>
          <a:noFill/>
          <a:ln>
            <a:solidFill>
              <a:srgbClr val="0070C0"/>
            </a:solidFill>
          </a:ln>
        </p:spPr>
        <p:txBody>
          <a:bodyPr wrap="square" rtlCol="0">
            <a:spAutoFit/>
          </a:bodyPr>
          <a:lstStyle/>
          <a:p>
            <a:r>
              <a:rPr lang="en-GB" sz="2800" i="1" dirty="0"/>
              <a:t>In your subject sessions (or undergraduate session) later on, we will be discussing these documents more to support you in using them with the Associate Teachers</a:t>
            </a:r>
          </a:p>
        </p:txBody>
      </p:sp>
    </p:spTree>
    <p:extLst>
      <p:ext uri="{BB962C8B-B14F-4D97-AF65-F5344CB8AC3E}">
        <p14:creationId xmlns:p14="http://schemas.microsoft.com/office/powerpoint/2010/main" val="4153664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C183D7F6-B498-43B3-948B-1728B52AA6E4}">
                <adec:decorative xmlns:adec="http://schemas.microsoft.com/office/drawing/2017/decorative" val="1"/>
              </a:ext>
            </a:extLst>
          </p:cNvPr>
          <p:cNvGrpSpPr/>
          <p:nvPr/>
        </p:nvGrpSpPr>
        <p:grpSpPr>
          <a:xfrm>
            <a:off x="4638368" y="204441"/>
            <a:ext cx="2568591" cy="528615"/>
            <a:chOff x="3114367" y="204440"/>
            <a:chExt cx="2568591" cy="528615"/>
          </a:xfrm>
        </p:grpSpPr>
        <p:pic>
          <p:nvPicPr>
            <p:cNvPr id="6" name="Picture 4" descr="https://pbs.twimg.com/profile_images/2284174758/v65oai7fxn47qv9nectx.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4367" y="204440"/>
              <a:ext cx="534432" cy="52861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26970" y="268692"/>
              <a:ext cx="2155988" cy="400110"/>
            </a:xfrm>
            <a:prstGeom prst="rect">
              <a:avLst/>
            </a:prstGeom>
            <a:noFill/>
          </p:spPr>
          <p:txBody>
            <a:bodyPr wrap="square" rtlCol="0">
              <a:spAutoFit/>
            </a:bodyPr>
            <a:lstStyle/>
            <a:p>
              <a:r>
                <a:rPr lang="en-GB" sz="2000" dirty="0">
                  <a:solidFill>
                    <a:srgbClr val="00B0F0"/>
                  </a:solidFill>
                </a:rPr>
                <a:t>@BCUPGCESec</a:t>
              </a:r>
            </a:p>
          </p:txBody>
        </p:sp>
      </p:grpSp>
      <p:sp>
        <p:nvSpPr>
          <p:cNvPr id="11" name="Title 4">
            <a:extLst>
              <a:ext uri="{FF2B5EF4-FFF2-40B4-BE49-F238E27FC236}">
                <a16:creationId xmlns:a16="http://schemas.microsoft.com/office/drawing/2014/main" id="{16E8F367-43BC-4E85-A6CF-B54BAA42A2ED}"/>
              </a:ext>
              <a:ext uri="{C183D7F6-B498-43B3-948B-1728B52AA6E4}">
                <adec:decorative xmlns:adec="http://schemas.microsoft.com/office/drawing/2017/decorative" val="1"/>
              </a:ext>
            </a:extLst>
          </p:cNvPr>
          <p:cNvSpPr>
            <a:spLocks noGrp="1"/>
          </p:cNvSpPr>
          <p:nvPr>
            <p:ph type="title"/>
          </p:nvPr>
        </p:nvSpPr>
        <p:spPr>
          <a:xfrm>
            <a:off x="513756" y="814357"/>
            <a:ext cx="8229600" cy="1143000"/>
          </a:xfrm>
        </p:spPr>
        <p:txBody>
          <a:bodyPr>
            <a:normAutofit/>
          </a:bodyPr>
          <a:lstStyle/>
          <a:p>
            <a:r>
              <a:rPr lang="en-GB" b="1" dirty="0">
                <a:solidFill>
                  <a:srgbClr val="00B0F0"/>
                </a:solidFill>
              </a:rPr>
              <a:t>Phase 7 End Point Review Meeting</a:t>
            </a:r>
          </a:p>
        </p:txBody>
      </p:sp>
      <p:pic>
        <p:nvPicPr>
          <p:cNvPr id="4" name="Picture 3">
            <a:extLst>
              <a:ext uri="{FF2B5EF4-FFF2-40B4-BE49-F238E27FC236}">
                <a16:creationId xmlns:a16="http://schemas.microsoft.com/office/drawing/2014/main" id="{9DA2CE6F-53F3-417E-9B76-D80F6F7D11F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45348" y="1957357"/>
            <a:ext cx="7951364" cy="4491756"/>
          </a:xfrm>
          <a:prstGeom prst="rect">
            <a:avLst/>
          </a:prstGeom>
        </p:spPr>
      </p:pic>
      <p:sp>
        <p:nvSpPr>
          <p:cNvPr id="8" name="TextBox 7">
            <a:extLst>
              <a:ext uri="{FF2B5EF4-FFF2-40B4-BE49-F238E27FC236}">
                <a16:creationId xmlns:a16="http://schemas.microsoft.com/office/drawing/2014/main" id="{1C0F7633-F125-4877-822D-14CD9EDA8E64}"/>
              </a:ext>
              <a:ext uri="{C183D7F6-B498-43B3-948B-1728B52AA6E4}">
                <adec:decorative xmlns:adec="http://schemas.microsoft.com/office/drawing/2017/decorative" val="1"/>
              </a:ext>
            </a:extLst>
          </p:cNvPr>
          <p:cNvSpPr txBox="1"/>
          <p:nvPr/>
        </p:nvSpPr>
        <p:spPr>
          <a:xfrm>
            <a:off x="8548382" y="1715492"/>
            <a:ext cx="2910979" cy="646331"/>
          </a:xfrm>
          <a:prstGeom prst="rect">
            <a:avLst/>
          </a:prstGeom>
          <a:noFill/>
        </p:spPr>
        <p:txBody>
          <a:bodyPr wrap="square" rtlCol="0">
            <a:spAutoFit/>
          </a:bodyPr>
          <a:lstStyle/>
          <a:p>
            <a:r>
              <a:rPr lang="en-GB" dirty="0"/>
              <a:t>Phase 7 will be an ‘End Point’ assessments</a:t>
            </a:r>
          </a:p>
        </p:txBody>
      </p:sp>
      <p:sp>
        <p:nvSpPr>
          <p:cNvPr id="9" name="TextBox 8">
            <a:extLst>
              <a:ext uri="{FF2B5EF4-FFF2-40B4-BE49-F238E27FC236}">
                <a16:creationId xmlns:a16="http://schemas.microsoft.com/office/drawing/2014/main" id="{52BDAACB-3C25-4321-A794-5BDCB9BF4662}"/>
              </a:ext>
              <a:ext uri="{C183D7F6-B498-43B3-948B-1728B52AA6E4}">
                <adec:decorative xmlns:adec="http://schemas.microsoft.com/office/drawing/2017/decorative" val="1"/>
              </a:ext>
            </a:extLst>
          </p:cNvPr>
          <p:cNvSpPr txBox="1"/>
          <p:nvPr/>
        </p:nvSpPr>
        <p:spPr>
          <a:xfrm>
            <a:off x="8548382" y="2466802"/>
            <a:ext cx="3355596" cy="2031325"/>
          </a:xfrm>
          <a:prstGeom prst="rect">
            <a:avLst/>
          </a:prstGeom>
          <a:noFill/>
        </p:spPr>
        <p:txBody>
          <a:bodyPr wrap="square" rtlCol="0">
            <a:spAutoFit/>
          </a:bodyPr>
          <a:lstStyle/>
          <a:p>
            <a:r>
              <a:rPr lang="en-GB" dirty="0"/>
              <a:t>For each curriculum theme, use the Assessment Tracker to identify if the AT is ‘Working Towards’ or ‘Working At’. If the AT is not yet meeting the ‘Working Towards’ criteria, select ‘Not yet evidenced’</a:t>
            </a:r>
          </a:p>
        </p:txBody>
      </p:sp>
      <p:sp>
        <p:nvSpPr>
          <p:cNvPr id="10" name="TextBox 9">
            <a:extLst>
              <a:ext uri="{FF2B5EF4-FFF2-40B4-BE49-F238E27FC236}">
                <a16:creationId xmlns:a16="http://schemas.microsoft.com/office/drawing/2014/main" id="{C38C54F8-96EF-42BF-82C9-1F02A54F0AB3}"/>
              </a:ext>
              <a:ext uri="{C183D7F6-B498-43B3-948B-1728B52AA6E4}">
                <adec:decorative xmlns:adec="http://schemas.microsoft.com/office/drawing/2017/decorative" val="1"/>
              </a:ext>
            </a:extLst>
          </p:cNvPr>
          <p:cNvSpPr txBox="1"/>
          <p:nvPr/>
        </p:nvSpPr>
        <p:spPr>
          <a:xfrm>
            <a:off x="8548382" y="4603107"/>
            <a:ext cx="3702341" cy="1200329"/>
          </a:xfrm>
          <a:prstGeom prst="rect">
            <a:avLst/>
          </a:prstGeom>
          <a:noFill/>
        </p:spPr>
        <p:txBody>
          <a:bodyPr wrap="square" rtlCol="0">
            <a:spAutoFit/>
          </a:bodyPr>
          <a:lstStyle/>
          <a:p>
            <a:r>
              <a:rPr lang="en-GB" dirty="0"/>
              <a:t>Identify areas of strength, development/targets and action points to support the AT going into the next phase</a:t>
            </a:r>
          </a:p>
        </p:txBody>
      </p:sp>
      <p:cxnSp>
        <p:nvCxnSpPr>
          <p:cNvPr id="12" name="Straight Arrow Connector 11">
            <a:extLst>
              <a:ext uri="{FF2B5EF4-FFF2-40B4-BE49-F238E27FC236}">
                <a16:creationId xmlns:a16="http://schemas.microsoft.com/office/drawing/2014/main" id="{42F1A943-22F6-4EE7-B117-ED6CEBE8479A}"/>
              </a:ext>
              <a:ext uri="{C183D7F6-B498-43B3-948B-1728B52AA6E4}">
                <adec:decorative xmlns:adec="http://schemas.microsoft.com/office/drawing/2017/decorative" val="1"/>
              </a:ext>
            </a:extLst>
          </p:cNvPr>
          <p:cNvCxnSpPr>
            <a:cxnSpLocks/>
          </p:cNvCxnSpPr>
          <p:nvPr/>
        </p:nvCxnSpPr>
        <p:spPr>
          <a:xfrm flipH="1">
            <a:off x="6096000" y="1811803"/>
            <a:ext cx="2393659" cy="8978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E9F5FA2-ECBF-451C-B1F5-3794CBE4FA90}"/>
              </a:ext>
              <a:ext uri="{C183D7F6-B498-43B3-948B-1728B52AA6E4}">
                <adec:decorative xmlns:adec="http://schemas.microsoft.com/office/drawing/2017/decorative" val="1"/>
              </a:ext>
            </a:extLst>
          </p:cNvPr>
          <p:cNvCxnSpPr>
            <a:cxnSpLocks/>
          </p:cNvCxnSpPr>
          <p:nvPr/>
        </p:nvCxnSpPr>
        <p:spPr>
          <a:xfrm flipH="1">
            <a:off x="4009938" y="2821642"/>
            <a:ext cx="4412609" cy="25305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D1D3676-154C-4CC1-B9F4-143904B16FE0}"/>
              </a:ext>
              <a:ext uri="{C183D7F6-B498-43B3-948B-1728B52AA6E4}">
                <adec:decorative xmlns:adec="http://schemas.microsoft.com/office/drawing/2017/decorative" val="1"/>
              </a:ext>
            </a:extLst>
          </p:cNvPr>
          <p:cNvCxnSpPr>
            <a:cxnSpLocks/>
          </p:cNvCxnSpPr>
          <p:nvPr/>
        </p:nvCxnSpPr>
        <p:spPr>
          <a:xfrm flipH="1">
            <a:off x="6367244" y="4832059"/>
            <a:ext cx="2181138" cy="6291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8509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12B825-C615-473E-BFC3-E59C3F0DB576}"/>
              </a:ext>
            </a:extLst>
          </p:cNvPr>
          <p:cNvSpPr>
            <a:spLocks noGrp="1"/>
          </p:cNvSpPr>
          <p:nvPr>
            <p:ph idx="1"/>
          </p:nvPr>
        </p:nvSpPr>
        <p:spPr/>
        <p:txBody>
          <a:bodyPr/>
          <a:lstStyle/>
          <a:p>
            <a:r>
              <a:rPr lang="en-GB" dirty="0"/>
              <a:t>In Phase 7, all ATs will need to spend one day in a feeder primary school. For some School Direct ATs, this may take place in Phase 8.</a:t>
            </a:r>
          </a:p>
          <a:p>
            <a:r>
              <a:rPr lang="en-GB" dirty="0"/>
              <a:t>PMs should support the AT with contacting a feeder primary school.</a:t>
            </a:r>
          </a:p>
          <a:p>
            <a:r>
              <a:rPr lang="en-GB" dirty="0"/>
              <a:t>One day can be spread over two half-days.</a:t>
            </a:r>
          </a:p>
          <a:p>
            <a:r>
              <a:rPr lang="en-GB" dirty="0"/>
              <a:t>ATs have a letter to provide to the headteacher once a school has agreed to support the AT.</a:t>
            </a:r>
          </a:p>
          <a:p>
            <a:r>
              <a:rPr lang="en-GB" dirty="0"/>
              <a:t>ATs have some tasks to undertake which involve looking at KS2-KS3 transition and early literacy.</a:t>
            </a:r>
          </a:p>
        </p:txBody>
      </p:sp>
      <p:sp>
        <p:nvSpPr>
          <p:cNvPr id="6" name="Title 4">
            <a:extLst>
              <a:ext uri="{FF2B5EF4-FFF2-40B4-BE49-F238E27FC236}">
                <a16:creationId xmlns:a16="http://schemas.microsoft.com/office/drawing/2014/main" id="{48F0ACEC-E3F7-4212-81D7-BDDFAA15BD0E}"/>
              </a:ext>
            </a:extLst>
          </p:cNvPr>
          <p:cNvSpPr txBox="1">
            <a:spLocks noGrp="1"/>
          </p:cNvSpPr>
          <p:nvPr>
            <p:ph type="title" idx="4294967295"/>
          </p:nvPr>
        </p:nvSpPr>
        <p:spPr>
          <a:xfrm>
            <a:off x="838200" y="747245"/>
            <a:ext cx="82296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00B0F0"/>
                </a:solidFill>
                <a:effectLst/>
                <a:uLnTx/>
                <a:uFillTx/>
                <a:latin typeface="+mj-lt"/>
                <a:ea typeface="+mj-ea"/>
                <a:cs typeface="+mj-cs"/>
              </a:rPr>
              <a:t>Primary Experience</a:t>
            </a:r>
          </a:p>
        </p:txBody>
      </p:sp>
    </p:spTree>
    <p:extLst>
      <p:ext uri="{BB962C8B-B14F-4D97-AF65-F5344CB8AC3E}">
        <p14:creationId xmlns:p14="http://schemas.microsoft.com/office/powerpoint/2010/main" val="496475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12B825-C615-473E-BFC3-E59C3F0DB576}"/>
              </a:ext>
            </a:extLst>
          </p:cNvPr>
          <p:cNvSpPr>
            <a:spLocks noGrp="1"/>
          </p:cNvSpPr>
          <p:nvPr>
            <p:ph idx="1"/>
          </p:nvPr>
        </p:nvSpPr>
        <p:spPr/>
        <p:txBody>
          <a:bodyPr/>
          <a:lstStyle/>
          <a:p>
            <a:r>
              <a:rPr lang="en-GB" dirty="0"/>
              <a:t>As outlined in the partnership handbook, all ATs will spend 4 placement days focusing entirely on SEND.</a:t>
            </a:r>
          </a:p>
          <a:p>
            <a:r>
              <a:rPr lang="en-GB" dirty="0"/>
              <a:t>For some ATs with contact with special schools, this could be a mini 4-day placement in a special school.</a:t>
            </a:r>
          </a:p>
          <a:p>
            <a:r>
              <a:rPr lang="en-GB" dirty="0"/>
              <a:t>For ATs staying in their own placement, with negotiation with the PM, the AT should spend 4 days working specifically in the context of SEND (more details to follow on this for PMs later on).</a:t>
            </a:r>
          </a:p>
          <a:p>
            <a:r>
              <a:rPr lang="en-GB" dirty="0"/>
              <a:t>SEND days should take place in Phases 9-10 but can take place earlier if it works better for the placement.</a:t>
            </a:r>
          </a:p>
        </p:txBody>
      </p:sp>
      <p:sp>
        <p:nvSpPr>
          <p:cNvPr id="6" name="Title 4">
            <a:extLst>
              <a:ext uri="{FF2B5EF4-FFF2-40B4-BE49-F238E27FC236}">
                <a16:creationId xmlns:a16="http://schemas.microsoft.com/office/drawing/2014/main" id="{48F0ACEC-E3F7-4212-81D7-BDDFAA15BD0E}"/>
              </a:ext>
            </a:extLst>
          </p:cNvPr>
          <p:cNvSpPr txBox="1">
            <a:spLocks noGrp="1"/>
          </p:cNvSpPr>
          <p:nvPr>
            <p:ph type="title" idx="4294967295"/>
          </p:nvPr>
        </p:nvSpPr>
        <p:spPr>
          <a:xfrm>
            <a:off x="838200" y="747245"/>
            <a:ext cx="82296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00B0F0"/>
                </a:solidFill>
                <a:effectLst/>
                <a:uLnTx/>
                <a:uFillTx/>
                <a:latin typeface="+mj-lt"/>
                <a:ea typeface="+mj-ea"/>
                <a:cs typeface="+mj-cs"/>
              </a:rPr>
              <a:t>SEND Days</a:t>
            </a:r>
          </a:p>
        </p:txBody>
      </p:sp>
    </p:spTree>
    <p:extLst>
      <p:ext uri="{BB962C8B-B14F-4D97-AF65-F5344CB8AC3E}">
        <p14:creationId xmlns:p14="http://schemas.microsoft.com/office/powerpoint/2010/main" val="1098382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8253E8-EA70-4762-8607-7F880B19650C}"/>
              </a:ext>
            </a:extLst>
          </p:cNvPr>
          <p:cNvSpPr txBox="1">
            <a:spLocks noGrp="1"/>
          </p:cNvSpPr>
          <p:nvPr>
            <p:ph type="title" idx="4294967295"/>
          </p:nvPr>
        </p:nvSpPr>
        <p:spPr>
          <a:xfrm>
            <a:off x="0" y="228601"/>
            <a:ext cx="6509657" cy="584775"/>
          </a:xfrm>
          <a:prstGeom prst="rect">
            <a:avLst/>
          </a:prstGeom>
          <a:solidFill>
            <a:srgbClr val="002060"/>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panose="020F0502020204030204"/>
                <a:ea typeface="+mn-ea"/>
                <a:cs typeface="+mn-cs"/>
              </a:rPr>
              <a:t>Can you help?  </a:t>
            </a:r>
          </a:p>
        </p:txBody>
      </p:sp>
      <p:sp>
        <p:nvSpPr>
          <p:cNvPr id="5" name="TextBox 4">
            <a:extLst>
              <a:ext uri="{FF2B5EF4-FFF2-40B4-BE49-F238E27FC236}">
                <a16:creationId xmlns:a16="http://schemas.microsoft.com/office/drawing/2014/main" id="{D7AA5FF9-AA30-40C5-9FD1-AB5A51D12A19}"/>
              </a:ext>
            </a:extLst>
          </p:cNvPr>
          <p:cNvSpPr txBox="1"/>
          <p:nvPr/>
        </p:nvSpPr>
        <p:spPr>
          <a:xfrm>
            <a:off x="163284" y="1366420"/>
            <a:ext cx="11145076"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We are in urgent need of placement opportunities for the following Undergraduate students, if your school/department can accommodate any of the students below, please email Gemma Taylor directly on </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hlinkClick r:id="rId2"/>
              </a:rPr>
              <a:t>Gemma.taylor@BCU.ac.uk</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Y1 Biology: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2 Birmingham based students needing a 30 day placement to start ASAP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Y3 Biology: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1 biology placement required within the Halesowen/Quinton/Northfield area to start ASAP, 60 day placement.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Y3 PE –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1 male student, Birmingham based requiring a placement opportunity, starting ASAP.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8880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Curved Right 7">
            <a:extLst>
              <a:ext uri="{FF2B5EF4-FFF2-40B4-BE49-F238E27FC236}">
                <a16:creationId xmlns:a16="http://schemas.microsoft.com/office/drawing/2014/main" id="{30FF7665-9406-4779-8116-F245AF89320F}"/>
              </a:ext>
              <a:ext uri="{C183D7F6-B498-43B3-948B-1728B52AA6E4}">
                <adec:decorative xmlns:adec="http://schemas.microsoft.com/office/drawing/2017/decorative" val="1"/>
              </a:ext>
            </a:extLst>
          </p:cNvPr>
          <p:cNvSpPr/>
          <p:nvPr/>
        </p:nvSpPr>
        <p:spPr>
          <a:xfrm rot="10800000">
            <a:off x="5833331" y="5955365"/>
            <a:ext cx="658690" cy="516632"/>
          </a:xfrm>
          <a:prstGeom prst="curvedRightArrow">
            <a:avLst/>
          </a:prstGeom>
          <a:solidFill>
            <a:srgbClr val="FFCC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Arrow: Curved Left 8">
            <a:extLst>
              <a:ext uri="{FF2B5EF4-FFF2-40B4-BE49-F238E27FC236}">
                <a16:creationId xmlns:a16="http://schemas.microsoft.com/office/drawing/2014/main" id="{D5A1164D-7A17-4431-A65E-7B21147B2642}"/>
              </a:ext>
              <a:ext uri="{C183D7F6-B498-43B3-948B-1728B52AA6E4}">
                <adec:decorative xmlns:adec="http://schemas.microsoft.com/office/drawing/2017/decorative" val="1"/>
              </a:ext>
            </a:extLst>
          </p:cNvPr>
          <p:cNvSpPr/>
          <p:nvPr/>
        </p:nvSpPr>
        <p:spPr>
          <a:xfrm rot="10800000">
            <a:off x="4910614" y="5674355"/>
            <a:ext cx="884729" cy="425065"/>
          </a:xfrm>
          <a:prstGeom prst="curvedLef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Arrow: Curved Right 9">
            <a:extLst>
              <a:ext uri="{FF2B5EF4-FFF2-40B4-BE49-F238E27FC236}">
                <a16:creationId xmlns:a16="http://schemas.microsoft.com/office/drawing/2014/main" id="{E9327B53-4F46-4FD1-8A09-4C61C1B8FEC9}"/>
              </a:ext>
              <a:ext uri="{C183D7F6-B498-43B3-948B-1728B52AA6E4}">
                <adec:decorative xmlns:adec="http://schemas.microsoft.com/office/drawing/2017/decorative" val="1"/>
              </a:ext>
            </a:extLst>
          </p:cNvPr>
          <p:cNvSpPr/>
          <p:nvPr/>
        </p:nvSpPr>
        <p:spPr>
          <a:xfrm rot="10800000">
            <a:off x="5823315" y="5411027"/>
            <a:ext cx="884729" cy="425065"/>
          </a:xfrm>
          <a:prstGeom prst="curved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Arrow: Curved Left 10">
            <a:extLst>
              <a:ext uri="{FF2B5EF4-FFF2-40B4-BE49-F238E27FC236}">
                <a16:creationId xmlns:a16="http://schemas.microsoft.com/office/drawing/2014/main" id="{D76739EB-A816-4388-95F1-F5347C22A919}"/>
              </a:ext>
              <a:ext uri="{C183D7F6-B498-43B3-948B-1728B52AA6E4}">
                <adec:decorative xmlns:adec="http://schemas.microsoft.com/office/drawing/2017/decorative" val="1"/>
              </a:ext>
            </a:extLst>
          </p:cNvPr>
          <p:cNvSpPr/>
          <p:nvPr/>
        </p:nvSpPr>
        <p:spPr>
          <a:xfrm rot="10800000">
            <a:off x="4745325" y="5112346"/>
            <a:ext cx="1060670" cy="425064"/>
          </a:xfrm>
          <a:prstGeom prst="curvedLeftArrow">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Arrow: Curved Right 11">
            <a:extLst>
              <a:ext uri="{FF2B5EF4-FFF2-40B4-BE49-F238E27FC236}">
                <a16:creationId xmlns:a16="http://schemas.microsoft.com/office/drawing/2014/main" id="{627E34A6-2843-487A-BD6D-3C9C1752BDDC}"/>
              </a:ext>
              <a:ext uri="{C183D7F6-B498-43B3-948B-1728B52AA6E4}">
                <adec:decorative xmlns:adec="http://schemas.microsoft.com/office/drawing/2017/decorative" val="1"/>
              </a:ext>
            </a:extLst>
          </p:cNvPr>
          <p:cNvSpPr/>
          <p:nvPr/>
        </p:nvSpPr>
        <p:spPr>
          <a:xfrm rot="10800000">
            <a:off x="5823317" y="4728954"/>
            <a:ext cx="1077995" cy="548360"/>
          </a:xfrm>
          <a:prstGeom prst="curvedRightArrow">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Arrow: Curved Left 12">
            <a:extLst>
              <a:ext uri="{FF2B5EF4-FFF2-40B4-BE49-F238E27FC236}">
                <a16:creationId xmlns:a16="http://schemas.microsoft.com/office/drawing/2014/main" id="{9DAAB4EA-CF7A-440B-AEDD-4C3A7EE20813}"/>
              </a:ext>
              <a:ext uri="{C183D7F6-B498-43B3-948B-1728B52AA6E4}">
                <adec:decorative xmlns:adec="http://schemas.microsoft.com/office/drawing/2017/decorative" val="1"/>
              </a:ext>
            </a:extLst>
          </p:cNvPr>
          <p:cNvSpPr/>
          <p:nvPr/>
        </p:nvSpPr>
        <p:spPr>
          <a:xfrm rot="10800000">
            <a:off x="4547605" y="4347417"/>
            <a:ext cx="1247738" cy="548361"/>
          </a:xfrm>
          <a:prstGeom prst="curvedLeftArrow">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Arrow: Curved Right 13">
            <a:extLst>
              <a:ext uri="{FF2B5EF4-FFF2-40B4-BE49-F238E27FC236}">
                <a16:creationId xmlns:a16="http://schemas.microsoft.com/office/drawing/2014/main" id="{FDBB202D-6B87-461A-8F31-F40215D8019C}"/>
              </a:ext>
              <a:ext uri="{C183D7F6-B498-43B3-948B-1728B52AA6E4}">
                <adec:decorative xmlns:adec="http://schemas.microsoft.com/office/drawing/2017/decorative" val="1"/>
              </a:ext>
            </a:extLst>
          </p:cNvPr>
          <p:cNvSpPr/>
          <p:nvPr/>
        </p:nvSpPr>
        <p:spPr>
          <a:xfrm rot="10800000">
            <a:off x="5805995" y="3073594"/>
            <a:ext cx="1478114" cy="671380"/>
          </a:xfrm>
          <a:prstGeom prst="curved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Arrow: Curved Left 14">
            <a:extLst>
              <a:ext uri="{FF2B5EF4-FFF2-40B4-BE49-F238E27FC236}">
                <a16:creationId xmlns:a16="http://schemas.microsoft.com/office/drawing/2014/main" id="{CF06D234-6DC1-4AA6-9DA0-F7BAD0F40B8A}"/>
              </a:ext>
              <a:ext uri="{C183D7F6-B498-43B3-948B-1728B52AA6E4}">
                <adec:decorative xmlns:adec="http://schemas.microsoft.com/office/drawing/2017/decorative" val="1"/>
              </a:ext>
            </a:extLst>
          </p:cNvPr>
          <p:cNvSpPr/>
          <p:nvPr/>
        </p:nvSpPr>
        <p:spPr>
          <a:xfrm rot="10800000">
            <a:off x="4332722" y="3535569"/>
            <a:ext cx="1450934" cy="671381"/>
          </a:xfrm>
          <a:prstGeom prst="curvedLeftArrow">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Arrow: Curved Right 15">
            <a:extLst>
              <a:ext uri="{FF2B5EF4-FFF2-40B4-BE49-F238E27FC236}">
                <a16:creationId xmlns:a16="http://schemas.microsoft.com/office/drawing/2014/main" id="{EBCC4D98-E944-4E6C-B4C3-682B355AA14D}"/>
              </a:ext>
              <a:ext uri="{C183D7F6-B498-43B3-948B-1728B52AA6E4}">
                <adec:decorative xmlns:adec="http://schemas.microsoft.com/office/drawing/2017/decorative" val="1"/>
              </a:ext>
            </a:extLst>
          </p:cNvPr>
          <p:cNvSpPr/>
          <p:nvPr/>
        </p:nvSpPr>
        <p:spPr>
          <a:xfrm rot="10800000">
            <a:off x="5811407" y="3998448"/>
            <a:ext cx="1247736" cy="548360"/>
          </a:xfrm>
          <a:prstGeom prst="curvedRightArrow">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Arrow: Curved Left 16">
            <a:extLst>
              <a:ext uri="{FF2B5EF4-FFF2-40B4-BE49-F238E27FC236}">
                <a16:creationId xmlns:a16="http://schemas.microsoft.com/office/drawing/2014/main" id="{DDAC12D9-DE41-45C9-9994-E78CF7C4E915}"/>
              </a:ext>
              <a:ext uri="{C183D7F6-B498-43B3-948B-1728B52AA6E4}">
                <adec:decorative xmlns:adec="http://schemas.microsoft.com/office/drawing/2017/decorative" val="1"/>
              </a:ext>
            </a:extLst>
          </p:cNvPr>
          <p:cNvSpPr/>
          <p:nvPr/>
        </p:nvSpPr>
        <p:spPr>
          <a:xfrm rot="10800000">
            <a:off x="4113485" y="2510725"/>
            <a:ext cx="1656497" cy="817362"/>
          </a:xfrm>
          <a:prstGeom prst="curvedLef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Arrow: Curved Right 17">
            <a:extLst>
              <a:ext uri="{FF2B5EF4-FFF2-40B4-BE49-F238E27FC236}">
                <a16:creationId xmlns:a16="http://schemas.microsoft.com/office/drawing/2014/main" id="{4DC20365-83CB-42FF-A5D8-C75F0D296292}"/>
              </a:ext>
              <a:ext uri="{C183D7F6-B498-43B3-948B-1728B52AA6E4}">
                <adec:decorative xmlns:adec="http://schemas.microsoft.com/office/drawing/2017/decorative" val="1"/>
              </a:ext>
            </a:extLst>
          </p:cNvPr>
          <p:cNvSpPr/>
          <p:nvPr/>
        </p:nvSpPr>
        <p:spPr>
          <a:xfrm rot="10800000">
            <a:off x="5771626" y="1763713"/>
            <a:ext cx="1732372" cy="1015998"/>
          </a:xfrm>
          <a:prstGeom prst="curvedRightArrow">
            <a:avLst/>
          </a:prstGeom>
          <a:solidFill>
            <a:srgbClr val="00CC6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TextBox 18">
            <a:extLst>
              <a:ext uri="{FF2B5EF4-FFF2-40B4-BE49-F238E27FC236}">
                <a16:creationId xmlns:a16="http://schemas.microsoft.com/office/drawing/2014/main" id="{20FED1A9-254D-43D4-AD22-347730481FF2}"/>
              </a:ext>
              <a:ext uri="{C183D7F6-B498-43B3-948B-1728B52AA6E4}">
                <adec:decorative xmlns:adec="http://schemas.microsoft.com/office/drawing/2017/decorative" val="1"/>
              </a:ext>
            </a:extLst>
          </p:cNvPr>
          <p:cNvSpPr txBox="1"/>
          <p:nvPr/>
        </p:nvSpPr>
        <p:spPr>
          <a:xfrm>
            <a:off x="1610312" y="5733104"/>
            <a:ext cx="3301371" cy="430887"/>
          </a:xfrm>
          <a:prstGeom prst="rect">
            <a:avLst/>
          </a:prstGeom>
          <a:noFill/>
        </p:spPr>
        <p:txBody>
          <a:bodyPr wrap="square" rtlCol="0">
            <a:spAutoFit/>
          </a:bodyPr>
          <a:lstStyle/>
          <a:p>
            <a:pPr algn="r"/>
            <a:r>
              <a:rPr lang="en-GB" sz="1100" b="1" dirty="0">
                <a:solidFill>
                  <a:srgbClr val="002060"/>
                </a:solidFill>
              </a:rPr>
              <a:t>Phase 2 </a:t>
            </a:r>
            <a:r>
              <a:rPr lang="en-GB" sz="1100" dirty="0">
                <a:solidFill>
                  <a:srgbClr val="002060"/>
                </a:solidFill>
              </a:rPr>
              <a:t>- Know, remember and understand how pupils learn and the Associate Teacher’s role in the process</a:t>
            </a:r>
            <a:endParaRPr lang="en-GB" sz="1600" dirty="0">
              <a:solidFill>
                <a:srgbClr val="002060"/>
              </a:solidFill>
            </a:endParaRPr>
          </a:p>
        </p:txBody>
      </p:sp>
      <p:sp>
        <p:nvSpPr>
          <p:cNvPr id="20" name="TextBox 19">
            <a:extLst>
              <a:ext uri="{FF2B5EF4-FFF2-40B4-BE49-F238E27FC236}">
                <a16:creationId xmlns:a16="http://schemas.microsoft.com/office/drawing/2014/main" id="{05B2F89B-9681-4204-9E11-F65DB8E99009}"/>
              </a:ext>
              <a:ext uri="{C183D7F6-B498-43B3-948B-1728B52AA6E4}">
                <adec:decorative xmlns:adec="http://schemas.microsoft.com/office/drawing/2017/decorative" val="1"/>
              </a:ext>
            </a:extLst>
          </p:cNvPr>
          <p:cNvSpPr txBox="1"/>
          <p:nvPr/>
        </p:nvSpPr>
        <p:spPr>
          <a:xfrm>
            <a:off x="6714933" y="5423195"/>
            <a:ext cx="3131840" cy="600164"/>
          </a:xfrm>
          <a:prstGeom prst="rect">
            <a:avLst/>
          </a:prstGeom>
          <a:noFill/>
        </p:spPr>
        <p:txBody>
          <a:bodyPr wrap="square">
            <a:spAutoFit/>
          </a:bodyPr>
          <a:lstStyle/>
          <a:p>
            <a:r>
              <a:rPr lang="en-GB" sz="1100" b="1" dirty="0">
                <a:solidFill>
                  <a:srgbClr val="002060"/>
                </a:solidFill>
              </a:rPr>
              <a:t>Phase 3 </a:t>
            </a:r>
            <a:r>
              <a:rPr lang="en-GB" sz="1100" dirty="0">
                <a:solidFill>
                  <a:srgbClr val="002060"/>
                </a:solidFill>
              </a:rPr>
              <a:t>- Know, remember and understand how to plan for curriculum delivery that meets the needs of all learners</a:t>
            </a:r>
            <a:endParaRPr lang="en-GB" sz="1600" dirty="0">
              <a:solidFill>
                <a:srgbClr val="002060"/>
              </a:solidFill>
            </a:endParaRPr>
          </a:p>
        </p:txBody>
      </p:sp>
      <p:sp>
        <p:nvSpPr>
          <p:cNvPr id="21" name="TextBox 20">
            <a:extLst>
              <a:ext uri="{FF2B5EF4-FFF2-40B4-BE49-F238E27FC236}">
                <a16:creationId xmlns:a16="http://schemas.microsoft.com/office/drawing/2014/main" id="{94C11799-4257-455B-A185-E69603F7451F}"/>
              </a:ext>
              <a:ext uri="{C183D7F6-B498-43B3-948B-1728B52AA6E4}">
                <adec:decorative xmlns:adec="http://schemas.microsoft.com/office/drawing/2017/decorative" val="1"/>
              </a:ext>
            </a:extLst>
          </p:cNvPr>
          <p:cNvSpPr txBox="1"/>
          <p:nvPr/>
        </p:nvSpPr>
        <p:spPr>
          <a:xfrm>
            <a:off x="1575230" y="5058409"/>
            <a:ext cx="3199095" cy="600164"/>
          </a:xfrm>
          <a:prstGeom prst="rect">
            <a:avLst/>
          </a:prstGeom>
          <a:noFill/>
        </p:spPr>
        <p:txBody>
          <a:bodyPr wrap="square">
            <a:spAutoFit/>
          </a:bodyPr>
          <a:lstStyle/>
          <a:p>
            <a:pPr algn="r"/>
            <a:r>
              <a:rPr lang="en-GB" sz="1100" b="1" dirty="0">
                <a:solidFill>
                  <a:srgbClr val="002060"/>
                </a:solidFill>
              </a:rPr>
              <a:t>Phase 4 </a:t>
            </a:r>
            <a:r>
              <a:rPr lang="en-GB" sz="1100" dirty="0">
                <a:solidFill>
                  <a:srgbClr val="002060"/>
                </a:solidFill>
              </a:rPr>
              <a:t>- Know, remember and understand how to meet the needs of all learners within your wider role within a school</a:t>
            </a:r>
            <a:endParaRPr lang="en-GB" sz="1600" dirty="0">
              <a:solidFill>
                <a:srgbClr val="002060"/>
              </a:solidFill>
            </a:endParaRPr>
          </a:p>
        </p:txBody>
      </p:sp>
      <p:sp>
        <p:nvSpPr>
          <p:cNvPr id="22" name="TextBox 21">
            <a:extLst>
              <a:ext uri="{FF2B5EF4-FFF2-40B4-BE49-F238E27FC236}">
                <a16:creationId xmlns:a16="http://schemas.microsoft.com/office/drawing/2014/main" id="{C904A77E-E2D3-4CA2-90BA-E494C5124FB7}"/>
              </a:ext>
              <a:ext uri="{C183D7F6-B498-43B3-948B-1728B52AA6E4}">
                <adec:decorative xmlns:adec="http://schemas.microsoft.com/office/drawing/2017/decorative" val="1"/>
              </a:ext>
            </a:extLst>
          </p:cNvPr>
          <p:cNvSpPr txBox="1"/>
          <p:nvPr/>
        </p:nvSpPr>
        <p:spPr>
          <a:xfrm>
            <a:off x="6918633" y="4737955"/>
            <a:ext cx="2813114" cy="600164"/>
          </a:xfrm>
          <a:prstGeom prst="rect">
            <a:avLst/>
          </a:prstGeom>
          <a:noFill/>
        </p:spPr>
        <p:txBody>
          <a:bodyPr wrap="square">
            <a:spAutoFit/>
          </a:bodyPr>
          <a:lstStyle/>
          <a:p>
            <a:r>
              <a:rPr lang="en-GB" sz="1100" b="1" dirty="0">
                <a:solidFill>
                  <a:srgbClr val="002060"/>
                </a:solidFill>
              </a:rPr>
              <a:t>Phase 5 </a:t>
            </a:r>
            <a:r>
              <a:rPr lang="en-GB" sz="1100" dirty="0">
                <a:solidFill>
                  <a:srgbClr val="002060"/>
                </a:solidFill>
              </a:rPr>
              <a:t>- Remember and apply ways to set high expectations, and ways to manage behaviour</a:t>
            </a:r>
            <a:endParaRPr lang="en-GB" sz="1600" dirty="0">
              <a:solidFill>
                <a:srgbClr val="002060"/>
              </a:solidFill>
            </a:endParaRPr>
          </a:p>
        </p:txBody>
      </p:sp>
      <p:sp>
        <p:nvSpPr>
          <p:cNvPr id="23" name="TextBox 22">
            <a:extLst>
              <a:ext uri="{FF2B5EF4-FFF2-40B4-BE49-F238E27FC236}">
                <a16:creationId xmlns:a16="http://schemas.microsoft.com/office/drawing/2014/main" id="{EF8FF9F2-DF64-47ED-99B0-41C8CF5EECC5}"/>
              </a:ext>
              <a:ext uri="{C183D7F6-B498-43B3-948B-1728B52AA6E4}">
                <adec:decorative xmlns:adec="http://schemas.microsoft.com/office/drawing/2017/decorative" val="1"/>
              </a:ext>
            </a:extLst>
          </p:cNvPr>
          <p:cNvSpPr txBox="1"/>
          <p:nvPr/>
        </p:nvSpPr>
        <p:spPr>
          <a:xfrm>
            <a:off x="1480560" y="4359950"/>
            <a:ext cx="3060862" cy="600164"/>
          </a:xfrm>
          <a:prstGeom prst="rect">
            <a:avLst/>
          </a:prstGeom>
          <a:noFill/>
        </p:spPr>
        <p:txBody>
          <a:bodyPr wrap="square">
            <a:spAutoFit/>
          </a:bodyPr>
          <a:lstStyle/>
          <a:p>
            <a:pPr algn="r"/>
            <a:r>
              <a:rPr lang="en-GB" sz="1100" b="1" dirty="0">
                <a:solidFill>
                  <a:srgbClr val="002060"/>
                </a:solidFill>
              </a:rPr>
              <a:t>Phase 6 </a:t>
            </a:r>
            <a:r>
              <a:rPr lang="en-GB" sz="1100" dirty="0">
                <a:solidFill>
                  <a:srgbClr val="002060"/>
                </a:solidFill>
              </a:rPr>
              <a:t>- Remember and apply an understanding of how to implement curricula in the classroom – planning, teaching and reflecting</a:t>
            </a:r>
            <a:endParaRPr lang="en-GB" sz="1600" dirty="0">
              <a:solidFill>
                <a:srgbClr val="002060"/>
              </a:solidFill>
            </a:endParaRPr>
          </a:p>
        </p:txBody>
      </p:sp>
      <p:sp>
        <p:nvSpPr>
          <p:cNvPr id="24" name="TextBox 23">
            <a:extLst>
              <a:ext uri="{FF2B5EF4-FFF2-40B4-BE49-F238E27FC236}">
                <a16:creationId xmlns:a16="http://schemas.microsoft.com/office/drawing/2014/main" id="{6FE0E563-E9E7-458C-9CD8-686ADDF1BB91}"/>
              </a:ext>
              <a:ext uri="{C183D7F6-B498-43B3-948B-1728B52AA6E4}">
                <adec:decorative xmlns:adec="http://schemas.microsoft.com/office/drawing/2017/decorative" val="1"/>
              </a:ext>
            </a:extLst>
          </p:cNvPr>
          <p:cNvSpPr txBox="1"/>
          <p:nvPr/>
        </p:nvSpPr>
        <p:spPr>
          <a:xfrm>
            <a:off x="7075206" y="3971677"/>
            <a:ext cx="2813114" cy="600164"/>
          </a:xfrm>
          <a:prstGeom prst="rect">
            <a:avLst/>
          </a:prstGeom>
          <a:noFill/>
        </p:spPr>
        <p:txBody>
          <a:bodyPr wrap="square">
            <a:spAutoFit/>
          </a:bodyPr>
          <a:lstStyle/>
          <a:p>
            <a:r>
              <a:rPr lang="en-GB" sz="1100" b="1" dirty="0">
                <a:solidFill>
                  <a:srgbClr val="002060"/>
                </a:solidFill>
              </a:rPr>
              <a:t>Phase 7 </a:t>
            </a:r>
            <a:r>
              <a:rPr lang="en-GB" sz="1100" dirty="0">
                <a:solidFill>
                  <a:srgbClr val="002060"/>
                </a:solidFill>
              </a:rPr>
              <a:t>- Remember and apply an understanding of how to meet the needs of all learners</a:t>
            </a:r>
            <a:endParaRPr lang="en-GB" sz="1600" dirty="0">
              <a:solidFill>
                <a:srgbClr val="002060"/>
              </a:solidFill>
            </a:endParaRPr>
          </a:p>
        </p:txBody>
      </p:sp>
      <p:sp>
        <p:nvSpPr>
          <p:cNvPr id="25" name="TextBox 24">
            <a:extLst>
              <a:ext uri="{FF2B5EF4-FFF2-40B4-BE49-F238E27FC236}">
                <a16:creationId xmlns:a16="http://schemas.microsoft.com/office/drawing/2014/main" id="{BA2E8EC5-DF7E-4829-A044-DB91C1CB3A65}"/>
              </a:ext>
              <a:ext uri="{C183D7F6-B498-43B3-948B-1728B52AA6E4}">
                <adec:decorative xmlns:adec="http://schemas.microsoft.com/office/drawing/2017/decorative" val="1"/>
              </a:ext>
            </a:extLst>
          </p:cNvPr>
          <p:cNvSpPr txBox="1"/>
          <p:nvPr/>
        </p:nvSpPr>
        <p:spPr>
          <a:xfrm>
            <a:off x="1262112" y="3603770"/>
            <a:ext cx="3062358" cy="600164"/>
          </a:xfrm>
          <a:prstGeom prst="rect">
            <a:avLst/>
          </a:prstGeom>
          <a:noFill/>
        </p:spPr>
        <p:txBody>
          <a:bodyPr wrap="square">
            <a:spAutoFit/>
          </a:bodyPr>
          <a:lstStyle/>
          <a:p>
            <a:pPr algn="r"/>
            <a:r>
              <a:rPr lang="en-GB" sz="1100" b="1" dirty="0">
                <a:solidFill>
                  <a:srgbClr val="002060"/>
                </a:solidFill>
              </a:rPr>
              <a:t>Phase 8 </a:t>
            </a:r>
            <a:r>
              <a:rPr lang="en-GB" sz="1100" dirty="0">
                <a:solidFill>
                  <a:srgbClr val="002060"/>
                </a:solidFill>
              </a:rPr>
              <a:t>- Remember, compare and apply knowledge of teaching and learning strategies within a new school environment</a:t>
            </a:r>
            <a:endParaRPr lang="en-GB" sz="1600" dirty="0">
              <a:solidFill>
                <a:srgbClr val="002060"/>
              </a:solidFill>
            </a:endParaRPr>
          </a:p>
        </p:txBody>
      </p:sp>
      <p:sp>
        <p:nvSpPr>
          <p:cNvPr id="26" name="TextBox 25">
            <a:extLst>
              <a:ext uri="{FF2B5EF4-FFF2-40B4-BE49-F238E27FC236}">
                <a16:creationId xmlns:a16="http://schemas.microsoft.com/office/drawing/2014/main" id="{C33ABDEF-3D5F-4D17-957B-18CA0FC33476}"/>
              </a:ext>
              <a:ext uri="{C183D7F6-B498-43B3-948B-1728B52AA6E4}">
                <adec:decorative xmlns:adec="http://schemas.microsoft.com/office/drawing/2017/decorative" val="1"/>
              </a:ext>
            </a:extLst>
          </p:cNvPr>
          <p:cNvSpPr txBox="1"/>
          <p:nvPr/>
        </p:nvSpPr>
        <p:spPr>
          <a:xfrm>
            <a:off x="7332004" y="3240246"/>
            <a:ext cx="2813114" cy="430887"/>
          </a:xfrm>
          <a:prstGeom prst="rect">
            <a:avLst/>
          </a:prstGeom>
          <a:noFill/>
        </p:spPr>
        <p:txBody>
          <a:bodyPr wrap="square">
            <a:spAutoFit/>
          </a:bodyPr>
          <a:lstStyle/>
          <a:p>
            <a:r>
              <a:rPr lang="en-GB" sz="1100" b="1" dirty="0">
                <a:solidFill>
                  <a:srgbClr val="002060"/>
                </a:solidFill>
              </a:rPr>
              <a:t>Phase 9 </a:t>
            </a:r>
            <a:r>
              <a:rPr lang="en-GB" sz="1100" dirty="0">
                <a:solidFill>
                  <a:srgbClr val="002060"/>
                </a:solidFill>
              </a:rPr>
              <a:t>- Consolidation of critically reflective and inclusive teaching practice</a:t>
            </a:r>
            <a:endParaRPr lang="en-GB" sz="1600" dirty="0">
              <a:solidFill>
                <a:srgbClr val="002060"/>
              </a:solidFill>
            </a:endParaRPr>
          </a:p>
        </p:txBody>
      </p:sp>
      <p:sp>
        <p:nvSpPr>
          <p:cNvPr id="27" name="TextBox 26">
            <a:extLst>
              <a:ext uri="{FF2B5EF4-FFF2-40B4-BE49-F238E27FC236}">
                <a16:creationId xmlns:a16="http://schemas.microsoft.com/office/drawing/2014/main" id="{E0CB5792-7133-4CC6-ADE7-01BB51C38936}"/>
              </a:ext>
              <a:ext uri="{C183D7F6-B498-43B3-948B-1728B52AA6E4}">
                <adec:decorative xmlns:adec="http://schemas.microsoft.com/office/drawing/2017/decorative" val="1"/>
              </a:ext>
            </a:extLst>
          </p:cNvPr>
          <p:cNvSpPr txBox="1"/>
          <p:nvPr/>
        </p:nvSpPr>
        <p:spPr>
          <a:xfrm>
            <a:off x="1103239" y="2699746"/>
            <a:ext cx="2998117" cy="846386"/>
          </a:xfrm>
          <a:prstGeom prst="rect">
            <a:avLst/>
          </a:prstGeom>
          <a:noFill/>
        </p:spPr>
        <p:txBody>
          <a:bodyPr wrap="square">
            <a:spAutoFit/>
          </a:bodyPr>
          <a:lstStyle/>
          <a:p>
            <a:pPr algn="r"/>
            <a:r>
              <a:rPr lang="en-GB" sz="1100" b="1" dirty="0">
                <a:solidFill>
                  <a:srgbClr val="002060"/>
                </a:solidFill>
              </a:rPr>
              <a:t>Phase 10 </a:t>
            </a:r>
            <a:r>
              <a:rPr lang="en-GB" sz="1100" dirty="0">
                <a:solidFill>
                  <a:srgbClr val="002060"/>
                </a:solidFill>
              </a:rPr>
              <a:t>- Sustained independent professional practice – embedding composite teaching practice</a:t>
            </a:r>
          </a:p>
          <a:p>
            <a:pPr algn="r"/>
            <a:endParaRPr lang="en-GB" sz="1600" dirty="0">
              <a:solidFill>
                <a:srgbClr val="002060"/>
              </a:solidFill>
            </a:endParaRPr>
          </a:p>
        </p:txBody>
      </p:sp>
      <p:sp>
        <p:nvSpPr>
          <p:cNvPr id="28" name="TextBox 27">
            <a:extLst>
              <a:ext uri="{FF2B5EF4-FFF2-40B4-BE49-F238E27FC236}">
                <a16:creationId xmlns:a16="http://schemas.microsoft.com/office/drawing/2014/main" id="{9358F3EE-4F7A-4298-9972-823C12FDB407}"/>
              </a:ext>
              <a:ext uri="{C183D7F6-B498-43B3-948B-1728B52AA6E4}">
                <adec:decorative xmlns:adec="http://schemas.microsoft.com/office/drawing/2017/decorative" val="1"/>
              </a:ext>
            </a:extLst>
          </p:cNvPr>
          <p:cNvSpPr txBox="1"/>
          <p:nvPr/>
        </p:nvSpPr>
        <p:spPr>
          <a:xfrm>
            <a:off x="7484418" y="2042655"/>
            <a:ext cx="2508286" cy="846386"/>
          </a:xfrm>
          <a:prstGeom prst="rect">
            <a:avLst/>
          </a:prstGeom>
          <a:noFill/>
        </p:spPr>
        <p:txBody>
          <a:bodyPr wrap="square">
            <a:spAutoFit/>
          </a:bodyPr>
          <a:lstStyle/>
          <a:p>
            <a:r>
              <a:rPr lang="en-GB" sz="1100" b="1" dirty="0">
                <a:solidFill>
                  <a:srgbClr val="002060"/>
                </a:solidFill>
              </a:rPr>
              <a:t>Phase 11 </a:t>
            </a:r>
            <a:r>
              <a:rPr lang="en-GB" sz="1100" dirty="0">
                <a:solidFill>
                  <a:srgbClr val="002060"/>
                </a:solidFill>
              </a:rPr>
              <a:t>- Becoming an Early Career Teacher and sustaining your professional development</a:t>
            </a:r>
          </a:p>
          <a:p>
            <a:endParaRPr lang="en-GB" sz="1600" dirty="0">
              <a:solidFill>
                <a:srgbClr val="002060"/>
              </a:solidFill>
            </a:endParaRPr>
          </a:p>
        </p:txBody>
      </p:sp>
      <p:sp>
        <p:nvSpPr>
          <p:cNvPr id="29" name="TextBox 28">
            <a:extLst>
              <a:ext uri="{FF2B5EF4-FFF2-40B4-BE49-F238E27FC236}">
                <a16:creationId xmlns:a16="http://schemas.microsoft.com/office/drawing/2014/main" id="{D39E48D1-0CBB-481A-B3DB-EC952C6A73DF}"/>
              </a:ext>
              <a:ext uri="{C183D7F6-B498-43B3-948B-1728B52AA6E4}">
                <adec:decorative xmlns:adec="http://schemas.microsoft.com/office/drawing/2017/decorative" val="1"/>
              </a:ext>
            </a:extLst>
          </p:cNvPr>
          <p:cNvSpPr txBox="1"/>
          <p:nvPr/>
        </p:nvSpPr>
        <p:spPr>
          <a:xfrm rot="600570">
            <a:off x="6011641" y="5984105"/>
            <a:ext cx="432048" cy="261610"/>
          </a:xfrm>
          <a:prstGeom prst="rect">
            <a:avLst/>
          </a:prstGeom>
          <a:noFill/>
        </p:spPr>
        <p:txBody>
          <a:bodyPr wrap="square" rtlCol="0">
            <a:spAutoFit/>
          </a:bodyPr>
          <a:lstStyle/>
          <a:p>
            <a:r>
              <a:rPr lang="en-GB" sz="1100" b="1" dirty="0">
                <a:solidFill>
                  <a:srgbClr val="002060"/>
                </a:solidFill>
              </a:rPr>
              <a:t>ISE</a:t>
            </a:r>
          </a:p>
        </p:txBody>
      </p:sp>
      <p:sp>
        <p:nvSpPr>
          <p:cNvPr id="30" name="TextBox 29">
            <a:extLst>
              <a:ext uri="{FF2B5EF4-FFF2-40B4-BE49-F238E27FC236}">
                <a16:creationId xmlns:a16="http://schemas.microsoft.com/office/drawing/2014/main" id="{478B06A0-EB19-40B3-BD63-1DE72A454427}"/>
              </a:ext>
              <a:ext uri="{C183D7F6-B498-43B3-948B-1728B52AA6E4}">
                <adec:decorative xmlns:adec="http://schemas.microsoft.com/office/drawing/2017/decorative" val="1"/>
              </a:ext>
            </a:extLst>
          </p:cNvPr>
          <p:cNvSpPr txBox="1"/>
          <p:nvPr/>
        </p:nvSpPr>
        <p:spPr>
          <a:xfrm rot="21118749">
            <a:off x="4692196" y="5138717"/>
            <a:ext cx="574696" cy="261610"/>
          </a:xfrm>
          <a:prstGeom prst="rect">
            <a:avLst/>
          </a:prstGeom>
          <a:noFill/>
        </p:spPr>
        <p:txBody>
          <a:bodyPr wrap="square" rtlCol="0">
            <a:spAutoFit/>
          </a:bodyPr>
          <a:lstStyle/>
          <a:p>
            <a:r>
              <a:rPr lang="en-GB" sz="1100" b="1" dirty="0" err="1">
                <a:solidFill>
                  <a:srgbClr val="002060"/>
                </a:solidFill>
              </a:rPr>
              <a:t>Sch</a:t>
            </a:r>
            <a:r>
              <a:rPr lang="en-GB" sz="1100" b="1" dirty="0">
                <a:solidFill>
                  <a:srgbClr val="002060"/>
                </a:solidFill>
              </a:rPr>
              <a:t> A</a:t>
            </a:r>
          </a:p>
        </p:txBody>
      </p:sp>
      <p:sp>
        <p:nvSpPr>
          <p:cNvPr id="31" name="TextBox 30">
            <a:extLst>
              <a:ext uri="{FF2B5EF4-FFF2-40B4-BE49-F238E27FC236}">
                <a16:creationId xmlns:a16="http://schemas.microsoft.com/office/drawing/2014/main" id="{85275B60-0F31-4226-B903-ECAB9A04725F}"/>
              </a:ext>
              <a:ext uri="{C183D7F6-B498-43B3-948B-1728B52AA6E4}">
                <adec:decorative xmlns:adec="http://schemas.microsoft.com/office/drawing/2017/decorative" val="1"/>
              </a:ext>
            </a:extLst>
          </p:cNvPr>
          <p:cNvSpPr txBox="1"/>
          <p:nvPr/>
        </p:nvSpPr>
        <p:spPr>
          <a:xfrm rot="21118749">
            <a:off x="4591743" y="4398766"/>
            <a:ext cx="574696" cy="261610"/>
          </a:xfrm>
          <a:prstGeom prst="rect">
            <a:avLst/>
          </a:prstGeom>
          <a:noFill/>
        </p:spPr>
        <p:txBody>
          <a:bodyPr wrap="square" rtlCol="0">
            <a:spAutoFit/>
          </a:bodyPr>
          <a:lstStyle/>
          <a:p>
            <a:r>
              <a:rPr lang="en-GB" sz="1100" b="1" dirty="0" err="1">
                <a:solidFill>
                  <a:srgbClr val="002060"/>
                </a:solidFill>
              </a:rPr>
              <a:t>Sch</a:t>
            </a:r>
            <a:r>
              <a:rPr lang="en-GB" sz="1100" b="1" dirty="0">
                <a:solidFill>
                  <a:srgbClr val="002060"/>
                </a:solidFill>
              </a:rPr>
              <a:t> A</a:t>
            </a:r>
          </a:p>
        </p:txBody>
      </p:sp>
      <p:sp>
        <p:nvSpPr>
          <p:cNvPr id="32" name="TextBox 31">
            <a:extLst>
              <a:ext uri="{FF2B5EF4-FFF2-40B4-BE49-F238E27FC236}">
                <a16:creationId xmlns:a16="http://schemas.microsoft.com/office/drawing/2014/main" id="{081515E5-E9F8-45D2-8FC0-7D7ED3F97108}"/>
              </a:ext>
              <a:ext uri="{C183D7F6-B498-43B3-948B-1728B52AA6E4}">
                <adec:decorative xmlns:adec="http://schemas.microsoft.com/office/drawing/2017/decorative" val="1"/>
              </a:ext>
            </a:extLst>
          </p:cNvPr>
          <p:cNvSpPr txBox="1"/>
          <p:nvPr/>
        </p:nvSpPr>
        <p:spPr>
          <a:xfrm rot="21118749">
            <a:off x="4452185" y="3642586"/>
            <a:ext cx="574696" cy="261610"/>
          </a:xfrm>
          <a:prstGeom prst="rect">
            <a:avLst/>
          </a:prstGeom>
          <a:noFill/>
        </p:spPr>
        <p:txBody>
          <a:bodyPr wrap="square" rtlCol="0">
            <a:spAutoFit/>
          </a:bodyPr>
          <a:lstStyle/>
          <a:p>
            <a:r>
              <a:rPr lang="en-GB" sz="1100" b="1" dirty="0" err="1">
                <a:solidFill>
                  <a:srgbClr val="002060"/>
                </a:solidFill>
              </a:rPr>
              <a:t>Sch</a:t>
            </a:r>
            <a:r>
              <a:rPr lang="en-GB" sz="1100" b="1" dirty="0">
                <a:solidFill>
                  <a:srgbClr val="002060"/>
                </a:solidFill>
              </a:rPr>
              <a:t> B</a:t>
            </a:r>
          </a:p>
        </p:txBody>
      </p:sp>
      <p:sp>
        <p:nvSpPr>
          <p:cNvPr id="33" name="TextBox 32">
            <a:extLst>
              <a:ext uri="{FF2B5EF4-FFF2-40B4-BE49-F238E27FC236}">
                <a16:creationId xmlns:a16="http://schemas.microsoft.com/office/drawing/2014/main" id="{9987A132-C589-4202-A9F3-1CC67AA91957}"/>
              </a:ext>
              <a:ext uri="{C183D7F6-B498-43B3-948B-1728B52AA6E4}">
                <adec:decorative xmlns:adec="http://schemas.microsoft.com/office/drawing/2017/decorative" val="1"/>
              </a:ext>
            </a:extLst>
          </p:cNvPr>
          <p:cNvSpPr txBox="1"/>
          <p:nvPr/>
        </p:nvSpPr>
        <p:spPr>
          <a:xfrm rot="806541">
            <a:off x="6437146" y="4819019"/>
            <a:ext cx="574696" cy="261610"/>
          </a:xfrm>
          <a:prstGeom prst="rect">
            <a:avLst/>
          </a:prstGeom>
          <a:noFill/>
        </p:spPr>
        <p:txBody>
          <a:bodyPr wrap="square" rtlCol="0">
            <a:spAutoFit/>
          </a:bodyPr>
          <a:lstStyle/>
          <a:p>
            <a:r>
              <a:rPr lang="en-GB" sz="1100" b="1" dirty="0" err="1">
                <a:solidFill>
                  <a:srgbClr val="002060"/>
                </a:solidFill>
              </a:rPr>
              <a:t>Sch</a:t>
            </a:r>
            <a:r>
              <a:rPr lang="en-GB" sz="1100" b="1" dirty="0">
                <a:solidFill>
                  <a:srgbClr val="002060"/>
                </a:solidFill>
              </a:rPr>
              <a:t> A</a:t>
            </a:r>
          </a:p>
        </p:txBody>
      </p:sp>
      <p:sp>
        <p:nvSpPr>
          <p:cNvPr id="34" name="TextBox 33">
            <a:extLst>
              <a:ext uri="{FF2B5EF4-FFF2-40B4-BE49-F238E27FC236}">
                <a16:creationId xmlns:a16="http://schemas.microsoft.com/office/drawing/2014/main" id="{96F0857C-F39D-41F5-A624-7CEDA335127C}"/>
              </a:ext>
              <a:ext uri="{C183D7F6-B498-43B3-948B-1728B52AA6E4}">
                <adec:decorative xmlns:adec="http://schemas.microsoft.com/office/drawing/2017/decorative" val="1"/>
              </a:ext>
            </a:extLst>
          </p:cNvPr>
          <p:cNvSpPr txBox="1"/>
          <p:nvPr/>
        </p:nvSpPr>
        <p:spPr>
          <a:xfrm rot="806541">
            <a:off x="6749708" y="3211584"/>
            <a:ext cx="574696" cy="261610"/>
          </a:xfrm>
          <a:prstGeom prst="rect">
            <a:avLst/>
          </a:prstGeom>
          <a:noFill/>
        </p:spPr>
        <p:txBody>
          <a:bodyPr wrap="square" rtlCol="0">
            <a:spAutoFit/>
          </a:bodyPr>
          <a:lstStyle/>
          <a:p>
            <a:r>
              <a:rPr lang="en-GB" sz="1100" b="1" dirty="0" err="1">
                <a:solidFill>
                  <a:srgbClr val="002060"/>
                </a:solidFill>
              </a:rPr>
              <a:t>Sch</a:t>
            </a:r>
            <a:r>
              <a:rPr lang="en-GB" sz="1100" b="1" dirty="0">
                <a:solidFill>
                  <a:srgbClr val="002060"/>
                </a:solidFill>
              </a:rPr>
              <a:t> A</a:t>
            </a:r>
          </a:p>
        </p:txBody>
      </p:sp>
      <p:sp>
        <p:nvSpPr>
          <p:cNvPr id="35" name="TextBox 34">
            <a:extLst>
              <a:ext uri="{FF2B5EF4-FFF2-40B4-BE49-F238E27FC236}">
                <a16:creationId xmlns:a16="http://schemas.microsoft.com/office/drawing/2014/main" id="{C0C00AF8-77AB-4452-A922-1F9D9B4423EA}"/>
              </a:ext>
              <a:ext uri="{C183D7F6-B498-43B3-948B-1728B52AA6E4}">
                <adec:decorative xmlns:adec="http://schemas.microsoft.com/office/drawing/2017/decorative" val="1"/>
              </a:ext>
            </a:extLst>
          </p:cNvPr>
          <p:cNvSpPr txBox="1"/>
          <p:nvPr/>
        </p:nvSpPr>
        <p:spPr>
          <a:xfrm rot="806541">
            <a:off x="6610219" y="4076144"/>
            <a:ext cx="574696" cy="261610"/>
          </a:xfrm>
          <a:prstGeom prst="rect">
            <a:avLst/>
          </a:prstGeom>
          <a:noFill/>
        </p:spPr>
        <p:txBody>
          <a:bodyPr wrap="square" rtlCol="0">
            <a:spAutoFit/>
          </a:bodyPr>
          <a:lstStyle/>
          <a:p>
            <a:r>
              <a:rPr lang="en-GB" sz="1100" b="1" dirty="0" err="1">
                <a:solidFill>
                  <a:srgbClr val="002060"/>
                </a:solidFill>
              </a:rPr>
              <a:t>Sch</a:t>
            </a:r>
            <a:r>
              <a:rPr lang="en-GB" sz="1100" b="1" dirty="0">
                <a:solidFill>
                  <a:srgbClr val="002060"/>
                </a:solidFill>
              </a:rPr>
              <a:t> A</a:t>
            </a:r>
          </a:p>
        </p:txBody>
      </p:sp>
      <p:sp>
        <p:nvSpPr>
          <p:cNvPr id="36" name="TextBox 35">
            <a:extLst>
              <a:ext uri="{FF2B5EF4-FFF2-40B4-BE49-F238E27FC236}">
                <a16:creationId xmlns:a16="http://schemas.microsoft.com/office/drawing/2014/main" id="{53A6FA91-C3F6-4439-93B1-BCC3FA674BC4}"/>
              </a:ext>
              <a:ext uri="{C183D7F6-B498-43B3-948B-1728B52AA6E4}">
                <adec:decorative xmlns:adec="http://schemas.microsoft.com/office/drawing/2017/decorative" val="1"/>
              </a:ext>
            </a:extLst>
          </p:cNvPr>
          <p:cNvSpPr txBox="1"/>
          <p:nvPr/>
        </p:nvSpPr>
        <p:spPr>
          <a:xfrm rot="21118749">
            <a:off x="4231662" y="2661183"/>
            <a:ext cx="574696" cy="261610"/>
          </a:xfrm>
          <a:prstGeom prst="rect">
            <a:avLst/>
          </a:prstGeom>
          <a:noFill/>
        </p:spPr>
        <p:txBody>
          <a:bodyPr wrap="square" rtlCol="0">
            <a:spAutoFit/>
          </a:bodyPr>
          <a:lstStyle/>
          <a:p>
            <a:r>
              <a:rPr lang="en-GB" sz="1100" b="1" dirty="0" err="1">
                <a:solidFill>
                  <a:srgbClr val="002060"/>
                </a:solidFill>
              </a:rPr>
              <a:t>Sch</a:t>
            </a:r>
            <a:r>
              <a:rPr lang="en-GB" sz="1100" b="1" dirty="0">
                <a:solidFill>
                  <a:srgbClr val="002060"/>
                </a:solidFill>
              </a:rPr>
              <a:t> A</a:t>
            </a:r>
          </a:p>
        </p:txBody>
      </p:sp>
      <p:sp>
        <p:nvSpPr>
          <p:cNvPr id="37" name="TextBox 36">
            <a:extLst>
              <a:ext uri="{FF2B5EF4-FFF2-40B4-BE49-F238E27FC236}">
                <a16:creationId xmlns:a16="http://schemas.microsoft.com/office/drawing/2014/main" id="{B8962142-E49E-4254-AF91-77AE5D00751F}"/>
              </a:ext>
              <a:ext uri="{C183D7F6-B498-43B3-948B-1728B52AA6E4}">
                <adec:decorative xmlns:adec="http://schemas.microsoft.com/office/drawing/2017/decorative" val="1"/>
              </a:ext>
            </a:extLst>
          </p:cNvPr>
          <p:cNvSpPr txBox="1"/>
          <p:nvPr/>
        </p:nvSpPr>
        <p:spPr>
          <a:xfrm rot="806541">
            <a:off x="6882509" y="2010222"/>
            <a:ext cx="574696" cy="261610"/>
          </a:xfrm>
          <a:prstGeom prst="rect">
            <a:avLst/>
          </a:prstGeom>
          <a:noFill/>
        </p:spPr>
        <p:txBody>
          <a:bodyPr wrap="square" rtlCol="0">
            <a:spAutoFit/>
          </a:bodyPr>
          <a:lstStyle/>
          <a:p>
            <a:r>
              <a:rPr lang="en-GB" sz="1100" b="1" dirty="0">
                <a:solidFill>
                  <a:srgbClr val="002060"/>
                </a:solidFill>
              </a:rPr>
              <a:t>ECT</a:t>
            </a:r>
          </a:p>
        </p:txBody>
      </p:sp>
      <p:sp>
        <p:nvSpPr>
          <p:cNvPr id="38" name="TextBox 37">
            <a:extLst>
              <a:ext uri="{FF2B5EF4-FFF2-40B4-BE49-F238E27FC236}">
                <a16:creationId xmlns:a16="http://schemas.microsoft.com/office/drawing/2014/main" id="{347FF645-8989-4527-A760-580850916C62}"/>
              </a:ext>
              <a:ext uri="{C183D7F6-B498-43B3-948B-1728B52AA6E4}">
                <adec:decorative xmlns:adec="http://schemas.microsoft.com/office/drawing/2017/decorative" val="1"/>
              </a:ext>
            </a:extLst>
          </p:cNvPr>
          <p:cNvSpPr txBox="1"/>
          <p:nvPr/>
        </p:nvSpPr>
        <p:spPr>
          <a:xfrm>
            <a:off x="6506927" y="6122763"/>
            <a:ext cx="3547852" cy="261610"/>
          </a:xfrm>
          <a:prstGeom prst="rect">
            <a:avLst/>
          </a:prstGeom>
          <a:noFill/>
        </p:spPr>
        <p:txBody>
          <a:bodyPr wrap="square" rtlCol="0">
            <a:spAutoFit/>
          </a:bodyPr>
          <a:lstStyle/>
          <a:p>
            <a:r>
              <a:rPr lang="en-GB" sz="1100" b="1" dirty="0">
                <a:solidFill>
                  <a:srgbClr val="002060"/>
                </a:solidFill>
              </a:rPr>
              <a:t>Phase 1 </a:t>
            </a:r>
            <a:r>
              <a:rPr lang="en-GB" sz="1100" dirty="0">
                <a:solidFill>
                  <a:srgbClr val="002060"/>
                </a:solidFill>
              </a:rPr>
              <a:t>- Preparing to become an Associate Teacher</a:t>
            </a:r>
            <a:endParaRPr lang="en-GB" sz="1600" dirty="0">
              <a:solidFill>
                <a:srgbClr val="002060"/>
              </a:solidFill>
            </a:endParaRPr>
          </a:p>
        </p:txBody>
      </p:sp>
      <p:sp>
        <p:nvSpPr>
          <p:cNvPr id="39" name="Arrow: Up 38">
            <a:extLst>
              <a:ext uri="{FF2B5EF4-FFF2-40B4-BE49-F238E27FC236}">
                <a16:creationId xmlns:a16="http://schemas.microsoft.com/office/drawing/2014/main" id="{447434C8-C80E-4898-8FC3-195A4B302385}"/>
              </a:ext>
              <a:ext uri="{C183D7F6-B498-43B3-948B-1728B52AA6E4}">
                <adec:decorative xmlns:adec="http://schemas.microsoft.com/office/drawing/2017/decorative" val="1"/>
              </a:ext>
            </a:extLst>
          </p:cNvPr>
          <p:cNvSpPr/>
          <p:nvPr/>
        </p:nvSpPr>
        <p:spPr>
          <a:xfrm>
            <a:off x="5583750" y="5328085"/>
            <a:ext cx="398630" cy="107199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4D1FF80D-FC21-4F98-9B23-8BD55D088F89}"/>
              </a:ext>
              <a:ext uri="{C183D7F6-B498-43B3-948B-1728B52AA6E4}">
                <adec:decorative xmlns:adec="http://schemas.microsoft.com/office/drawing/2017/decorative" val="1"/>
              </a:ext>
            </a:extLst>
          </p:cNvPr>
          <p:cNvSpPr txBox="1"/>
          <p:nvPr/>
        </p:nvSpPr>
        <p:spPr>
          <a:xfrm rot="16200000">
            <a:off x="5139069" y="5686627"/>
            <a:ext cx="1285913" cy="261610"/>
          </a:xfrm>
          <a:prstGeom prst="rect">
            <a:avLst/>
          </a:prstGeom>
          <a:noFill/>
        </p:spPr>
        <p:txBody>
          <a:bodyPr wrap="square" rtlCol="0">
            <a:spAutoFit/>
          </a:bodyPr>
          <a:lstStyle/>
          <a:p>
            <a:r>
              <a:rPr lang="en-GB" sz="1100" b="1" dirty="0">
                <a:solidFill>
                  <a:schemeClr val="accent5">
                    <a:lumMod val="20000"/>
                    <a:lumOff val="80000"/>
                  </a:schemeClr>
                </a:solidFill>
              </a:rPr>
              <a:t>Diagnostic Asmt</a:t>
            </a:r>
          </a:p>
        </p:txBody>
      </p:sp>
      <p:sp>
        <p:nvSpPr>
          <p:cNvPr id="41" name="Arrow: Up 40">
            <a:extLst>
              <a:ext uri="{FF2B5EF4-FFF2-40B4-BE49-F238E27FC236}">
                <a16:creationId xmlns:a16="http://schemas.microsoft.com/office/drawing/2014/main" id="{8FE13E68-6EF0-43BD-BBAC-FAE87C38521F}"/>
              </a:ext>
              <a:ext uri="{C183D7F6-B498-43B3-948B-1728B52AA6E4}">
                <adec:decorative xmlns:adec="http://schemas.microsoft.com/office/drawing/2017/decorative" val="1"/>
              </a:ext>
            </a:extLst>
          </p:cNvPr>
          <p:cNvSpPr/>
          <p:nvPr/>
        </p:nvSpPr>
        <p:spPr>
          <a:xfrm>
            <a:off x="5050574" y="2174233"/>
            <a:ext cx="409083" cy="37522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extBox 41">
            <a:extLst>
              <a:ext uri="{FF2B5EF4-FFF2-40B4-BE49-F238E27FC236}">
                <a16:creationId xmlns:a16="http://schemas.microsoft.com/office/drawing/2014/main" id="{F8CD6A0C-A197-4899-AB41-0975E5A6F8B4}"/>
              </a:ext>
              <a:ext uri="{C183D7F6-B498-43B3-948B-1728B52AA6E4}">
                <adec:decorative xmlns:adec="http://schemas.microsoft.com/office/drawing/2017/decorative" val="1"/>
              </a:ext>
            </a:extLst>
          </p:cNvPr>
          <p:cNvSpPr txBox="1"/>
          <p:nvPr/>
        </p:nvSpPr>
        <p:spPr>
          <a:xfrm rot="16200000">
            <a:off x="3955604" y="4540159"/>
            <a:ext cx="2592210" cy="261610"/>
          </a:xfrm>
          <a:prstGeom prst="rect">
            <a:avLst/>
          </a:prstGeom>
          <a:noFill/>
        </p:spPr>
        <p:txBody>
          <a:bodyPr wrap="square" rtlCol="0">
            <a:spAutoFit/>
          </a:bodyPr>
          <a:lstStyle/>
          <a:p>
            <a:r>
              <a:rPr lang="en-GB" sz="1100" b="1" dirty="0">
                <a:solidFill>
                  <a:schemeClr val="accent5">
                    <a:lumMod val="20000"/>
                    <a:lumOff val="80000"/>
                  </a:schemeClr>
                </a:solidFill>
              </a:rPr>
              <a:t>Professional Studies CBT &amp; Assignment</a:t>
            </a:r>
          </a:p>
        </p:txBody>
      </p:sp>
      <p:sp>
        <p:nvSpPr>
          <p:cNvPr id="43" name="Arrow: Up 42">
            <a:extLst>
              <a:ext uri="{FF2B5EF4-FFF2-40B4-BE49-F238E27FC236}">
                <a16:creationId xmlns:a16="http://schemas.microsoft.com/office/drawing/2014/main" id="{592AA798-424F-41A8-85A9-3B2E0DAF856F}"/>
              </a:ext>
              <a:ext uri="{C183D7F6-B498-43B3-948B-1728B52AA6E4}">
                <adec:decorative xmlns:adec="http://schemas.microsoft.com/office/drawing/2017/decorative" val="1"/>
              </a:ext>
            </a:extLst>
          </p:cNvPr>
          <p:cNvSpPr/>
          <p:nvPr/>
        </p:nvSpPr>
        <p:spPr>
          <a:xfrm>
            <a:off x="5564471" y="2083947"/>
            <a:ext cx="398630" cy="24262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15E14FB2-3B6E-456F-84AC-4FE420A1D4CC}"/>
              </a:ext>
              <a:ext uri="{C183D7F6-B498-43B3-948B-1728B52AA6E4}">
                <adec:decorative xmlns:adec="http://schemas.microsoft.com/office/drawing/2017/decorative" val="1"/>
              </a:ext>
            </a:extLst>
          </p:cNvPr>
          <p:cNvSpPr txBox="1"/>
          <p:nvPr/>
        </p:nvSpPr>
        <p:spPr>
          <a:xfrm rot="16200000">
            <a:off x="4525818" y="3211583"/>
            <a:ext cx="2488279" cy="261610"/>
          </a:xfrm>
          <a:prstGeom prst="rect">
            <a:avLst/>
          </a:prstGeom>
          <a:noFill/>
        </p:spPr>
        <p:txBody>
          <a:bodyPr wrap="square" rtlCol="0">
            <a:spAutoFit/>
          </a:bodyPr>
          <a:lstStyle/>
          <a:p>
            <a:r>
              <a:rPr lang="en-GB" sz="1100" b="1" dirty="0">
                <a:solidFill>
                  <a:schemeClr val="accent5">
                    <a:lumMod val="20000"/>
                    <a:lumOff val="80000"/>
                  </a:schemeClr>
                </a:solidFill>
              </a:rPr>
              <a:t>Professional Enquiry CBT &amp; Assignment</a:t>
            </a:r>
          </a:p>
        </p:txBody>
      </p:sp>
      <p:sp>
        <p:nvSpPr>
          <p:cNvPr id="45" name="Arrow: Up 44">
            <a:extLst>
              <a:ext uri="{FF2B5EF4-FFF2-40B4-BE49-F238E27FC236}">
                <a16:creationId xmlns:a16="http://schemas.microsoft.com/office/drawing/2014/main" id="{A54B4CE3-B9F3-4ED1-8557-BB263B624A01}"/>
              </a:ext>
              <a:ext uri="{C183D7F6-B498-43B3-948B-1728B52AA6E4}">
                <adec:decorative xmlns:adec="http://schemas.microsoft.com/office/drawing/2017/decorative" val="1"/>
              </a:ext>
            </a:extLst>
          </p:cNvPr>
          <p:cNvSpPr/>
          <p:nvPr/>
        </p:nvSpPr>
        <p:spPr>
          <a:xfrm>
            <a:off x="6111409" y="2117465"/>
            <a:ext cx="436268" cy="355320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a:extLst>
              <a:ext uri="{FF2B5EF4-FFF2-40B4-BE49-F238E27FC236}">
                <a16:creationId xmlns:a16="http://schemas.microsoft.com/office/drawing/2014/main" id="{745E00A2-7E4B-4D2D-A6D2-C4204B9E1609}"/>
              </a:ext>
              <a:ext uri="{C183D7F6-B498-43B3-948B-1728B52AA6E4}">
                <adec:decorative xmlns:adec="http://schemas.microsoft.com/office/drawing/2017/decorative" val="1"/>
              </a:ext>
            </a:extLst>
          </p:cNvPr>
          <p:cNvSpPr txBox="1"/>
          <p:nvPr/>
        </p:nvSpPr>
        <p:spPr>
          <a:xfrm rot="16200000">
            <a:off x="5009197" y="4223211"/>
            <a:ext cx="2646950" cy="261610"/>
          </a:xfrm>
          <a:prstGeom prst="rect">
            <a:avLst/>
          </a:prstGeom>
          <a:noFill/>
        </p:spPr>
        <p:txBody>
          <a:bodyPr wrap="square" rtlCol="0">
            <a:spAutoFit/>
          </a:bodyPr>
          <a:lstStyle/>
          <a:p>
            <a:r>
              <a:rPr lang="en-GB" sz="1100" b="1" dirty="0">
                <a:solidFill>
                  <a:schemeClr val="accent5">
                    <a:lumMod val="20000"/>
                    <a:lumOff val="80000"/>
                  </a:schemeClr>
                </a:solidFill>
              </a:rPr>
              <a:t>Subject Pedagogy CBT &amp; Assignment</a:t>
            </a:r>
          </a:p>
        </p:txBody>
      </p:sp>
      <p:sp>
        <p:nvSpPr>
          <p:cNvPr id="47" name="TextBox 46">
            <a:extLst>
              <a:ext uri="{FF2B5EF4-FFF2-40B4-BE49-F238E27FC236}">
                <a16:creationId xmlns:a16="http://schemas.microsoft.com/office/drawing/2014/main" id="{1CA2E18E-F9C1-43EC-AB79-BF0986137950}"/>
              </a:ext>
              <a:ext uri="{C183D7F6-B498-43B3-948B-1728B52AA6E4}">
                <adec:decorative xmlns:adec="http://schemas.microsoft.com/office/drawing/2017/decorative" val="1"/>
              </a:ext>
            </a:extLst>
          </p:cNvPr>
          <p:cNvSpPr txBox="1"/>
          <p:nvPr/>
        </p:nvSpPr>
        <p:spPr>
          <a:xfrm>
            <a:off x="2223373" y="1158772"/>
            <a:ext cx="7378915" cy="646331"/>
          </a:xfrm>
          <a:prstGeom prst="rect">
            <a:avLst/>
          </a:prstGeom>
          <a:noFill/>
        </p:spPr>
        <p:txBody>
          <a:bodyPr wrap="square" rtlCol="0">
            <a:spAutoFit/>
          </a:bodyPr>
          <a:lstStyle/>
          <a:p>
            <a:r>
              <a:rPr lang="en-GB" dirty="0"/>
              <a:t>The sequencing of our BCU ITE Curriculum into phases (which ensures that we go beyond the minimum requirement of the Core Content Framework)</a:t>
            </a:r>
          </a:p>
        </p:txBody>
      </p:sp>
      <p:sp>
        <p:nvSpPr>
          <p:cNvPr id="2" name="Title 1">
            <a:extLst>
              <a:ext uri="{FF2B5EF4-FFF2-40B4-BE49-F238E27FC236}">
                <a16:creationId xmlns:a16="http://schemas.microsoft.com/office/drawing/2014/main" id="{67A85E01-D7D4-4EDD-AE6F-4F112D3FCC61}"/>
              </a:ext>
              <a:ext uri="{C183D7F6-B498-43B3-948B-1728B52AA6E4}">
                <adec:decorative xmlns:adec="http://schemas.microsoft.com/office/drawing/2017/decorative" val="1"/>
              </a:ext>
            </a:extLst>
          </p:cNvPr>
          <p:cNvSpPr txBox="1">
            <a:spLocks noGrp="1"/>
          </p:cNvSpPr>
          <p:nvPr>
            <p:ph type="title" idx="4294967295"/>
          </p:nvPr>
        </p:nvSpPr>
        <p:spPr>
          <a:xfrm>
            <a:off x="4714000" y="290885"/>
            <a:ext cx="2218627" cy="523220"/>
          </a:xfrm>
          <a:prstGeom prst="rect">
            <a:avLst/>
          </a:prstGeom>
          <a:solidFill>
            <a:schemeClr val="bg1"/>
          </a:solidFill>
          <a:ln>
            <a:solidFill>
              <a:srgbClr val="FF0000"/>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00"/>
                </a:solidFill>
                <a:effectLst/>
                <a:uLnTx/>
                <a:uFillTx/>
                <a:latin typeface="+mn-lt"/>
                <a:ea typeface="+mn-ea"/>
                <a:cs typeface="+mn-cs"/>
              </a:rPr>
              <a:t>A reminder…</a:t>
            </a:r>
          </a:p>
        </p:txBody>
      </p:sp>
    </p:spTree>
    <p:extLst>
      <p:ext uri="{BB962C8B-B14F-4D97-AF65-F5344CB8AC3E}">
        <p14:creationId xmlns:p14="http://schemas.microsoft.com/office/powerpoint/2010/main" val="1793807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12B825-C615-473E-BFC3-E59C3F0DB576}"/>
              </a:ext>
            </a:extLst>
          </p:cNvPr>
          <p:cNvSpPr>
            <a:spLocks noGrp="1"/>
          </p:cNvSpPr>
          <p:nvPr>
            <p:ph type="title" idx="4294967295"/>
          </p:nvPr>
        </p:nvSpPr>
        <p:spPr>
          <a:xfrm>
            <a:off x="762000" y="1319213"/>
            <a:ext cx="10515600" cy="43513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chemeClr val="tx1"/>
                </a:solidFill>
                <a:effectLst/>
                <a:uLnTx/>
                <a:uFillTx/>
                <a:latin typeface="+mn-lt"/>
                <a:ea typeface="+mn-ea"/>
                <a:cs typeface="+mn-cs"/>
              </a:rPr>
              <a:t>5:00pm: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chemeClr val="tx1"/>
                </a:solidFill>
                <a:effectLst/>
                <a:uLnTx/>
                <a:uFillTx/>
                <a:latin typeface="+mn-lt"/>
                <a:ea typeface="+mn-ea"/>
                <a:cs typeface="+mn-cs"/>
              </a:rPr>
              <a:t>Subject Mentors – follow the link for your subject-specific session (with subject tutors)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chemeClr val="tx1"/>
                </a:solidFill>
                <a:effectLst/>
                <a:uLnTx/>
                <a:uFillTx/>
                <a:latin typeface="+mn-lt"/>
                <a:ea typeface="+mn-ea"/>
                <a:cs typeface="+mn-cs"/>
              </a:rPr>
              <a:t>Professional Mentors – follow the link for your session (with me)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chemeClr val="tx1"/>
                </a:solidFill>
                <a:effectLst/>
                <a:uLnTx/>
                <a:uFillTx/>
                <a:latin typeface="+mn-lt"/>
                <a:ea typeface="+mn-ea"/>
                <a:cs typeface="+mn-cs"/>
              </a:rPr>
              <a:t>Undergraduate Mentors – follow the link for the undergraduate session (with Gemma Taylor)</a:t>
            </a:r>
          </a:p>
        </p:txBody>
      </p:sp>
      <p:sp>
        <p:nvSpPr>
          <p:cNvPr id="6" name="Title 4">
            <a:extLst>
              <a:ext uri="{FF2B5EF4-FFF2-40B4-BE49-F238E27FC236}">
                <a16:creationId xmlns:a16="http://schemas.microsoft.com/office/drawing/2014/main" id="{48F0ACEC-E3F7-4212-81D7-BDDFAA15BD0E}"/>
              </a:ext>
              <a:ext uri="{C183D7F6-B498-43B3-948B-1728B52AA6E4}">
                <adec:decorative xmlns:adec="http://schemas.microsoft.com/office/drawing/2017/decorative" val="1"/>
              </a:ext>
            </a:extLst>
          </p:cNvPr>
          <p:cNvSpPr txBox="1">
            <a:spLocks/>
          </p:cNvSpPr>
          <p:nvPr/>
        </p:nvSpPr>
        <p:spPr>
          <a:xfrm>
            <a:off x="838200" y="747245"/>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solidFill>
                <a:srgbClr val="00B0F0"/>
              </a:solidFill>
            </a:endParaRPr>
          </a:p>
        </p:txBody>
      </p:sp>
    </p:spTree>
    <p:extLst>
      <p:ext uri="{BB962C8B-B14F-4D97-AF65-F5344CB8AC3E}">
        <p14:creationId xmlns:p14="http://schemas.microsoft.com/office/powerpoint/2010/main" val="3459954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a:extLst>
              <a:ext uri="{FF2B5EF4-FFF2-40B4-BE49-F238E27FC236}">
                <a16:creationId xmlns:a16="http://schemas.microsoft.com/office/drawing/2014/main" id="{14F66BAC-31D6-45AE-B4BE-7576DDBEA16E}"/>
              </a:ext>
              <a:ext uri="{C183D7F6-B498-43B3-948B-1728B52AA6E4}">
                <adec:decorative xmlns:adec="http://schemas.microsoft.com/office/drawing/2017/decorative" val="1"/>
              </a:ext>
            </a:extLst>
          </p:cNvPr>
          <p:cNvSpPr>
            <a:spLocks noGrp="1"/>
          </p:cNvSpPr>
          <p:nvPr>
            <p:ph type="title"/>
          </p:nvPr>
        </p:nvSpPr>
        <p:spPr>
          <a:xfrm>
            <a:off x="440422" y="686243"/>
            <a:ext cx="8229600" cy="1143000"/>
          </a:xfrm>
        </p:spPr>
        <p:txBody>
          <a:bodyPr/>
          <a:lstStyle/>
          <a:p>
            <a:r>
              <a:rPr lang="en-GB" dirty="0">
                <a:solidFill>
                  <a:srgbClr val="002060"/>
                </a:solidFill>
              </a:rPr>
              <a:t>The BCU ITE Curriculum Themes </a:t>
            </a:r>
          </a:p>
        </p:txBody>
      </p:sp>
      <p:graphicFrame>
        <p:nvGraphicFramePr>
          <p:cNvPr id="49" name="Table 4">
            <a:extLst>
              <a:ext uri="{FF2B5EF4-FFF2-40B4-BE49-F238E27FC236}">
                <a16:creationId xmlns:a16="http://schemas.microsoft.com/office/drawing/2014/main" id="{C817D9FF-4FD5-4A04-87DE-4DFF6A5D76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43367765"/>
              </p:ext>
            </p:extLst>
          </p:nvPr>
        </p:nvGraphicFramePr>
        <p:xfrm>
          <a:off x="552844" y="1664621"/>
          <a:ext cx="7890809" cy="4408397"/>
        </p:xfrm>
        <a:graphic>
          <a:graphicData uri="http://schemas.openxmlformats.org/drawingml/2006/table">
            <a:tbl>
              <a:tblPr firstRow="1" bandRow="1">
                <a:tableStyleId>{5C22544A-7EE6-4342-B048-85BDC9FD1C3A}</a:tableStyleId>
              </a:tblPr>
              <a:tblGrid>
                <a:gridCol w="446121">
                  <a:extLst>
                    <a:ext uri="{9D8B030D-6E8A-4147-A177-3AD203B41FA5}">
                      <a16:colId xmlns:a16="http://schemas.microsoft.com/office/drawing/2014/main" val="4269349756"/>
                    </a:ext>
                  </a:extLst>
                </a:gridCol>
                <a:gridCol w="7444688">
                  <a:extLst>
                    <a:ext uri="{9D8B030D-6E8A-4147-A177-3AD203B41FA5}">
                      <a16:colId xmlns:a16="http://schemas.microsoft.com/office/drawing/2014/main" val="3795422785"/>
                    </a:ext>
                  </a:extLst>
                </a:gridCol>
              </a:tblGrid>
              <a:tr h="690010">
                <a:tc>
                  <a:txBody>
                    <a:bodyPr/>
                    <a:lstStyle/>
                    <a:p>
                      <a:r>
                        <a:rPr lang="en-GB" sz="1800" b="0" dirty="0">
                          <a:solidFill>
                            <a:srgbClr val="002060"/>
                          </a:solidFill>
                        </a:rPr>
                        <a:t>A</a:t>
                      </a:r>
                    </a:p>
                  </a:txBody>
                  <a:tcPr>
                    <a:solidFill>
                      <a:schemeClr val="accent1">
                        <a:lumMod val="60000"/>
                        <a:lumOff val="40000"/>
                      </a:schemeClr>
                    </a:solidFill>
                  </a:tcPr>
                </a:tc>
                <a:tc>
                  <a:txBody>
                    <a:bodyPr/>
                    <a:lstStyle/>
                    <a:p>
                      <a:r>
                        <a:rPr lang="en-GB" sz="1800" b="0" dirty="0">
                          <a:solidFill>
                            <a:srgbClr val="002060"/>
                          </a:solidFill>
                        </a:rPr>
                        <a:t>Associate teacher uses critical enquiry and research informed practice to develop their understanding of effective teaching and learning</a:t>
                      </a:r>
                    </a:p>
                  </a:txBody>
                  <a:tcPr>
                    <a:solidFill>
                      <a:schemeClr val="accent1">
                        <a:lumMod val="60000"/>
                        <a:lumOff val="40000"/>
                      </a:schemeClr>
                    </a:solidFill>
                  </a:tcPr>
                </a:tc>
                <a:extLst>
                  <a:ext uri="{0D108BD9-81ED-4DB2-BD59-A6C34878D82A}">
                    <a16:rowId xmlns:a16="http://schemas.microsoft.com/office/drawing/2014/main" val="353572955"/>
                  </a:ext>
                </a:extLst>
              </a:tr>
              <a:tr h="690010">
                <a:tc>
                  <a:txBody>
                    <a:bodyPr/>
                    <a:lstStyle/>
                    <a:p>
                      <a:r>
                        <a:rPr lang="en-GB" sz="1800" b="0" dirty="0">
                          <a:solidFill>
                            <a:srgbClr val="002060"/>
                          </a:solidFill>
                        </a:rPr>
                        <a:t>B</a:t>
                      </a:r>
                    </a:p>
                  </a:txBody>
                  <a:tcPr>
                    <a:solidFill>
                      <a:srgbClr val="92D050"/>
                    </a:solidFill>
                  </a:tcPr>
                </a:tc>
                <a:tc>
                  <a:txBody>
                    <a:bodyPr/>
                    <a:lstStyle/>
                    <a:p>
                      <a:r>
                        <a:rPr lang="en-GB" sz="1800" b="0" dirty="0">
                          <a:solidFill>
                            <a:srgbClr val="002060"/>
                          </a:solidFill>
                        </a:rPr>
                        <a:t>Associate teacher’s classroom practice establishes effective behaviour management using high expectations and awareness of pupil wellbeing</a:t>
                      </a:r>
                    </a:p>
                  </a:txBody>
                  <a:tcPr>
                    <a:solidFill>
                      <a:srgbClr val="92D050"/>
                    </a:solidFill>
                  </a:tcPr>
                </a:tc>
                <a:extLst>
                  <a:ext uri="{0D108BD9-81ED-4DB2-BD59-A6C34878D82A}">
                    <a16:rowId xmlns:a16="http://schemas.microsoft.com/office/drawing/2014/main" val="1485613391"/>
                  </a:ext>
                </a:extLst>
              </a:tr>
              <a:tr h="690010">
                <a:tc>
                  <a:txBody>
                    <a:bodyPr/>
                    <a:lstStyle/>
                    <a:p>
                      <a:r>
                        <a:rPr lang="en-GB" sz="1800" b="0" dirty="0">
                          <a:solidFill>
                            <a:srgbClr val="002060"/>
                          </a:solidFill>
                        </a:rPr>
                        <a:t>C</a:t>
                      </a:r>
                    </a:p>
                  </a:txBody>
                  <a:tcPr>
                    <a:solidFill>
                      <a:srgbClr val="CC99FF"/>
                    </a:solidFill>
                  </a:tcPr>
                </a:tc>
                <a:tc>
                  <a:txBody>
                    <a:bodyPr/>
                    <a:lstStyle/>
                    <a:p>
                      <a:r>
                        <a:rPr lang="en-GB" sz="1800" b="0" dirty="0">
                          <a:solidFill>
                            <a:srgbClr val="002060"/>
                          </a:solidFill>
                        </a:rPr>
                        <a:t>Associate teacher knows more, remembers more and applies subject knowledge and subject-specific pedagogy to impact on pupils’ progress</a:t>
                      </a:r>
                    </a:p>
                  </a:txBody>
                  <a:tcPr>
                    <a:solidFill>
                      <a:srgbClr val="CC99FF"/>
                    </a:solidFill>
                  </a:tcPr>
                </a:tc>
                <a:extLst>
                  <a:ext uri="{0D108BD9-81ED-4DB2-BD59-A6C34878D82A}">
                    <a16:rowId xmlns:a16="http://schemas.microsoft.com/office/drawing/2014/main" val="2576443700"/>
                  </a:ext>
                </a:extLst>
              </a:tr>
              <a:tr h="690010">
                <a:tc>
                  <a:txBody>
                    <a:bodyPr/>
                    <a:lstStyle/>
                    <a:p>
                      <a:r>
                        <a:rPr lang="en-GB" sz="1800" b="0" dirty="0">
                          <a:solidFill>
                            <a:srgbClr val="002060"/>
                          </a:solidFill>
                        </a:rPr>
                        <a:t>D</a:t>
                      </a:r>
                    </a:p>
                  </a:txBody>
                  <a:tcPr>
                    <a:solidFill>
                      <a:schemeClr val="accent2">
                        <a:lumMod val="40000"/>
                        <a:lumOff val="60000"/>
                      </a:schemeClr>
                    </a:solidFill>
                  </a:tcPr>
                </a:tc>
                <a:tc>
                  <a:txBody>
                    <a:bodyPr/>
                    <a:lstStyle/>
                    <a:p>
                      <a:r>
                        <a:rPr lang="en-GB" sz="1800" b="0" dirty="0">
                          <a:solidFill>
                            <a:srgbClr val="002060"/>
                          </a:solidFill>
                        </a:rPr>
                        <a:t>Associate Teacher uses knowledge about how pupils learn to plan and assess learning to ensure that all pupils make progress</a:t>
                      </a:r>
                    </a:p>
                  </a:txBody>
                  <a:tcPr>
                    <a:solidFill>
                      <a:schemeClr val="accent2">
                        <a:lumMod val="40000"/>
                        <a:lumOff val="60000"/>
                      </a:schemeClr>
                    </a:solidFill>
                  </a:tcPr>
                </a:tc>
                <a:extLst>
                  <a:ext uri="{0D108BD9-81ED-4DB2-BD59-A6C34878D82A}">
                    <a16:rowId xmlns:a16="http://schemas.microsoft.com/office/drawing/2014/main" val="4247642042"/>
                  </a:ext>
                </a:extLst>
              </a:tr>
              <a:tr h="958347">
                <a:tc>
                  <a:txBody>
                    <a:bodyPr/>
                    <a:lstStyle/>
                    <a:p>
                      <a:r>
                        <a:rPr lang="en-GB" sz="1800" b="0" dirty="0">
                          <a:solidFill>
                            <a:srgbClr val="002060"/>
                          </a:solidFill>
                        </a:rPr>
                        <a:t>E</a:t>
                      </a:r>
                    </a:p>
                  </a:txBody>
                  <a:tcPr>
                    <a:solidFill>
                      <a:schemeClr val="accent4">
                        <a:lumMod val="40000"/>
                        <a:lumOff val="60000"/>
                      </a:schemeClr>
                    </a:solidFill>
                  </a:tcPr>
                </a:tc>
                <a:tc>
                  <a:txBody>
                    <a:bodyPr/>
                    <a:lstStyle/>
                    <a:p>
                      <a:r>
                        <a:rPr lang="en-GB" sz="1800" b="0" dirty="0">
                          <a:solidFill>
                            <a:srgbClr val="002060"/>
                          </a:solidFill>
                        </a:rPr>
                        <a:t>Associate Teacher implements effective adaptive teaching approaches to meet all learners’ needs, including SEND (Special Educational Needs and Disability) and EAL (English as an Additional Language) learners.</a:t>
                      </a:r>
                    </a:p>
                  </a:txBody>
                  <a:tcPr>
                    <a:solidFill>
                      <a:schemeClr val="accent4">
                        <a:lumMod val="40000"/>
                        <a:lumOff val="60000"/>
                      </a:schemeClr>
                    </a:solidFill>
                  </a:tcPr>
                </a:tc>
                <a:extLst>
                  <a:ext uri="{0D108BD9-81ED-4DB2-BD59-A6C34878D82A}">
                    <a16:rowId xmlns:a16="http://schemas.microsoft.com/office/drawing/2014/main" val="1197635439"/>
                  </a:ext>
                </a:extLst>
              </a:tr>
              <a:tr h="690010">
                <a:tc>
                  <a:txBody>
                    <a:bodyPr/>
                    <a:lstStyle/>
                    <a:p>
                      <a:r>
                        <a:rPr lang="en-GB" sz="1800" b="0" dirty="0">
                          <a:solidFill>
                            <a:srgbClr val="002060"/>
                          </a:solidFill>
                        </a:rPr>
                        <a:t>F</a:t>
                      </a:r>
                    </a:p>
                  </a:txBody>
                  <a:tcPr>
                    <a:solidFill>
                      <a:srgbClr val="FFCCFF"/>
                    </a:solidFill>
                  </a:tcPr>
                </a:tc>
                <a:tc>
                  <a:txBody>
                    <a:bodyPr/>
                    <a:lstStyle/>
                    <a:p>
                      <a:r>
                        <a:rPr lang="en-GB" sz="1800" b="0" dirty="0">
                          <a:solidFill>
                            <a:srgbClr val="002060"/>
                          </a:solidFill>
                        </a:rPr>
                        <a:t>Associate Teacher demonstrates professional behaviours and contributes effectively to the wider life of the school.</a:t>
                      </a:r>
                    </a:p>
                  </a:txBody>
                  <a:tcPr>
                    <a:solidFill>
                      <a:srgbClr val="FFCCFF"/>
                    </a:solidFill>
                  </a:tcPr>
                </a:tc>
                <a:extLst>
                  <a:ext uri="{0D108BD9-81ED-4DB2-BD59-A6C34878D82A}">
                    <a16:rowId xmlns:a16="http://schemas.microsoft.com/office/drawing/2014/main" val="3748084225"/>
                  </a:ext>
                </a:extLst>
              </a:tr>
            </a:tbl>
          </a:graphicData>
        </a:graphic>
      </p:graphicFrame>
      <p:sp>
        <p:nvSpPr>
          <p:cNvPr id="50" name="TextBox 49">
            <a:extLst>
              <a:ext uri="{FF2B5EF4-FFF2-40B4-BE49-F238E27FC236}">
                <a16:creationId xmlns:a16="http://schemas.microsoft.com/office/drawing/2014/main" id="{2D9B96C0-59E8-40E5-AF8C-7B8F94374D3F}"/>
              </a:ext>
              <a:ext uri="{C183D7F6-B498-43B3-948B-1728B52AA6E4}">
                <adec:decorative xmlns:adec="http://schemas.microsoft.com/office/drawing/2017/decorative" val="1"/>
              </a:ext>
            </a:extLst>
          </p:cNvPr>
          <p:cNvSpPr txBox="1"/>
          <p:nvPr/>
        </p:nvSpPr>
        <p:spPr>
          <a:xfrm>
            <a:off x="9109614" y="2568123"/>
            <a:ext cx="2223912" cy="2308324"/>
          </a:xfrm>
          <a:prstGeom prst="rect">
            <a:avLst/>
          </a:prstGeom>
          <a:noFill/>
        </p:spPr>
        <p:txBody>
          <a:bodyPr wrap="square" rtlCol="0">
            <a:spAutoFit/>
          </a:bodyPr>
          <a:lstStyle/>
          <a:p>
            <a:pPr algn="ctr"/>
            <a:r>
              <a:rPr lang="en-GB" i="1" dirty="0"/>
              <a:t>Our Curriculum Themes ensure that our curriculum content encompasses the breadth of the Core Content Framework and beyond</a:t>
            </a:r>
          </a:p>
        </p:txBody>
      </p:sp>
      <p:sp>
        <p:nvSpPr>
          <p:cNvPr id="5" name="TextBox 4">
            <a:extLst>
              <a:ext uri="{FF2B5EF4-FFF2-40B4-BE49-F238E27FC236}">
                <a16:creationId xmlns:a16="http://schemas.microsoft.com/office/drawing/2014/main" id="{76D88793-0DFA-4F28-8669-6701E7E6F5AF}"/>
              </a:ext>
              <a:ext uri="{C183D7F6-B498-43B3-948B-1728B52AA6E4}">
                <adec:decorative xmlns:adec="http://schemas.microsoft.com/office/drawing/2017/decorative" val="1"/>
              </a:ext>
            </a:extLst>
          </p:cNvPr>
          <p:cNvSpPr txBox="1"/>
          <p:nvPr/>
        </p:nvSpPr>
        <p:spPr>
          <a:xfrm>
            <a:off x="4714000" y="290885"/>
            <a:ext cx="2218627" cy="523220"/>
          </a:xfrm>
          <a:prstGeom prst="rect">
            <a:avLst/>
          </a:prstGeom>
          <a:solidFill>
            <a:schemeClr val="bg1"/>
          </a:solidFill>
          <a:ln>
            <a:solidFill>
              <a:srgbClr val="FF0000"/>
            </a:solidFill>
          </a:ln>
        </p:spPr>
        <p:txBody>
          <a:bodyPr wrap="square" rtlCol="0">
            <a:spAutoFit/>
          </a:bodyPr>
          <a:lstStyle/>
          <a:p>
            <a:r>
              <a:rPr lang="en-GB" sz="2800" dirty="0">
                <a:solidFill>
                  <a:srgbClr val="FF0000"/>
                </a:solidFill>
              </a:rPr>
              <a:t>A reminder…</a:t>
            </a:r>
          </a:p>
        </p:txBody>
      </p:sp>
    </p:spTree>
    <p:extLst>
      <p:ext uri="{BB962C8B-B14F-4D97-AF65-F5344CB8AC3E}">
        <p14:creationId xmlns:p14="http://schemas.microsoft.com/office/powerpoint/2010/main" val="809484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1D6C7-59C3-4540-A6BC-F2723C03A8A6}"/>
              </a:ext>
            </a:extLst>
          </p:cNvPr>
          <p:cNvSpPr txBox="1">
            <a:spLocks noGrp="1"/>
          </p:cNvSpPr>
          <p:nvPr>
            <p:ph type="title" idx="4294967295"/>
          </p:nvPr>
        </p:nvSpPr>
        <p:spPr>
          <a:xfrm>
            <a:off x="590781" y="1048617"/>
            <a:ext cx="10793079" cy="7016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0088CE"/>
                </a:solidFill>
                <a:effectLst/>
                <a:uLnTx/>
                <a:uFillTx/>
                <a:latin typeface="+mj-lt"/>
                <a:ea typeface="+mj-ea"/>
                <a:cs typeface="+mj-cs"/>
              </a:rPr>
              <a:t>Key Dates for Phases 7 and 8</a:t>
            </a: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Content Placeholder 3">
            <a:extLst>
              <a:ext uri="{FF2B5EF4-FFF2-40B4-BE49-F238E27FC236}">
                <a16:creationId xmlns:a16="http://schemas.microsoft.com/office/drawing/2014/main" id="{A61E9444-7023-4AB2-B417-A9A3580C8800}"/>
              </a:ext>
            </a:extLst>
          </p:cNvPr>
          <p:cNvSpPr txBox="1">
            <a:spLocks/>
          </p:cNvSpPr>
          <p:nvPr/>
        </p:nvSpPr>
        <p:spPr>
          <a:xfrm>
            <a:off x="590781" y="2044737"/>
            <a:ext cx="10793079" cy="4200525"/>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School A Placements end on Friday 10</a:t>
            </a:r>
            <a:r>
              <a:rPr lang="en-GB" b="1" baseline="30000" dirty="0"/>
              <a:t>th</a:t>
            </a:r>
            <a:r>
              <a:rPr lang="en-GB" b="1" dirty="0"/>
              <a:t> February 2023 </a:t>
            </a:r>
            <a:r>
              <a:rPr lang="en-GB" dirty="0"/>
              <a:t>(the end date may vary for some School Direct routes)</a:t>
            </a:r>
          </a:p>
          <a:p>
            <a:r>
              <a:rPr lang="en-GB" b="1" dirty="0"/>
              <a:t>School B Placements start on Tuesday 14</a:t>
            </a:r>
            <a:r>
              <a:rPr lang="en-GB" b="1" baseline="30000" dirty="0"/>
              <a:t>th</a:t>
            </a:r>
            <a:r>
              <a:rPr lang="en-GB" b="1" dirty="0"/>
              <a:t> February</a:t>
            </a:r>
            <a:r>
              <a:rPr lang="en-GB" dirty="0"/>
              <a:t> and finish at the end of term (Easter holidays)</a:t>
            </a:r>
          </a:p>
          <a:p>
            <a:r>
              <a:rPr lang="en-GB" dirty="0"/>
              <a:t>ATs will return to their first placement after Easter.</a:t>
            </a:r>
          </a:p>
          <a:p>
            <a:r>
              <a:rPr lang="en-GB" dirty="0"/>
              <a:t>Mondays are always with BCU mostly Subject Pedagogy but sometimes Professional Studies (school placements are Tuesday – Friday)</a:t>
            </a:r>
          </a:p>
          <a:p>
            <a:r>
              <a:rPr lang="en-GB" b="1" dirty="0"/>
              <a:t>End of Placement/Phase 7 Review from School Mentor </a:t>
            </a:r>
            <a:r>
              <a:rPr lang="en-GB" dirty="0"/>
              <a:t>– to be received by </a:t>
            </a:r>
            <a:r>
              <a:rPr lang="en-GB" b="1" dirty="0"/>
              <a:t>Friday 10th February </a:t>
            </a:r>
          </a:p>
          <a:p>
            <a:r>
              <a:rPr lang="en-GB" b="1" dirty="0"/>
              <a:t>If you are hosting a ‘School B’ AT, the end of Phase 8 review is due for submission by Friday 31</a:t>
            </a:r>
            <a:r>
              <a:rPr lang="en-GB" b="1" baseline="30000" dirty="0"/>
              <a:t>st</a:t>
            </a:r>
            <a:r>
              <a:rPr lang="en-GB" b="1" dirty="0"/>
              <a:t> March.</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3743828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DC94F1-4292-4582-919E-7EA6753085F3}"/>
              </a:ext>
            </a:extLst>
          </p:cNvPr>
          <p:cNvSpPr>
            <a:spLocks noGrp="1" noChangeArrowheads="1"/>
          </p:cNvSpPr>
          <p:nvPr/>
        </p:nvSpPr>
        <p:spPr>
          <a:xfrm>
            <a:off x="540094" y="1427349"/>
            <a:ext cx="11111811"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lnSpc>
                <a:spcPct val="90000"/>
              </a:lnSpc>
            </a:pPr>
            <a:r>
              <a:rPr lang="en-GB" sz="3200" dirty="0"/>
              <a:t>In Phase 7, ATs should now be teaching the following:</a:t>
            </a:r>
          </a:p>
          <a:p>
            <a:pPr lvl="1">
              <a:lnSpc>
                <a:spcPct val="90000"/>
              </a:lnSpc>
            </a:pPr>
            <a:r>
              <a:rPr lang="en-GB" b="1" dirty="0">
                <a:solidFill>
                  <a:srgbClr val="FF0000"/>
                </a:solidFill>
              </a:rPr>
              <a:t>7</a:t>
            </a:r>
            <a:r>
              <a:rPr lang="en-GB" sz="2800" b="1" dirty="0">
                <a:solidFill>
                  <a:srgbClr val="FF0000"/>
                </a:solidFill>
              </a:rPr>
              <a:t> hours leading</a:t>
            </a:r>
          </a:p>
          <a:p>
            <a:pPr lvl="1">
              <a:lnSpc>
                <a:spcPct val="90000"/>
              </a:lnSpc>
            </a:pPr>
            <a:r>
              <a:rPr lang="en-GB" dirty="0"/>
              <a:t>7</a:t>
            </a:r>
            <a:r>
              <a:rPr lang="en-GB" sz="2800" dirty="0"/>
              <a:t> hours supporting (where possible, this number can be reduced where curriculum time is limited)</a:t>
            </a:r>
          </a:p>
          <a:p>
            <a:pPr lvl="1">
              <a:lnSpc>
                <a:spcPct val="90000"/>
              </a:lnSpc>
            </a:pPr>
            <a:r>
              <a:rPr lang="en-GB" sz="2800" dirty="0"/>
              <a:t>ATs need experience in all three key stages where possible (i.e. Key Stage 3, 4 &amp; 5)</a:t>
            </a:r>
          </a:p>
          <a:p>
            <a:pPr marL="457200" lvl="1" indent="0">
              <a:lnSpc>
                <a:spcPct val="90000"/>
              </a:lnSpc>
              <a:buNone/>
            </a:pPr>
            <a:endParaRPr lang="en-GB" sz="2200" dirty="0"/>
          </a:p>
          <a:p>
            <a:pPr marL="0" indent="0" eaLnBrk="1" hangingPunct="1">
              <a:lnSpc>
                <a:spcPct val="90000"/>
              </a:lnSpc>
              <a:buNone/>
            </a:pPr>
            <a:endParaRPr lang="en-GB" sz="2000" dirty="0">
              <a:solidFill>
                <a:schemeClr val="hlink"/>
              </a:solidFill>
            </a:endParaRPr>
          </a:p>
        </p:txBody>
      </p:sp>
      <p:sp>
        <p:nvSpPr>
          <p:cNvPr id="3" name="Title 2">
            <a:extLst>
              <a:ext uri="{FF2B5EF4-FFF2-40B4-BE49-F238E27FC236}">
                <a16:creationId xmlns:a16="http://schemas.microsoft.com/office/drawing/2014/main" id="{0CFAB5C0-CA0A-46FE-BD8A-4A29BA72D944}"/>
              </a:ext>
            </a:extLst>
          </p:cNvPr>
          <p:cNvSpPr txBox="1">
            <a:spLocks noGrp="1"/>
          </p:cNvSpPr>
          <p:nvPr>
            <p:ph type="title" idx="4294967295"/>
          </p:nvPr>
        </p:nvSpPr>
        <p:spPr>
          <a:xfrm>
            <a:off x="958985" y="4476544"/>
            <a:ext cx="9946703"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00"/>
                </a:solidFill>
                <a:effectLst/>
                <a:uLnTx/>
                <a:uFillTx/>
                <a:latin typeface="+mn-lt"/>
                <a:ea typeface="+mn-ea"/>
                <a:cs typeface="+mn-cs"/>
              </a:rPr>
              <a:t>ATs should build towards 9 hours when they start teaching in School B (Phase 8) with 5 hours supporting</a:t>
            </a:r>
          </a:p>
        </p:txBody>
      </p:sp>
    </p:spTree>
    <p:extLst>
      <p:ext uri="{BB962C8B-B14F-4D97-AF65-F5344CB8AC3E}">
        <p14:creationId xmlns:p14="http://schemas.microsoft.com/office/powerpoint/2010/main" val="2669176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idx="4294967295"/>
          </p:nvPr>
        </p:nvSpPr>
        <p:spPr>
          <a:xfrm>
            <a:off x="714376" y="684231"/>
            <a:ext cx="9496424"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800" b="1" i="0" u="none" strike="noStrike" kern="1200" cap="none" spc="0" normalizeH="0" baseline="0" noProof="0" dirty="0">
                <a:ln>
                  <a:noFill/>
                </a:ln>
                <a:solidFill>
                  <a:srgbClr val="00B0F0"/>
                </a:solidFill>
                <a:effectLst/>
                <a:uLnTx/>
                <a:uFillTx/>
                <a:latin typeface="+mj-lt"/>
                <a:ea typeface="+mj-ea"/>
                <a:cs typeface="+mj-cs"/>
              </a:rPr>
              <a:t>Assessment Towards QTS</a:t>
            </a:r>
          </a:p>
        </p:txBody>
      </p:sp>
      <p:sp>
        <p:nvSpPr>
          <p:cNvPr id="2" name="TextBox 1">
            <a:extLst>
              <a:ext uri="{FF2B5EF4-FFF2-40B4-BE49-F238E27FC236}">
                <a16:creationId xmlns:a16="http://schemas.microsoft.com/office/drawing/2014/main" id="{5B2E410B-BEFC-4968-AC02-783D8FA9EDBA}"/>
              </a:ext>
            </a:extLst>
          </p:cNvPr>
          <p:cNvSpPr txBox="1"/>
          <p:nvPr/>
        </p:nvSpPr>
        <p:spPr>
          <a:xfrm>
            <a:off x="714376" y="1842660"/>
            <a:ext cx="10868024" cy="4431983"/>
          </a:xfrm>
          <a:prstGeom prst="rect">
            <a:avLst/>
          </a:prstGeom>
          <a:noFill/>
        </p:spPr>
        <p:txBody>
          <a:bodyPr wrap="square" rtlCol="0">
            <a:spAutoFit/>
          </a:bodyPr>
          <a:lstStyle/>
          <a:p>
            <a:r>
              <a:rPr lang="en-GB" sz="2400" dirty="0"/>
              <a:t>This year, Associate Trainee progress towards achieving QTS is monitored and assessed in the following ways:</a:t>
            </a:r>
          </a:p>
          <a:p>
            <a:pPr marL="285750" indent="-285750">
              <a:buFont typeface="Wingdings" panose="05000000000000000000" pitchFamily="2" charset="2"/>
              <a:buChar char="Ø"/>
            </a:pPr>
            <a:r>
              <a:rPr lang="en-GB" sz="2400" b="1" dirty="0"/>
              <a:t>The Curriculum Map </a:t>
            </a:r>
            <a:r>
              <a:rPr lang="en-GB" sz="2400" dirty="0"/>
              <a:t>(used to ensure that School-Based Training aligns with Centre-Based Training)</a:t>
            </a:r>
          </a:p>
          <a:p>
            <a:pPr marL="285750" indent="-285750">
              <a:buFont typeface="Wingdings" panose="05000000000000000000" pitchFamily="2" charset="2"/>
              <a:buChar char="Ø"/>
            </a:pPr>
            <a:r>
              <a:rPr lang="en-GB" sz="2400" dirty="0"/>
              <a:t>Use of the </a:t>
            </a:r>
            <a:r>
              <a:rPr lang="en-GB" sz="2400" b="1" dirty="0"/>
              <a:t>Assessment Tracker </a:t>
            </a:r>
            <a:r>
              <a:rPr lang="en-GB" sz="2400" dirty="0"/>
              <a:t>(assessment against the BCU ITE Curriculum Themes)</a:t>
            </a:r>
          </a:p>
          <a:p>
            <a:pPr marL="285750" indent="-285750">
              <a:buFont typeface="Wingdings" panose="05000000000000000000" pitchFamily="2" charset="2"/>
              <a:buChar char="Ø"/>
            </a:pPr>
            <a:r>
              <a:rPr lang="en-GB" sz="2400" dirty="0"/>
              <a:t>Use of </a:t>
            </a:r>
            <a:r>
              <a:rPr lang="en-GB" sz="2400" b="1" dirty="0"/>
              <a:t>Weekly Mentor Meeting Records </a:t>
            </a:r>
            <a:r>
              <a:rPr lang="en-GB" sz="2400" dirty="0"/>
              <a:t>(to document AT progress on a weekly basis)</a:t>
            </a:r>
          </a:p>
          <a:p>
            <a:pPr marL="285750" indent="-285750">
              <a:buFont typeface="Wingdings" panose="05000000000000000000" pitchFamily="2" charset="2"/>
              <a:buChar char="Ø"/>
            </a:pPr>
            <a:r>
              <a:rPr lang="en-GB" sz="2400" b="1" dirty="0"/>
              <a:t>Learning Observation Records </a:t>
            </a:r>
            <a:r>
              <a:rPr lang="en-GB" sz="2400" dirty="0"/>
              <a:t>(LORs – used for lesson observation feedback)</a:t>
            </a:r>
          </a:p>
          <a:p>
            <a:pPr marL="285750" indent="-285750">
              <a:buFont typeface="Wingdings" panose="05000000000000000000" pitchFamily="2" charset="2"/>
              <a:buChar char="Ø"/>
            </a:pPr>
            <a:r>
              <a:rPr lang="en-GB" sz="2400" b="1" dirty="0"/>
              <a:t>Critical Incident Forms </a:t>
            </a:r>
            <a:r>
              <a:rPr lang="en-GB" sz="2400" dirty="0"/>
              <a:t>(used alongside review and progress assessment forms from Subject Mentors)</a:t>
            </a:r>
          </a:p>
          <a:p>
            <a:pPr marL="285750" indent="-285750">
              <a:buFont typeface="Arial" panose="020B0604020202020204" pitchFamily="34" charset="0"/>
              <a:buChar char="•"/>
            </a:pPr>
            <a:endParaRPr lang="en-GB" dirty="0"/>
          </a:p>
        </p:txBody>
      </p:sp>
      <p:sp>
        <p:nvSpPr>
          <p:cNvPr id="4" name="TextBox 3">
            <a:extLst>
              <a:ext uri="{FF2B5EF4-FFF2-40B4-BE49-F238E27FC236}">
                <a16:creationId xmlns:a16="http://schemas.microsoft.com/office/drawing/2014/main" id="{BE791541-E82F-4FC3-B057-343E58EC81C2}"/>
              </a:ext>
            </a:extLst>
          </p:cNvPr>
          <p:cNvSpPr txBox="1"/>
          <p:nvPr/>
        </p:nvSpPr>
        <p:spPr>
          <a:xfrm>
            <a:off x="4714000" y="290885"/>
            <a:ext cx="2218627" cy="523220"/>
          </a:xfrm>
          <a:prstGeom prst="rect">
            <a:avLst/>
          </a:prstGeom>
          <a:solidFill>
            <a:schemeClr val="bg1"/>
          </a:solidFill>
          <a:ln>
            <a:solidFill>
              <a:srgbClr val="FF0000"/>
            </a:solidFill>
          </a:ln>
        </p:spPr>
        <p:txBody>
          <a:bodyPr wrap="square" rtlCol="0">
            <a:spAutoFit/>
          </a:bodyPr>
          <a:lstStyle/>
          <a:p>
            <a:r>
              <a:rPr lang="en-GB" sz="2800" dirty="0">
                <a:solidFill>
                  <a:srgbClr val="FF0000"/>
                </a:solidFill>
              </a:rPr>
              <a:t>A reminder…</a:t>
            </a:r>
          </a:p>
        </p:txBody>
      </p:sp>
    </p:spTree>
    <p:extLst>
      <p:ext uri="{BB962C8B-B14F-4D97-AF65-F5344CB8AC3E}">
        <p14:creationId xmlns:p14="http://schemas.microsoft.com/office/powerpoint/2010/main" val="1354243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4EB7FC-9DEA-4714-B445-0409B0919451}"/>
              </a:ext>
              <a:ext uri="{C183D7F6-B498-43B3-948B-1728B52AA6E4}">
                <adec:decorative xmlns:adec="http://schemas.microsoft.com/office/drawing/2017/decorative" val="1"/>
              </a:ext>
            </a:extLst>
          </p:cNvPr>
          <p:cNvPicPr>
            <a:picLocks noChangeAspect="1"/>
          </p:cNvPicPr>
          <p:nvPr/>
        </p:nvPicPr>
        <p:blipFill rotWithShape="1">
          <a:blip r:embed="rId2"/>
          <a:srcRect t="22156" r="50000" b="5586"/>
          <a:stretch/>
        </p:blipFill>
        <p:spPr>
          <a:xfrm>
            <a:off x="1531599" y="1978362"/>
            <a:ext cx="9044634" cy="4009789"/>
          </a:xfrm>
          <a:prstGeom prst="rect">
            <a:avLst/>
          </a:prstGeom>
        </p:spPr>
      </p:pic>
      <p:grpSp>
        <p:nvGrpSpPr>
          <p:cNvPr id="5" name="Group 4">
            <a:extLst>
              <a:ext uri="{FF2B5EF4-FFF2-40B4-BE49-F238E27FC236}">
                <a16:creationId xmlns:a16="http://schemas.microsoft.com/office/drawing/2014/main" id="{A59D5A91-06F9-4D81-B291-C5F829C5FEBA}"/>
              </a:ext>
              <a:ext uri="{C183D7F6-B498-43B3-948B-1728B52AA6E4}">
                <adec:decorative xmlns:adec="http://schemas.microsoft.com/office/drawing/2017/decorative" val="1"/>
              </a:ext>
            </a:extLst>
          </p:cNvPr>
          <p:cNvGrpSpPr/>
          <p:nvPr/>
        </p:nvGrpSpPr>
        <p:grpSpPr>
          <a:xfrm>
            <a:off x="247303" y="239920"/>
            <a:ext cx="2568591" cy="528615"/>
            <a:chOff x="3114367" y="204440"/>
            <a:chExt cx="2568591" cy="528615"/>
          </a:xfrm>
        </p:grpSpPr>
        <p:pic>
          <p:nvPicPr>
            <p:cNvPr id="6" name="Picture 4" descr="https://pbs.twimg.com/profile_images/2284174758/v65oai7fxn47qv9nectx.png">
              <a:extLst>
                <a:ext uri="{FF2B5EF4-FFF2-40B4-BE49-F238E27FC236}">
                  <a16:creationId xmlns:a16="http://schemas.microsoft.com/office/drawing/2014/main" id="{16026420-FAF0-4D48-8012-74F666D42B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4367" y="204440"/>
              <a:ext cx="534432" cy="52861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CDA292A-B4C1-40BD-955B-24CB311F9406}"/>
                </a:ext>
              </a:extLst>
            </p:cNvPr>
            <p:cNvSpPr txBox="1"/>
            <p:nvPr/>
          </p:nvSpPr>
          <p:spPr>
            <a:xfrm>
              <a:off x="3526970" y="268692"/>
              <a:ext cx="2155988" cy="400110"/>
            </a:xfrm>
            <a:prstGeom prst="rect">
              <a:avLst/>
            </a:prstGeom>
            <a:noFill/>
          </p:spPr>
          <p:txBody>
            <a:bodyPr wrap="square" rtlCol="0">
              <a:spAutoFit/>
            </a:bodyPr>
            <a:lstStyle/>
            <a:p>
              <a:r>
                <a:rPr lang="en-GB" sz="2000" dirty="0">
                  <a:solidFill>
                    <a:srgbClr val="00B0F0"/>
                  </a:solidFill>
                </a:rPr>
                <a:t>@BCUPGCESec</a:t>
              </a:r>
            </a:p>
          </p:txBody>
        </p:sp>
      </p:grpSp>
      <p:sp>
        <p:nvSpPr>
          <p:cNvPr id="9" name="Title 8">
            <a:extLst>
              <a:ext uri="{FF2B5EF4-FFF2-40B4-BE49-F238E27FC236}">
                <a16:creationId xmlns:a16="http://schemas.microsoft.com/office/drawing/2014/main" id="{6388B9EA-322D-420D-8991-40C7A20FB58C}"/>
              </a:ext>
              <a:ext uri="{C183D7F6-B498-43B3-948B-1728B52AA6E4}">
                <adec:decorative xmlns:adec="http://schemas.microsoft.com/office/drawing/2017/decorative" val="1"/>
              </a:ext>
            </a:extLst>
          </p:cNvPr>
          <p:cNvSpPr txBox="1">
            <a:spLocks noGrp="1"/>
          </p:cNvSpPr>
          <p:nvPr>
            <p:ph type="title" idx="4294967295"/>
          </p:nvPr>
        </p:nvSpPr>
        <p:spPr>
          <a:xfrm>
            <a:off x="-703992" y="721323"/>
            <a:ext cx="6423813"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70C0"/>
                </a:solidFill>
                <a:effectLst/>
                <a:uLnTx/>
                <a:uFillTx/>
                <a:latin typeface="+mn-lt"/>
                <a:ea typeface="+mn-ea"/>
                <a:cs typeface="+mn-cs"/>
              </a:rPr>
              <a:t>The Curriculum Map</a:t>
            </a:r>
          </a:p>
        </p:txBody>
      </p:sp>
      <p:sp>
        <p:nvSpPr>
          <p:cNvPr id="10" name="TextBox 9">
            <a:extLst>
              <a:ext uri="{FF2B5EF4-FFF2-40B4-BE49-F238E27FC236}">
                <a16:creationId xmlns:a16="http://schemas.microsoft.com/office/drawing/2014/main" id="{A2642D8C-B072-42D4-B4D5-BE57293BC9AA}"/>
              </a:ext>
              <a:ext uri="{C183D7F6-B498-43B3-948B-1728B52AA6E4}">
                <adec:decorative xmlns:adec="http://schemas.microsoft.com/office/drawing/2017/decorative" val="1"/>
              </a:ext>
            </a:extLst>
          </p:cNvPr>
          <p:cNvSpPr txBox="1"/>
          <p:nvPr/>
        </p:nvSpPr>
        <p:spPr>
          <a:xfrm>
            <a:off x="333377" y="1322084"/>
            <a:ext cx="11334748" cy="707886"/>
          </a:xfrm>
          <a:prstGeom prst="rect">
            <a:avLst/>
          </a:prstGeom>
          <a:noFill/>
        </p:spPr>
        <p:txBody>
          <a:bodyPr wrap="square" rtlCol="0">
            <a:spAutoFit/>
          </a:bodyPr>
          <a:lstStyle/>
          <a:p>
            <a:pPr algn="ctr"/>
            <a:r>
              <a:rPr lang="en-GB" sz="2000" dirty="0"/>
              <a:t>Each Associate Teacher will have a curriculum map for their subject saved in their OneDrive – these were updated last term to ensure they are as useful as possible</a:t>
            </a:r>
          </a:p>
        </p:txBody>
      </p:sp>
      <p:sp>
        <p:nvSpPr>
          <p:cNvPr id="11" name="TextBox 10">
            <a:extLst>
              <a:ext uri="{FF2B5EF4-FFF2-40B4-BE49-F238E27FC236}">
                <a16:creationId xmlns:a16="http://schemas.microsoft.com/office/drawing/2014/main" id="{FDE5A878-4A5E-4559-82C3-48FCB5B0B7B4}"/>
              </a:ext>
              <a:ext uri="{C183D7F6-B498-43B3-948B-1728B52AA6E4}">
                <adec:decorative xmlns:adec="http://schemas.microsoft.com/office/drawing/2017/decorative" val="1"/>
              </a:ext>
            </a:extLst>
          </p:cNvPr>
          <p:cNvSpPr txBox="1"/>
          <p:nvPr/>
        </p:nvSpPr>
        <p:spPr>
          <a:xfrm>
            <a:off x="790575" y="6112077"/>
            <a:ext cx="4743363" cy="584775"/>
          </a:xfrm>
          <a:prstGeom prst="rect">
            <a:avLst/>
          </a:prstGeom>
          <a:noFill/>
        </p:spPr>
        <p:txBody>
          <a:bodyPr wrap="square" rtlCol="0">
            <a:spAutoFit/>
          </a:bodyPr>
          <a:lstStyle/>
          <a:p>
            <a:r>
              <a:rPr lang="en-GB" sz="1600" dirty="0"/>
              <a:t>The orange side outlines the Centre-Based Learning for the whole year by phase</a:t>
            </a:r>
          </a:p>
        </p:txBody>
      </p:sp>
      <p:sp>
        <p:nvSpPr>
          <p:cNvPr id="12" name="TextBox 11">
            <a:extLst>
              <a:ext uri="{FF2B5EF4-FFF2-40B4-BE49-F238E27FC236}">
                <a16:creationId xmlns:a16="http://schemas.microsoft.com/office/drawing/2014/main" id="{D01422CD-29C7-4709-8397-C15F9DE42799}"/>
              </a:ext>
              <a:ext uri="{C183D7F6-B498-43B3-948B-1728B52AA6E4}">
                <adec:decorative xmlns:adec="http://schemas.microsoft.com/office/drawing/2017/decorative" val="1"/>
              </a:ext>
            </a:extLst>
          </p:cNvPr>
          <p:cNvSpPr txBox="1"/>
          <p:nvPr/>
        </p:nvSpPr>
        <p:spPr>
          <a:xfrm>
            <a:off x="6000751" y="6112078"/>
            <a:ext cx="4575484" cy="584775"/>
          </a:xfrm>
          <a:prstGeom prst="rect">
            <a:avLst/>
          </a:prstGeom>
          <a:noFill/>
        </p:spPr>
        <p:txBody>
          <a:bodyPr wrap="square" rtlCol="0">
            <a:spAutoFit/>
          </a:bodyPr>
          <a:lstStyle/>
          <a:p>
            <a:r>
              <a:rPr lang="en-GB" sz="1600" dirty="0"/>
              <a:t>The green side outlines how learning from the orange side is being applied in school</a:t>
            </a:r>
          </a:p>
        </p:txBody>
      </p:sp>
      <p:cxnSp>
        <p:nvCxnSpPr>
          <p:cNvPr id="13" name="Straight Arrow Connector 12">
            <a:extLst>
              <a:ext uri="{FF2B5EF4-FFF2-40B4-BE49-F238E27FC236}">
                <a16:creationId xmlns:a16="http://schemas.microsoft.com/office/drawing/2014/main" id="{CE06F5ED-C3F8-4C0B-AF93-4301F3772B38}"/>
              </a:ext>
              <a:ext uri="{C183D7F6-B498-43B3-948B-1728B52AA6E4}">
                <adec:decorative xmlns:adec="http://schemas.microsoft.com/office/drawing/2017/decorative" val="1"/>
              </a:ext>
            </a:extLst>
          </p:cNvPr>
          <p:cNvCxnSpPr>
            <a:cxnSpLocks/>
          </p:cNvCxnSpPr>
          <p:nvPr/>
        </p:nvCxnSpPr>
        <p:spPr>
          <a:xfrm flipV="1">
            <a:off x="4240924" y="5561902"/>
            <a:ext cx="227613" cy="589675"/>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15" name="Straight Arrow Connector 14">
            <a:extLst>
              <a:ext uri="{FF2B5EF4-FFF2-40B4-BE49-F238E27FC236}">
                <a16:creationId xmlns:a16="http://schemas.microsoft.com/office/drawing/2014/main" id="{605EC7CA-AB18-4F68-9C7B-D150ED963B11}"/>
              </a:ext>
              <a:ext uri="{C183D7F6-B498-43B3-948B-1728B52AA6E4}">
                <adec:decorative xmlns:adec="http://schemas.microsoft.com/office/drawing/2017/decorative" val="1"/>
              </a:ext>
            </a:extLst>
          </p:cNvPr>
          <p:cNvCxnSpPr>
            <a:cxnSpLocks/>
          </p:cNvCxnSpPr>
          <p:nvPr/>
        </p:nvCxnSpPr>
        <p:spPr>
          <a:xfrm flipV="1">
            <a:off x="9426717" y="5461233"/>
            <a:ext cx="0" cy="722310"/>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14" name="TextBox 13">
            <a:extLst>
              <a:ext uri="{FF2B5EF4-FFF2-40B4-BE49-F238E27FC236}">
                <a16:creationId xmlns:a16="http://schemas.microsoft.com/office/drawing/2014/main" id="{3EA34F98-4553-4C56-9C6E-4361C34F8377}"/>
              </a:ext>
              <a:ext uri="{C183D7F6-B498-43B3-948B-1728B52AA6E4}">
                <adec:decorative xmlns:adec="http://schemas.microsoft.com/office/drawing/2017/decorative" val="1"/>
              </a:ext>
            </a:extLst>
          </p:cNvPr>
          <p:cNvSpPr txBox="1"/>
          <p:nvPr/>
        </p:nvSpPr>
        <p:spPr>
          <a:xfrm>
            <a:off x="4714000" y="290885"/>
            <a:ext cx="2218627" cy="523220"/>
          </a:xfrm>
          <a:prstGeom prst="rect">
            <a:avLst/>
          </a:prstGeom>
          <a:solidFill>
            <a:schemeClr val="bg1"/>
          </a:solidFill>
          <a:ln>
            <a:solidFill>
              <a:srgbClr val="FF0000"/>
            </a:solidFill>
          </a:ln>
        </p:spPr>
        <p:txBody>
          <a:bodyPr wrap="square" rtlCol="0">
            <a:spAutoFit/>
          </a:bodyPr>
          <a:lstStyle/>
          <a:p>
            <a:r>
              <a:rPr lang="en-GB" sz="2800" dirty="0">
                <a:solidFill>
                  <a:srgbClr val="FF0000"/>
                </a:solidFill>
              </a:rPr>
              <a:t>A reminder…</a:t>
            </a:r>
          </a:p>
        </p:txBody>
      </p:sp>
    </p:spTree>
    <p:extLst>
      <p:ext uri="{BB962C8B-B14F-4D97-AF65-F5344CB8AC3E}">
        <p14:creationId xmlns:p14="http://schemas.microsoft.com/office/powerpoint/2010/main" val="653364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C183D7F6-B498-43B3-948B-1728B52AA6E4}">
                <adec:decorative xmlns:adec="http://schemas.microsoft.com/office/drawing/2017/decorative" val="1"/>
              </a:ext>
            </a:extLst>
          </p:cNvPr>
          <p:cNvGrpSpPr/>
          <p:nvPr/>
        </p:nvGrpSpPr>
        <p:grpSpPr>
          <a:xfrm>
            <a:off x="4638368" y="204441"/>
            <a:ext cx="2568591" cy="528615"/>
            <a:chOff x="3114367" y="204440"/>
            <a:chExt cx="2568591" cy="528615"/>
          </a:xfrm>
        </p:grpSpPr>
        <p:pic>
          <p:nvPicPr>
            <p:cNvPr id="6" name="Picture 4" descr="https://pbs.twimg.com/profile_images/2284174758/v65oai7fxn47qv9nectx.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4367" y="204440"/>
              <a:ext cx="534432" cy="52861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26970" y="268692"/>
              <a:ext cx="2155988" cy="400110"/>
            </a:xfrm>
            <a:prstGeom prst="rect">
              <a:avLst/>
            </a:prstGeom>
            <a:noFill/>
          </p:spPr>
          <p:txBody>
            <a:bodyPr wrap="square" rtlCol="0">
              <a:spAutoFit/>
            </a:bodyPr>
            <a:lstStyle/>
            <a:p>
              <a:r>
                <a:rPr lang="en-GB" sz="2000" dirty="0">
                  <a:solidFill>
                    <a:srgbClr val="00B0F0"/>
                  </a:solidFill>
                </a:rPr>
                <a:t>@BCUPGCESec</a:t>
              </a:r>
            </a:p>
          </p:txBody>
        </p:sp>
      </p:grpSp>
      <p:sp>
        <p:nvSpPr>
          <p:cNvPr id="2" name="TextBox 1">
            <a:extLst>
              <a:ext uri="{FF2B5EF4-FFF2-40B4-BE49-F238E27FC236}">
                <a16:creationId xmlns:a16="http://schemas.microsoft.com/office/drawing/2014/main" id="{478F2658-8028-4DC3-B74A-5B1B5BC18461}"/>
              </a:ext>
              <a:ext uri="{C183D7F6-B498-43B3-948B-1728B52AA6E4}">
                <adec:decorative xmlns:adec="http://schemas.microsoft.com/office/drawing/2017/decorative" val="1"/>
              </a:ext>
            </a:extLst>
          </p:cNvPr>
          <p:cNvSpPr txBox="1"/>
          <p:nvPr/>
        </p:nvSpPr>
        <p:spPr>
          <a:xfrm>
            <a:off x="719138" y="1800220"/>
            <a:ext cx="10753724" cy="4893647"/>
          </a:xfrm>
          <a:prstGeom prst="rect">
            <a:avLst/>
          </a:prstGeom>
          <a:noFill/>
        </p:spPr>
        <p:txBody>
          <a:bodyPr wrap="square" rtlCol="0">
            <a:spAutoFit/>
          </a:bodyPr>
          <a:lstStyle/>
          <a:p>
            <a:pPr marL="285750" indent="-285750">
              <a:buFont typeface="Arial" panose="020B0604020202020204" pitchFamily="34" charset="0"/>
              <a:buChar char="•"/>
            </a:pPr>
            <a:r>
              <a:rPr lang="en-GB" sz="2400" dirty="0"/>
              <a:t>The Curriculum Map will triangulate between school mentors, the Associate Teacher, and BCU tutor to ensure that School-Based Training is complimenting and enhancing Centre-Based Training - the right hand column that evidences this will be used by mentors and ATs to show where there have been opportunities for the BCU Curriculum to be implemented in school.</a:t>
            </a:r>
          </a:p>
          <a:p>
            <a:endParaRPr lang="en-GB" sz="2400" dirty="0"/>
          </a:p>
          <a:p>
            <a:pPr marL="285750" indent="-285750">
              <a:buFont typeface="Arial" panose="020B0604020202020204" pitchFamily="34" charset="0"/>
              <a:buChar char="•"/>
            </a:pPr>
            <a:r>
              <a:rPr lang="en-GB" sz="2400" dirty="0"/>
              <a:t>The Curriculum Map should be used weekly so that you and your Associate Teacher can remind yourselves about what they have learned so far and they can then focus on how to apply that learning in the school placement.</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This map will support </a:t>
            </a:r>
            <a:r>
              <a:rPr lang="en-GB" sz="2400" u="sng" dirty="0"/>
              <a:t>your knowledge </a:t>
            </a:r>
            <a:r>
              <a:rPr lang="en-GB" sz="2400" dirty="0"/>
              <a:t>of the BCU ITE curriculum.</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Curriculum map example….</a:t>
            </a:r>
          </a:p>
        </p:txBody>
      </p:sp>
      <p:sp>
        <p:nvSpPr>
          <p:cNvPr id="10" name="Title 9">
            <a:extLst>
              <a:ext uri="{FF2B5EF4-FFF2-40B4-BE49-F238E27FC236}">
                <a16:creationId xmlns:a16="http://schemas.microsoft.com/office/drawing/2014/main" id="{EF86B0C9-B6A4-4644-9994-A430D252AD85}"/>
              </a:ext>
              <a:ext uri="{C183D7F6-B498-43B3-948B-1728B52AA6E4}">
                <adec:decorative xmlns:adec="http://schemas.microsoft.com/office/drawing/2017/decorative" val="1"/>
              </a:ext>
            </a:extLst>
          </p:cNvPr>
          <p:cNvSpPr txBox="1">
            <a:spLocks noGrp="1"/>
          </p:cNvSpPr>
          <p:nvPr>
            <p:ph type="title" idx="4294967295"/>
          </p:nvPr>
        </p:nvSpPr>
        <p:spPr>
          <a:xfrm>
            <a:off x="0" y="1030779"/>
            <a:ext cx="6423813"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0070C0"/>
                </a:solidFill>
                <a:effectLst/>
                <a:uLnTx/>
                <a:uFillTx/>
                <a:latin typeface="+mn-lt"/>
                <a:ea typeface="+mn-ea"/>
                <a:cs typeface="+mn-cs"/>
              </a:rPr>
              <a:t>The Curriculum Map 1</a:t>
            </a:r>
          </a:p>
        </p:txBody>
      </p:sp>
      <p:sp>
        <p:nvSpPr>
          <p:cNvPr id="8" name="TextBox 7">
            <a:extLst>
              <a:ext uri="{FF2B5EF4-FFF2-40B4-BE49-F238E27FC236}">
                <a16:creationId xmlns:a16="http://schemas.microsoft.com/office/drawing/2014/main" id="{94C05A3F-556F-4FA6-AF43-939228CA12BE}"/>
              </a:ext>
              <a:ext uri="{C183D7F6-B498-43B3-948B-1728B52AA6E4}">
                <adec:decorative xmlns:adec="http://schemas.microsoft.com/office/drawing/2017/decorative" val="1"/>
              </a:ext>
            </a:extLst>
          </p:cNvPr>
          <p:cNvSpPr txBox="1"/>
          <p:nvPr/>
        </p:nvSpPr>
        <p:spPr>
          <a:xfrm>
            <a:off x="4714000" y="290885"/>
            <a:ext cx="2218627" cy="523220"/>
          </a:xfrm>
          <a:prstGeom prst="rect">
            <a:avLst/>
          </a:prstGeom>
          <a:solidFill>
            <a:schemeClr val="bg1"/>
          </a:solidFill>
          <a:ln>
            <a:solidFill>
              <a:srgbClr val="FF0000"/>
            </a:solidFill>
          </a:ln>
        </p:spPr>
        <p:txBody>
          <a:bodyPr wrap="square" rtlCol="0">
            <a:spAutoFit/>
          </a:bodyPr>
          <a:lstStyle/>
          <a:p>
            <a:r>
              <a:rPr lang="en-GB" sz="2800" dirty="0">
                <a:solidFill>
                  <a:srgbClr val="FF0000"/>
                </a:solidFill>
              </a:rPr>
              <a:t>A reminder…</a:t>
            </a:r>
          </a:p>
        </p:txBody>
      </p:sp>
    </p:spTree>
    <p:extLst>
      <p:ext uri="{BB962C8B-B14F-4D97-AF65-F5344CB8AC3E}">
        <p14:creationId xmlns:p14="http://schemas.microsoft.com/office/powerpoint/2010/main" val="878565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C183D7F6-B498-43B3-948B-1728B52AA6E4}">
                <adec:decorative xmlns:adec="http://schemas.microsoft.com/office/drawing/2017/decorative" val="1"/>
              </a:ext>
            </a:extLst>
          </p:cNvPr>
          <p:cNvGrpSpPr/>
          <p:nvPr/>
        </p:nvGrpSpPr>
        <p:grpSpPr>
          <a:xfrm>
            <a:off x="4638368" y="204441"/>
            <a:ext cx="2568591" cy="528615"/>
            <a:chOff x="3114367" y="204440"/>
            <a:chExt cx="2568591" cy="528615"/>
          </a:xfrm>
        </p:grpSpPr>
        <p:pic>
          <p:nvPicPr>
            <p:cNvPr id="6" name="Picture 4" descr="https://pbs.twimg.com/profile_images/2284174758/v65oai7fxn47qv9nectx.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4367" y="204440"/>
              <a:ext cx="534432" cy="52861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26970" y="268692"/>
              <a:ext cx="2155988" cy="400110"/>
            </a:xfrm>
            <a:prstGeom prst="rect">
              <a:avLst/>
            </a:prstGeom>
            <a:noFill/>
          </p:spPr>
          <p:txBody>
            <a:bodyPr wrap="square" rtlCol="0">
              <a:spAutoFit/>
            </a:bodyPr>
            <a:lstStyle/>
            <a:p>
              <a:r>
                <a:rPr lang="en-GB" sz="2000" dirty="0">
                  <a:solidFill>
                    <a:srgbClr val="00B0F0"/>
                  </a:solidFill>
                </a:rPr>
                <a:t>@BCUPGCESec</a:t>
              </a:r>
            </a:p>
          </p:txBody>
        </p:sp>
      </p:grpSp>
      <p:pic>
        <p:nvPicPr>
          <p:cNvPr id="10" name="Picture 9">
            <a:extLst>
              <a:ext uri="{FF2B5EF4-FFF2-40B4-BE49-F238E27FC236}">
                <a16:creationId xmlns:a16="http://schemas.microsoft.com/office/drawing/2014/main" id="{D8D26C52-EC8B-4D03-B184-01DACABD834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2010" y="2306932"/>
            <a:ext cx="6507980" cy="3618464"/>
          </a:xfrm>
          <a:prstGeom prst="rect">
            <a:avLst/>
          </a:prstGeom>
        </p:spPr>
      </p:pic>
      <p:sp>
        <p:nvSpPr>
          <p:cNvPr id="11" name="TextBox 10">
            <a:extLst>
              <a:ext uri="{FF2B5EF4-FFF2-40B4-BE49-F238E27FC236}">
                <a16:creationId xmlns:a16="http://schemas.microsoft.com/office/drawing/2014/main" id="{D7FF6626-E563-45A3-B703-5CB6BA99E8C8}"/>
              </a:ext>
              <a:ext uri="{C183D7F6-B498-43B3-948B-1728B52AA6E4}">
                <adec:decorative xmlns:adec="http://schemas.microsoft.com/office/drawing/2017/decorative" val="1"/>
              </a:ext>
            </a:extLst>
          </p:cNvPr>
          <p:cNvSpPr txBox="1"/>
          <p:nvPr/>
        </p:nvSpPr>
        <p:spPr>
          <a:xfrm>
            <a:off x="2842011" y="869850"/>
            <a:ext cx="6423813" cy="523220"/>
          </a:xfrm>
          <a:prstGeom prst="rect">
            <a:avLst/>
          </a:prstGeom>
          <a:noFill/>
        </p:spPr>
        <p:txBody>
          <a:bodyPr wrap="square" rtlCol="0">
            <a:spAutoFit/>
          </a:bodyPr>
          <a:lstStyle/>
          <a:p>
            <a:pPr algn="ctr"/>
            <a:r>
              <a:rPr lang="en-GB" sz="2800" dirty="0">
                <a:solidFill>
                  <a:srgbClr val="0070C0"/>
                </a:solidFill>
              </a:rPr>
              <a:t>The Assessment Tracker</a:t>
            </a:r>
          </a:p>
        </p:txBody>
      </p:sp>
      <p:sp>
        <p:nvSpPr>
          <p:cNvPr id="12" name="TextBox 11">
            <a:extLst>
              <a:ext uri="{FF2B5EF4-FFF2-40B4-BE49-F238E27FC236}">
                <a16:creationId xmlns:a16="http://schemas.microsoft.com/office/drawing/2014/main" id="{87DDDBD0-8377-460A-B322-15A0946F54B7}"/>
              </a:ext>
              <a:ext uri="{C183D7F6-B498-43B3-948B-1728B52AA6E4}">
                <adec:decorative xmlns:adec="http://schemas.microsoft.com/office/drawing/2017/decorative" val="1"/>
              </a:ext>
            </a:extLst>
          </p:cNvPr>
          <p:cNvSpPr txBox="1"/>
          <p:nvPr/>
        </p:nvSpPr>
        <p:spPr>
          <a:xfrm>
            <a:off x="447677" y="1429487"/>
            <a:ext cx="3883363" cy="830997"/>
          </a:xfrm>
          <a:prstGeom prst="rect">
            <a:avLst/>
          </a:prstGeom>
          <a:noFill/>
        </p:spPr>
        <p:txBody>
          <a:bodyPr wrap="square" rtlCol="0">
            <a:spAutoFit/>
          </a:bodyPr>
          <a:lstStyle/>
          <a:p>
            <a:r>
              <a:rPr lang="en-GB" sz="1600" dirty="0"/>
              <a:t>The Assessment Tracker includes a page that looks like this for each BCU ITE Curriculum Theme</a:t>
            </a:r>
          </a:p>
        </p:txBody>
      </p:sp>
      <p:sp>
        <p:nvSpPr>
          <p:cNvPr id="13" name="TextBox 12">
            <a:extLst>
              <a:ext uri="{FF2B5EF4-FFF2-40B4-BE49-F238E27FC236}">
                <a16:creationId xmlns:a16="http://schemas.microsoft.com/office/drawing/2014/main" id="{76F47F34-D926-4B18-92EA-F026344A7D6D}"/>
              </a:ext>
              <a:ext uri="{C183D7F6-B498-43B3-948B-1728B52AA6E4}">
                <adec:decorative xmlns:adec="http://schemas.microsoft.com/office/drawing/2017/decorative" val="1"/>
              </a:ext>
            </a:extLst>
          </p:cNvPr>
          <p:cNvSpPr txBox="1"/>
          <p:nvPr/>
        </p:nvSpPr>
        <p:spPr>
          <a:xfrm>
            <a:off x="4414851" y="1393070"/>
            <a:ext cx="3506911" cy="646331"/>
          </a:xfrm>
          <a:prstGeom prst="rect">
            <a:avLst/>
          </a:prstGeom>
          <a:noFill/>
        </p:spPr>
        <p:txBody>
          <a:bodyPr wrap="square" rtlCol="0">
            <a:spAutoFit/>
          </a:bodyPr>
          <a:lstStyle/>
          <a:p>
            <a:pPr algn="ctr"/>
            <a:r>
              <a:rPr lang="en-GB" dirty="0"/>
              <a:t>There are three levels of achievement for each theme</a:t>
            </a:r>
          </a:p>
        </p:txBody>
      </p:sp>
      <p:cxnSp>
        <p:nvCxnSpPr>
          <p:cNvPr id="15" name="Straight Arrow Connector 14">
            <a:extLst>
              <a:ext uri="{FF2B5EF4-FFF2-40B4-BE49-F238E27FC236}">
                <a16:creationId xmlns:a16="http://schemas.microsoft.com/office/drawing/2014/main" id="{705975F0-C620-44BC-B2C3-27E45E42DD7C}"/>
              </a:ext>
              <a:ext uri="{C183D7F6-B498-43B3-948B-1728B52AA6E4}">
                <adec:decorative xmlns:adec="http://schemas.microsoft.com/office/drawing/2017/decorative" val="1"/>
              </a:ext>
            </a:extLst>
          </p:cNvPr>
          <p:cNvCxnSpPr>
            <a:cxnSpLocks/>
          </p:cNvCxnSpPr>
          <p:nvPr/>
        </p:nvCxnSpPr>
        <p:spPr>
          <a:xfrm>
            <a:off x="2412160" y="2105293"/>
            <a:ext cx="509373" cy="262961"/>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18" name="Straight Arrow Connector 17">
            <a:extLst>
              <a:ext uri="{FF2B5EF4-FFF2-40B4-BE49-F238E27FC236}">
                <a16:creationId xmlns:a16="http://schemas.microsoft.com/office/drawing/2014/main" id="{881B9B11-4936-4C37-A040-2838391F2E03}"/>
              </a:ext>
              <a:ext uri="{C183D7F6-B498-43B3-948B-1728B52AA6E4}">
                <adec:decorative xmlns:adec="http://schemas.microsoft.com/office/drawing/2017/decorative" val="1"/>
              </a:ext>
            </a:extLst>
          </p:cNvPr>
          <p:cNvCxnSpPr/>
          <p:nvPr/>
        </p:nvCxnSpPr>
        <p:spPr>
          <a:xfrm flipH="1">
            <a:off x="3957400" y="1961230"/>
            <a:ext cx="1610687" cy="884313"/>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20" name="Straight Arrow Connector 19">
            <a:extLst>
              <a:ext uri="{FF2B5EF4-FFF2-40B4-BE49-F238E27FC236}">
                <a16:creationId xmlns:a16="http://schemas.microsoft.com/office/drawing/2014/main" id="{02958563-443D-4D7F-8CF7-60754FBD888F}"/>
              </a:ext>
              <a:ext uri="{C183D7F6-B498-43B3-948B-1728B52AA6E4}">
                <adec:decorative xmlns:adec="http://schemas.microsoft.com/office/drawing/2017/decorative" val="1"/>
              </a:ext>
            </a:extLst>
          </p:cNvPr>
          <p:cNvCxnSpPr/>
          <p:nvPr/>
        </p:nvCxnSpPr>
        <p:spPr>
          <a:xfrm flipH="1">
            <a:off x="5593253" y="1961229"/>
            <a:ext cx="327170" cy="897386"/>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22" name="Straight Arrow Connector 21">
            <a:extLst>
              <a:ext uri="{FF2B5EF4-FFF2-40B4-BE49-F238E27FC236}">
                <a16:creationId xmlns:a16="http://schemas.microsoft.com/office/drawing/2014/main" id="{84C240CE-A84A-4112-9EA4-1B12165E9ADF}"/>
              </a:ext>
              <a:ext uri="{C183D7F6-B498-43B3-948B-1728B52AA6E4}">
                <adec:decorative xmlns:adec="http://schemas.microsoft.com/office/drawing/2017/decorative" val="1"/>
              </a:ext>
            </a:extLst>
          </p:cNvPr>
          <p:cNvCxnSpPr/>
          <p:nvPr/>
        </p:nvCxnSpPr>
        <p:spPr>
          <a:xfrm>
            <a:off x="6683475" y="1961230"/>
            <a:ext cx="797300" cy="817201"/>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24" name="TextBox 23">
            <a:extLst>
              <a:ext uri="{FF2B5EF4-FFF2-40B4-BE49-F238E27FC236}">
                <a16:creationId xmlns:a16="http://schemas.microsoft.com/office/drawing/2014/main" id="{8836FCE1-3630-400F-ABBB-325BADE0D1DE}"/>
              </a:ext>
              <a:ext uri="{C183D7F6-B498-43B3-948B-1728B52AA6E4}">
                <adec:decorative xmlns:adec="http://schemas.microsoft.com/office/drawing/2017/decorative" val="1"/>
              </a:ext>
            </a:extLst>
          </p:cNvPr>
          <p:cNvSpPr txBox="1"/>
          <p:nvPr/>
        </p:nvSpPr>
        <p:spPr>
          <a:xfrm>
            <a:off x="552451" y="3315828"/>
            <a:ext cx="2118668" cy="923330"/>
          </a:xfrm>
          <a:prstGeom prst="rect">
            <a:avLst/>
          </a:prstGeom>
          <a:noFill/>
        </p:spPr>
        <p:txBody>
          <a:bodyPr wrap="square" rtlCol="0">
            <a:spAutoFit/>
          </a:bodyPr>
          <a:lstStyle/>
          <a:p>
            <a:r>
              <a:rPr lang="en-GB" dirty="0"/>
              <a:t>Text in black is the same across all subjects</a:t>
            </a:r>
          </a:p>
        </p:txBody>
      </p:sp>
      <p:sp>
        <p:nvSpPr>
          <p:cNvPr id="25" name="TextBox 24">
            <a:extLst>
              <a:ext uri="{FF2B5EF4-FFF2-40B4-BE49-F238E27FC236}">
                <a16:creationId xmlns:a16="http://schemas.microsoft.com/office/drawing/2014/main" id="{C940D059-D220-4E47-9FEA-CB027D3D36BF}"/>
              </a:ext>
              <a:ext uri="{C183D7F6-B498-43B3-948B-1728B52AA6E4}">
                <adec:decorative xmlns:adec="http://schemas.microsoft.com/office/drawing/2017/decorative" val="1"/>
              </a:ext>
            </a:extLst>
          </p:cNvPr>
          <p:cNvSpPr txBox="1"/>
          <p:nvPr/>
        </p:nvSpPr>
        <p:spPr>
          <a:xfrm>
            <a:off x="790575" y="4572717"/>
            <a:ext cx="1880543" cy="830997"/>
          </a:xfrm>
          <a:prstGeom prst="rect">
            <a:avLst/>
          </a:prstGeom>
          <a:noFill/>
        </p:spPr>
        <p:txBody>
          <a:bodyPr wrap="square" rtlCol="0">
            <a:spAutoFit/>
          </a:bodyPr>
          <a:lstStyle/>
          <a:p>
            <a:r>
              <a:rPr lang="en-GB" sz="1600" dirty="0">
                <a:solidFill>
                  <a:srgbClr val="0070C0"/>
                </a:solidFill>
              </a:rPr>
              <a:t>Text in blue is relevant to your subject</a:t>
            </a:r>
          </a:p>
        </p:txBody>
      </p:sp>
      <p:cxnSp>
        <p:nvCxnSpPr>
          <p:cNvPr id="26" name="Straight Arrow Connector 25">
            <a:extLst>
              <a:ext uri="{FF2B5EF4-FFF2-40B4-BE49-F238E27FC236}">
                <a16:creationId xmlns:a16="http://schemas.microsoft.com/office/drawing/2014/main" id="{337E86AD-07A5-4FD9-A96B-3B31B36E8602}"/>
              </a:ext>
              <a:ext uri="{C183D7F6-B498-43B3-948B-1728B52AA6E4}">
                <adec:decorative xmlns:adec="http://schemas.microsoft.com/office/drawing/2017/decorative" val="1"/>
              </a:ext>
            </a:extLst>
          </p:cNvPr>
          <p:cNvCxnSpPr>
            <a:cxnSpLocks/>
          </p:cNvCxnSpPr>
          <p:nvPr/>
        </p:nvCxnSpPr>
        <p:spPr>
          <a:xfrm flipV="1">
            <a:off x="2412160" y="3936407"/>
            <a:ext cx="509373" cy="14954"/>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28" name="Straight Arrow Connector 27">
            <a:extLst>
              <a:ext uri="{FF2B5EF4-FFF2-40B4-BE49-F238E27FC236}">
                <a16:creationId xmlns:a16="http://schemas.microsoft.com/office/drawing/2014/main" id="{58D911D9-224F-4802-9628-116127C40C69}"/>
              </a:ext>
              <a:ext uri="{C183D7F6-B498-43B3-948B-1728B52AA6E4}">
                <adec:decorative xmlns:adec="http://schemas.microsoft.com/office/drawing/2017/decorative" val="1"/>
              </a:ext>
            </a:extLst>
          </p:cNvPr>
          <p:cNvCxnSpPr>
            <a:cxnSpLocks/>
          </p:cNvCxnSpPr>
          <p:nvPr/>
        </p:nvCxnSpPr>
        <p:spPr>
          <a:xfrm flipV="1">
            <a:off x="2524088" y="4297065"/>
            <a:ext cx="397444" cy="421537"/>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31" name="TextBox 30">
            <a:extLst>
              <a:ext uri="{FF2B5EF4-FFF2-40B4-BE49-F238E27FC236}">
                <a16:creationId xmlns:a16="http://schemas.microsoft.com/office/drawing/2014/main" id="{31474230-5177-4362-A7B9-6D87FB6E3CFB}"/>
              </a:ext>
              <a:ext uri="{C183D7F6-B498-43B3-948B-1728B52AA6E4}">
                <adec:decorative xmlns:adec="http://schemas.microsoft.com/office/drawing/2017/decorative" val="1"/>
              </a:ext>
            </a:extLst>
          </p:cNvPr>
          <p:cNvSpPr txBox="1"/>
          <p:nvPr/>
        </p:nvSpPr>
        <p:spPr>
          <a:xfrm>
            <a:off x="1333501" y="5944135"/>
            <a:ext cx="2623896" cy="830997"/>
          </a:xfrm>
          <a:prstGeom prst="rect">
            <a:avLst/>
          </a:prstGeom>
          <a:noFill/>
        </p:spPr>
        <p:txBody>
          <a:bodyPr wrap="square" rtlCol="0">
            <a:spAutoFit/>
          </a:bodyPr>
          <a:lstStyle/>
          <a:p>
            <a:pPr algn="ctr"/>
            <a:r>
              <a:rPr lang="en-GB" sz="1600" dirty="0"/>
              <a:t>All Themes to be assessed at least here by the end of School 1 (Feb half-term)</a:t>
            </a:r>
          </a:p>
        </p:txBody>
      </p:sp>
      <p:sp>
        <p:nvSpPr>
          <p:cNvPr id="32" name="TextBox 31">
            <a:extLst>
              <a:ext uri="{FF2B5EF4-FFF2-40B4-BE49-F238E27FC236}">
                <a16:creationId xmlns:a16="http://schemas.microsoft.com/office/drawing/2014/main" id="{5339FC2A-9606-4800-8A05-A1E82D5D7047}"/>
              </a:ext>
              <a:ext uri="{C183D7F6-B498-43B3-948B-1728B52AA6E4}">
                <adec:decorative xmlns:adec="http://schemas.microsoft.com/office/drawing/2017/decorative" val="1"/>
              </a:ext>
            </a:extLst>
          </p:cNvPr>
          <p:cNvSpPr txBox="1"/>
          <p:nvPr/>
        </p:nvSpPr>
        <p:spPr>
          <a:xfrm>
            <a:off x="4234288" y="5962903"/>
            <a:ext cx="3110800" cy="830997"/>
          </a:xfrm>
          <a:prstGeom prst="rect">
            <a:avLst/>
          </a:prstGeom>
          <a:noFill/>
        </p:spPr>
        <p:txBody>
          <a:bodyPr wrap="square" rtlCol="0">
            <a:spAutoFit/>
          </a:bodyPr>
          <a:lstStyle/>
          <a:p>
            <a:pPr algn="ctr"/>
            <a:r>
              <a:rPr lang="en-GB" sz="1600" dirty="0"/>
              <a:t>All Themes to be assessed at least here by the end of School 2 and to be awarded QTS</a:t>
            </a:r>
          </a:p>
        </p:txBody>
      </p:sp>
      <p:sp>
        <p:nvSpPr>
          <p:cNvPr id="33" name="TextBox 32">
            <a:extLst>
              <a:ext uri="{FF2B5EF4-FFF2-40B4-BE49-F238E27FC236}">
                <a16:creationId xmlns:a16="http://schemas.microsoft.com/office/drawing/2014/main" id="{3DCD6DA6-38FB-4EDE-AF62-EE4377D77B99}"/>
              </a:ext>
              <a:ext uri="{C183D7F6-B498-43B3-948B-1728B52AA6E4}">
                <adec:decorative xmlns:adec="http://schemas.microsoft.com/office/drawing/2017/decorative" val="1"/>
              </a:ext>
            </a:extLst>
          </p:cNvPr>
          <p:cNvSpPr txBox="1"/>
          <p:nvPr/>
        </p:nvSpPr>
        <p:spPr>
          <a:xfrm>
            <a:off x="7345090" y="5988151"/>
            <a:ext cx="3110800" cy="584775"/>
          </a:xfrm>
          <a:prstGeom prst="rect">
            <a:avLst/>
          </a:prstGeom>
          <a:noFill/>
        </p:spPr>
        <p:txBody>
          <a:bodyPr wrap="square" rtlCol="0">
            <a:spAutoFit/>
          </a:bodyPr>
          <a:lstStyle/>
          <a:p>
            <a:pPr algn="ctr"/>
            <a:r>
              <a:rPr lang="en-GB" sz="1600" dirty="0"/>
              <a:t>You might be achieving here in some areas by the end of School 2</a:t>
            </a:r>
          </a:p>
        </p:txBody>
      </p:sp>
      <p:cxnSp>
        <p:nvCxnSpPr>
          <p:cNvPr id="34" name="Straight Arrow Connector 33">
            <a:extLst>
              <a:ext uri="{FF2B5EF4-FFF2-40B4-BE49-F238E27FC236}">
                <a16:creationId xmlns:a16="http://schemas.microsoft.com/office/drawing/2014/main" id="{1BC459EE-272B-4A6E-81DA-D7442B1E34F6}"/>
              </a:ext>
              <a:ext uri="{C183D7F6-B498-43B3-948B-1728B52AA6E4}">
                <adec:decorative xmlns:adec="http://schemas.microsoft.com/office/drawing/2017/decorative" val="1"/>
              </a:ext>
            </a:extLst>
          </p:cNvPr>
          <p:cNvCxnSpPr>
            <a:cxnSpLocks/>
          </p:cNvCxnSpPr>
          <p:nvPr/>
        </p:nvCxnSpPr>
        <p:spPr>
          <a:xfrm flipV="1">
            <a:off x="3850669" y="5805189"/>
            <a:ext cx="0" cy="210768"/>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37" name="Straight Arrow Connector 36">
            <a:extLst>
              <a:ext uri="{FF2B5EF4-FFF2-40B4-BE49-F238E27FC236}">
                <a16:creationId xmlns:a16="http://schemas.microsoft.com/office/drawing/2014/main" id="{8DEC4402-3BD9-4BD5-AE32-42C2B5EFE78E}"/>
              </a:ext>
              <a:ext uri="{C183D7F6-B498-43B3-948B-1728B52AA6E4}">
                <adec:decorative xmlns:adec="http://schemas.microsoft.com/office/drawing/2017/decorative" val="1"/>
              </a:ext>
            </a:extLst>
          </p:cNvPr>
          <p:cNvCxnSpPr>
            <a:cxnSpLocks/>
          </p:cNvCxnSpPr>
          <p:nvPr/>
        </p:nvCxnSpPr>
        <p:spPr>
          <a:xfrm flipV="1">
            <a:off x="6040627" y="5805189"/>
            <a:ext cx="0" cy="210768"/>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38" name="Straight Arrow Connector 37">
            <a:extLst>
              <a:ext uri="{FF2B5EF4-FFF2-40B4-BE49-F238E27FC236}">
                <a16:creationId xmlns:a16="http://schemas.microsoft.com/office/drawing/2014/main" id="{2EB110AE-8BEC-48BD-83C6-08DE0D46D846}"/>
              </a:ext>
              <a:ext uri="{C183D7F6-B498-43B3-948B-1728B52AA6E4}">
                <adec:decorative xmlns:adec="http://schemas.microsoft.com/office/drawing/2017/decorative" val="1"/>
              </a:ext>
            </a:extLst>
          </p:cNvPr>
          <p:cNvCxnSpPr>
            <a:cxnSpLocks/>
          </p:cNvCxnSpPr>
          <p:nvPr/>
        </p:nvCxnSpPr>
        <p:spPr>
          <a:xfrm flipV="1">
            <a:off x="8245881" y="5805189"/>
            <a:ext cx="0" cy="210768"/>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23" name="Title 22">
            <a:extLst>
              <a:ext uri="{FF2B5EF4-FFF2-40B4-BE49-F238E27FC236}">
                <a16:creationId xmlns:a16="http://schemas.microsoft.com/office/drawing/2014/main" id="{6B333634-3B24-443A-914D-E1BECA31F722}"/>
              </a:ext>
              <a:ext uri="{C183D7F6-B498-43B3-948B-1728B52AA6E4}">
                <adec:decorative xmlns:adec="http://schemas.microsoft.com/office/drawing/2017/decorative" val="1"/>
              </a:ext>
            </a:extLst>
          </p:cNvPr>
          <p:cNvSpPr txBox="1">
            <a:spLocks noGrp="1"/>
          </p:cNvSpPr>
          <p:nvPr>
            <p:ph type="title" idx="4294967295"/>
          </p:nvPr>
        </p:nvSpPr>
        <p:spPr>
          <a:xfrm>
            <a:off x="4714000" y="290885"/>
            <a:ext cx="2218627" cy="523220"/>
          </a:xfrm>
          <a:prstGeom prst="rect">
            <a:avLst/>
          </a:prstGeom>
          <a:solidFill>
            <a:schemeClr val="bg1"/>
          </a:solidFill>
          <a:ln>
            <a:solidFill>
              <a:srgbClr val="FF0000"/>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00"/>
                </a:solidFill>
                <a:effectLst/>
                <a:uLnTx/>
                <a:uFillTx/>
                <a:latin typeface="+mn-lt"/>
                <a:ea typeface="+mn-ea"/>
                <a:cs typeface="+mn-cs"/>
              </a:rPr>
              <a:t>A reminder 1</a:t>
            </a:r>
          </a:p>
        </p:txBody>
      </p:sp>
    </p:spTree>
    <p:extLst>
      <p:ext uri="{BB962C8B-B14F-4D97-AF65-F5344CB8AC3E}">
        <p14:creationId xmlns:p14="http://schemas.microsoft.com/office/powerpoint/2010/main" val="163066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500" fill="hold"/>
                                        <p:tgtEl>
                                          <p:spTgt spid="34"/>
                                        </p:tgtEl>
                                        <p:attrNameLst>
                                          <p:attrName>ppt_x</p:attrName>
                                        </p:attrNameLst>
                                      </p:cBhvr>
                                      <p:tavLst>
                                        <p:tav tm="0">
                                          <p:val>
                                            <p:strVal val="#ppt_x"/>
                                          </p:val>
                                        </p:tav>
                                        <p:tav tm="100000">
                                          <p:val>
                                            <p:strVal val="#ppt_x"/>
                                          </p:val>
                                        </p:tav>
                                      </p:tavLst>
                                    </p:anim>
                                    <p:anim calcmode="lin" valueType="num">
                                      <p:cBhvr additive="base">
                                        <p:cTn id="3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500" fill="hold"/>
                                        <p:tgtEl>
                                          <p:spTgt spid="37"/>
                                        </p:tgtEl>
                                        <p:attrNameLst>
                                          <p:attrName>ppt_x</p:attrName>
                                        </p:attrNameLst>
                                      </p:cBhvr>
                                      <p:tavLst>
                                        <p:tav tm="0">
                                          <p:val>
                                            <p:strVal val="#ppt_x"/>
                                          </p:val>
                                        </p:tav>
                                        <p:tav tm="100000">
                                          <p:val>
                                            <p:strVal val="#ppt_x"/>
                                          </p:val>
                                        </p:tav>
                                      </p:tavLst>
                                    </p:anim>
                                    <p:anim calcmode="lin" valueType="num">
                                      <p:cBhvr additive="base">
                                        <p:cTn id="4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ppt_x"/>
                                          </p:val>
                                        </p:tav>
                                        <p:tav tm="100000">
                                          <p:val>
                                            <p:strVal val="#ppt_x"/>
                                          </p:val>
                                        </p:tav>
                                      </p:tavLst>
                                    </p:anim>
                                    <p:anim calcmode="lin" valueType="num">
                                      <p:cBhvr additive="base">
                                        <p:cTn id="5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ppt_x"/>
                                          </p:val>
                                        </p:tav>
                                        <p:tav tm="100000">
                                          <p:val>
                                            <p:strVal val="#ppt_x"/>
                                          </p:val>
                                        </p:tav>
                                      </p:tavLst>
                                    </p:anim>
                                    <p:anim calcmode="lin" valueType="num">
                                      <p:cBhvr additive="base">
                                        <p:cTn id="60" dur="5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500" fill="hold"/>
                                        <p:tgtEl>
                                          <p:spTgt spid="25"/>
                                        </p:tgtEl>
                                        <p:attrNameLst>
                                          <p:attrName>ppt_x</p:attrName>
                                        </p:attrNameLst>
                                      </p:cBhvr>
                                      <p:tavLst>
                                        <p:tav tm="0">
                                          <p:val>
                                            <p:strVal val="#ppt_x"/>
                                          </p:val>
                                        </p:tav>
                                        <p:tav tm="100000">
                                          <p:val>
                                            <p:strVal val="#ppt_x"/>
                                          </p:val>
                                        </p:tav>
                                      </p:tavLst>
                                    </p:anim>
                                    <p:anim calcmode="lin" valueType="num">
                                      <p:cBhvr additive="base">
                                        <p:cTn id="64" dur="5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ppt_x"/>
                                          </p:val>
                                        </p:tav>
                                        <p:tav tm="100000">
                                          <p:val>
                                            <p:strVal val="#ppt_x"/>
                                          </p:val>
                                        </p:tav>
                                      </p:tavLst>
                                    </p:anim>
                                    <p:anim calcmode="lin" valueType="num">
                                      <p:cBhvr additive="base">
                                        <p:cTn id="6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 grpId="0"/>
      <p:bldP spid="25"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E7B1817-E8A7-4B6A-85EE-417BEC5D20FA}" vid="{0811E515-5653-4CFD-8407-9F55761F73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05832EA9969D45B733737F05D3494C" ma:contentTypeVersion="14" ma:contentTypeDescription="Create a new document." ma:contentTypeScope="" ma:versionID="f94cdaf89dee40b233cd23795d76df1c">
  <xsd:schema xmlns:xsd="http://www.w3.org/2001/XMLSchema" xmlns:xs="http://www.w3.org/2001/XMLSchema" xmlns:p="http://schemas.microsoft.com/office/2006/metadata/properties" xmlns:ns3="d0e65c00-8cce-4ef3-8539-a6d58b510099" xmlns:ns4="9e8d84a2-d901-482f-ae87-ea9ae76f4e30" targetNamespace="http://schemas.microsoft.com/office/2006/metadata/properties" ma:root="true" ma:fieldsID="56bf73c29053dbcebe2295a08314b675" ns3:_="" ns4:_="">
    <xsd:import namespace="d0e65c00-8cce-4ef3-8539-a6d58b510099"/>
    <xsd:import namespace="9e8d84a2-d901-482f-ae87-ea9ae76f4e3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AutoTags" minOccurs="0"/>
                <xsd:element ref="ns4:SharedWithUsers" minOccurs="0"/>
                <xsd:element ref="ns3:MediaServiceOCR"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e65c00-8cce-4ef3-8539-a6d58b51009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Location" ma:index="11" nillable="true" ma:displayName="MediaServiceLocation" ma:description="" ma:internalName="MediaServiceLocation" ma:readOnly="true">
      <xsd:simpleType>
        <xsd:restriction base="dms:Text"/>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e8d84a2-d901-482f-ae87-ea9ae76f4e30"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26B432-76AE-41ED-9E73-33BDB7B797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e65c00-8cce-4ef3-8539-a6d58b510099"/>
    <ds:schemaRef ds:uri="9e8d84a2-d901-482f-ae87-ea9ae76f4e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5CF5A2-7B16-4295-B312-85157E5DB2C3}">
  <ds:schemaRefs>
    <ds:schemaRef ds:uri="http://schemas.microsoft.com/office/2006/metadata/properties"/>
    <ds:schemaRef ds:uri="http://schemas.microsoft.com/office/2006/documentManagement/types"/>
    <ds:schemaRef ds:uri="http://schemas.openxmlformats.org/package/2006/metadata/core-properties"/>
    <ds:schemaRef ds:uri="http://purl.org/dc/dcmitype/"/>
    <ds:schemaRef ds:uri="d0e65c00-8cce-4ef3-8539-a6d58b510099"/>
    <ds:schemaRef ds:uri="http://purl.org/dc/elements/1.1/"/>
    <ds:schemaRef ds:uri="http://schemas.microsoft.com/office/infopath/2007/PartnerControls"/>
    <ds:schemaRef ds:uri="9e8d84a2-d901-482f-ae87-ea9ae76f4e30"/>
    <ds:schemaRef ds:uri="http://www.w3.org/XML/1998/namespace"/>
    <ds:schemaRef ds:uri="http://purl.org/dc/terms/"/>
  </ds:schemaRefs>
</ds:datastoreItem>
</file>

<file path=customXml/itemProps3.xml><?xml version="1.0" encoding="utf-8"?>
<ds:datastoreItem xmlns:ds="http://schemas.openxmlformats.org/officeDocument/2006/customXml" ds:itemID="{F5F1F442-7407-4730-9C4D-CD53C716E6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2313</TotalTime>
  <Words>1945</Words>
  <Application>Microsoft Office PowerPoint</Application>
  <PresentationFormat>Widescreen</PresentationFormat>
  <Paragraphs>170</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Office Theme</vt:lpstr>
      <vt:lpstr>Key Note</vt:lpstr>
      <vt:lpstr>A reminder…</vt:lpstr>
      <vt:lpstr>The BCU ITE Curriculum Themes </vt:lpstr>
      <vt:lpstr>Key Dates for Phases 7 and 8</vt:lpstr>
      <vt:lpstr>ATs should build towards 9 hours when they start teaching in School B (Phase 8) with 5 hours supporting</vt:lpstr>
      <vt:lpstr>Assessment Towards QTS</vt:lpstr>
      <vt:lpstr>The Curriculum Map</vt:lpstr>
      <vt:lpstr>The Curriculum Map 1</vt:lpstr>
      <vt:lpstr>A reminder 1</vt:lpstr>
      <vt:lpstr>A reminder 2 </vt:lpstr>
      <vt:lpstr>Learning Observation Record 1</vt:lpstr>
      <vt:lpstr>Learning Observation Record 2</vt:lpstr>
      <vt:lpstr>Learning Observation Record</vt:lpstr>
      <vt:lpstr>Weekly Mentor Meeting Record</vt:lpstr>
      <vt:lpstr>Weekly Mentor Meeting Record 2 </vt:lpstr>
      <vt:lpstr>Phase 7 End Point Review Meeting</vt:lpstr>
      <vt:lpstr>Primary Experience</vt:lpstr>
      <vt:lpstr>SEND Days</vt:lpstr>
      <vt:lpstr>Can you help?  </vt:lpstr>
      <vt:lpstr>5:00pm:  Subject Mentors – follow the link for your subject-specific session (with subject tutors) Professional Mentors – follow the link for your session (with me) Undergraduate Mentors – follow the link for the undergraduate session (with Gemma Taylor)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Creativity gallery</dc:title>
  <dc:creator>Christine Swan</dc:creator>
  <cp:lastModifiedBy>Helen Gregory</cp:lastModifiedBy>
  <cp:revision>132</cp:revision>
  <dcterms:created xsi:type="dcterms:W3CDTF">2021-06-14T12:51:47Z</dcterms:created>
  <dcterms:modified xsi:type="dcterms:W3CDTF">2023-03-08T17:37:54Z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0x0101005A05832EA9969D45B733737F05D3494C</vt:lpwstr>
  </property>
</Properties>
</file>