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337" r:id="rId2"/>
    <p:sldId id="345" r:id="rId3"/>
    <p:sldId id="285" r:id="rId4"/>
    <p:sldId id="346" r:id="rId5"/>
    <p:sldId id="347" r:id="rId6"/>
    <p:sldId id="348" r:id="rId7"/>
    <p:sldId id="330" r:id="rId8"/>
    <p:sldId id="333" r:id="rId9"/>
    <p:sldId id="334" r:id="rId10"/>
    <p:sldId id="343" r:id="rId11"/>
    <p:sldId id="344" r:id="rId12"/>
    <p:sldId id="352" r:id="rId13"/>
    <p:sldId id="332" r:id="rId14"/>
    <p:sldId id="340" r:id="rId15"/>
    <p:sldId id="341" r:id="rId16"/>
    <p:sldId id="342" r:id="rId17"/>
    <p:sldId id="331" r:id="rId18"/>
    <p:sldId id="328" r:id="rId19"/>
    <p:sldId id="335" r:id="rId20"/>
    <p:sldId id="283" r:id="rId21"/>
    <p:sldId id="339" r:id="rId22"/>
    <p:sldId id="315" r:id="rId23"/>
    <p:sldId id="336" r:id="rId24"/>
    <p:sldId id="349" r:id="rId25"/>
    <p:sldId id="350" r:id="rId26"/>
    <p:sldId id="278" r:id="rId27"/>
    <p:sldId id="338" r:id="rId28"/>
  </p:sldIdLst>
  <p:sldSz cx="9144000" cy="5143500" type="screen16x9"/>
  <p:notesSz cx="6797675" cy="9926638"/>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5E8"/>
    <a:srgbClr val="E00023"/>
    <a:srgbClr val="D6001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81526" autoAdjust="0"/>
  </p:normalViewPr>
  <p:slideViewPr>
    <p:cSldViewPr snapToGrid="0" snapToObjects="1">
      <p:cViewPr varScale="1">
        <p:scale>
          <a:sx n="125" d="100"/>
          <a:sy n="125" d="100"/>
        </p:scale>
        <p:origin x="1200" y="10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824"/>
    </p:cViewPr>
  </p:sorterViewPr>
  <p:notesViewPr>
    <p:cSldViewPr snapToGrid="0" snapToObjects="1">
      <p:cViewPr varScale="1">
        <p:scale>
          <a:sx n="62" d="100"/>
          <a:sy n="62" d="100"/>
        </p:scale>
        <p:origin x="287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eaLnBrk="1" hangingPunct="1">
              <a:defRPr sz="1200"/>
            </a:lvl1pPr>
          </a:lstStyle>
          <a:p>
            <a:pPr>
              <a:defRPr/>
            </a:pPr>
            <a:endParaRPr lang="en-GB"/>
          </a:p>
        </p:txBody>
      </p:sp>
      <p:sp>
        <p:nvSpPr>
          <p:cNvPr id="3" name="Date Placeholder 2"/>
          <p:cNvSpPr>
            <a:spLocks noGrp="1"/>
          </p:cNvSpPr>
          <p:nvPr>
            <p:ph type="dt" idx="1"/>
          </p:nvPr>
        </p:nvSpPr>
        <p:spPr>
          <a:xfrm>
            <a:off x="3849688" y="0"/>
            <a:ext cx="2946400" cy="498475"/>
          </a:xfrm>
          <a:prstGeom prst="rect">
            <a:avLst/>
          </a:prstGeom>
        </p:spPr>
        <p:txBody>
          <a:bodyPr vert="horz" lIns="91440" tIns="45720" rIns="91440" bIns="45720" rtlCol="0"/>
          <a:lstStyle>
            <a:lvl1pPr algn="r" eaLnBrk="1" hangingPunct="1">
              <a:defRPr sz="1200"/>
            </a:lvl1pPr>
          </a:lstStyle>
          <a:p>
            <a:pPr>
              <a:defRPr/>
            </a:pPr>
            <a:fld id="{8F235113-106D-4D78-9BAE-D326CC758E9B}" type="datetimeFigureOut">
              <a:rPr lang="en-GB"/>
              <a:pPr>
                <a:defRPr/>
              </a:pPr>
              <a:t>16/05/2017</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428163"/>
            <a:ext cx="2946400" cy="498475"/>
          </a:xfrm>
          <a:prstGeom prst="rect">
            <a:avLst/>
          </a:prstGeom>
        </p:spPr>
        <p:txBody>
          <a:bodyPr vert="horz" lIns="91440" tIns="45720" rIns="91440" bIns="45720" rtlCol="0" anchor="b"/>
          <a:lstStyle>
            <a:lvl1pPr algn="l" eaLnBrk="1" hangingPunct="1">
              <a:defRPr sz="1200"/>
            </a:lvl1pPr>
          </a:lstStyle>
          <a:p>
            <a:pPr>
              <a:defRPr/>
            </a:pPr>
            <a:endParaRPr lang="en-GB"/>
          </a:p>
        </p:txBody>
      </p:sp>
      <p:sp>
        <p:nvSpPr>
          <p:cNvPr id="7" name="Slide Number Placeholder 6"/>
          <p:cNvSpPr>
            <a:spLocks noGrp="1"/>
          </p:cNvSpPr>
          <p:nvPr>
            <p:ph type="sldNum" sz="quarter" idx="5"/>
          </p:nvPr>
        </p:nvSpPr>
        <p:spPr>
          <a:xfrm>
            <a:off x="3849688" y="9428163"/>
            <a:ext cx="2946400" cy="498475"/>
          </a:xfrm>
          <a:prstGeom prst="rect">
            <a:avLst/>
          </a:prstGeom>
        </p:spPr>
        <p:txBody>
          <a:bodyPr vert="horz" lIns="91440" tIns="45720" rIns="91440" bIns="45720" rtlCol="0" anchor="b"/>
          <a:lstStyle>
            <a:lvl1pPr algn="r" eaLnBrk="1" hangingPunct="1">
              <a:defRPr sz="1200"/>
            </a:lvl1pPr>
          </a:lstStyle>
          <a:p>
            <a:pPr>
              <a:defRPr/>
            </a:pPr>
            <a:fld id="{28BCB6BD-EB3F-44EF-B7FD-835FEFCD5AE0}" type="slidenum">
              <a:rPr lang="en-GB"/>
              <a:pPr>
                <a:defRPr/>
              </a:pPr>
              <a:t>‹#›</a:t>
            </a:fld>
            <a:endParaRPr lang="en-GB"/>
          </a:p>
        </p:txBody>
      </p:sp>
    </p:spTree>
    <p:extLst>
      <p:ext uri="{BB962C8B-B14F-4D97-AF65-F5344CB8AC3E}">
        <p14:creationId xmlns:p14="http://schemas.microsoft.com/office/powerpoint/2010/main" val="36797702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mailto:qualsupport@ucas.ac.uk"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 </a:t>
            </a: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8FCA560-8DB1-48D6-B292-75711BD62B7C}" type="slidenum">
              <a:rPr lang="en-GB" altLang="en-US" smtClean="0"/>
              <a:pPr/>
              <a:t>3</a:t>
            </a:fld>
            <a:endParaRPr lang="en-GB" altLang="en-US" smtClean="0"/>
          </a:p>
        </p:txBody>
      </p:sp>
    </p:spTree>
    <p:extLst>
      <p:ext uri="{BB962C8B-B14F-4D97-AF65-F5344CB8AC3E}">
        <p14:creationId xmlns:p14="http://schemas.microsoft.com/office/powerpoint/2010/main" val="1044913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Available at - https://www.ucasdigital.com/widgets/parents_tool/index.html#/home </a:t>
            </a: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68FD689-B702-4BB1-8B8B-5E5F23347DEB}" type="slidenum">
              <a:rPr lang="en-GB" altLang="en-US" smtClean="0"/>
              <a:pPr/>
              <a:t>23</a:t>
            </a:fld>
            <a:endParaRPr lang="en-GB" altLang="en-US" smtClean="0"/>
          </a:p>
        </p:txBody>
      </p:sp>
    </p:spTree>
    <p:extLst>
      <p:ext uri="{BB962C8B-B14F-4D97-AF65-F5344CB8AC3E}">
        <p14:creationId xmlns:p14="http://schemas.microsoft.com/office/powerpoint/2010/main" val="1852337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5DCB8FE-0B82-4A70-822E-DE59E66B7A77}" type="slidenum">
              <a:rPr lang="en-GB" altLang="en-US" smtClean="0"/>
              <a:pPr/>
              <a:t>26</a:t>
            </a:fld>
            <a:endParaRPr lang="en-GB" altLang="en-US" smtClean="0"/>
          </a:p>
        </p:txBody>
      </p:sp>
    </p:spTree>
    <p:extLst>
      <p:ext uri="{BB962C8B-B14F-4D97-AF65-F5344CB8AC3E}">
        <p14:creationId xmlns:p14="http://schemas.microsoft.com/office/powerpoint/2010/main" val="3660357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991CD5D-88C7-4A8D-B5EE-AF6F2156F211}" type="slidenum">
              <a:rPr lang="en-GB" altLang="en-US" smtClean="0"/>
              <a:pPr/>
              <a:t>7</a:t>
            </a:fld>
            <a:endParaRPr lang="en-GB" altLang="en-US" smtClean="0"/>
          </a:p>
        </p:txBody>
      </p:sp>
    </p:spTree>
    <p:extLst>
      <p:ext uri="{BB962C8B-B14F-4D97-AF65-F5344CB8AC3E}">
        <p14:creationId xmlns:p14="http://schemas.microsoft.com/office/powerpoint/2010/main" val="1733443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023C395-C02A-4CAF-90DC-22BE16AF1163}" type="slidenum">
              <a:rPr lang="en-US" altLang="en-US" smtClean="0"/>
              <a:pPr/>
              <a:t>9</a:t>
            </a:fld>
            <a:endParaRPr lang="en-US" altLang="en-US" smtClean="0"/>
          </a:p>
        </p:txBody>
      </p:sp>
    </p:spTree>
    <p:extLst>
      <p:ext uri="{BB962C8B-B14F-4D97-AF65-F5344CB8AC3E}">
        <p14:creationId xmlns:p14="http://schemas.microsoft.com/office/powerpoint/2010/main" val="2038443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4B7F4F6-757A-4484-A96F-E9423F75AB49}" type="slidenum">
              <a:rPr lang="en-GB" altLang="en-US" smtClean="0"/>
              <a:pPr/>
              <a:t>13</a:t>
            </a:fld>
            <a:endParaRPr lang="en-GB" altLang="en-US" smtClean="0"/>
          </a:p>
        </p:txBody>
      </p:sp>
    </p:spTree>
    <p:extLst>
      <p:ext uri="{BB962C8B-B14F-4D97-AF65-F5344CB8AC3E}">
        <p14:creationId xmlns:p14="http://schemas.microsoft.com/office/powerpoint/2010/main" val="3107387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buFont typeface="Arial" panose="020B0604020202020204" pitchFamily="34" charset="0"/>
              <a:buChar char="•"/>
              <a:defRPr/>
            </a:pPr>
            <a:r>
              <a:rPr lang="en-US" dirty="0">
                <a:solidFill>
                  <a:schemeClr val="tx1">
                    <a:lumMod val="75000"/>
                    <a:lumOff val="25000"/>
                  </a:schemeClr>
                </a:solidFill>
              </a:rPr>
              <a:t>Learners are </a:t>
            </a:r>
            <a:r>
              <a:rPr lang="en-US" b="1" dirty="0">
                <a:solidFill>
                  <a:schemeClr val="tx1">
                    <a:lumMod val="75000"/>
                    <a:lumOff val="25000"/>
                  </a:schemeClr>
                </a:solidFill>
              </a:rPr>
              <a:t>overwhelmingly happy with the support they get with their application from their school</a:t>
            </a:r>
            <a:r>
              <a:rPr lang="en-US" dirty="0">
                <a:solidFill>
                  <a:schemeClr val="tx1">
                    <a:lumMod val="75000"/>
                    <a:lumOff val="25000"/>
                  </a:schemeClr>
                </a:solidFill>
              </a:rPr>
              <a:t> (</a:t>
            </a:r>
            <a:r>
              <a:rPr lang="en-US" b="1" dirty="0">
                <a:solidFill>
                  <a:srgbClr val="92D050"/>
                </a:solidFill>
              </a:rPr>
              <a:t>93%</a:t>
            </a:r>
            <a:r>
              <a:rPr lang="en-US" b="1" dirty="0">
                <a:solidFill>
                  <a:schemeClr val="tx1">
                    <a:lumMod val="75000"/>
                    <a:lumOff val="25000"/>
                  </a:schemeClr>
                </a:solidFill>
              </a:rPr>
              <a:t> </a:t>
            </a:r>
            <a:r>
              <a:rPr lang="en-US" dirty="0">
                <a:solidFill>
                  <a:schemeClr val="tx1">
                    <a:lumMod val="75000"/>
                    <a:lumOff val="25000"/>
                  </a:schemeClr>
                </a:solidFill>
              </a:rPr>
              <a:t>felt supported)</a:t>
            </a:r>
          </a:p>
          <a:p>
            <a:pPr marL="342900" indent="-342900">
              <a:buFont typeface="Arial" panose="020B0604020202020204" pitchFamily="34" charset="0"/>
              <a:buChar char="•"/>
              <a:defRPr/>
            </a:pPr>
            <a:endParaRPr lang="en-US" dirty="0">
              <a:solidFill>
                <a:schemeClr val="tx1">
                  <a:lumMod val="75000"/>
                  <a:lumOff val="25000"/>
                </a:schemeClr>
              </a:solidFill>
            </a:endParaRPr>
          </a:p>
          <a:p>
            <a:pPr marL="342900" indent="-342900">
              <a:buFont typeface="Arial" panose="020B0604020202020204" pitchFamily="34" charset="0"/>
              <a:buChar char="•"/>
              <a:defRPr/>
            </a:pPr>
            <a:r>
              <a:rPr lang="en-US" b="1" dirty="0">
                <a:solidFill>
                  <a:schemeClr val="tx1">
                    <a:lumMod val="75000"/>
                    <a:lumOff val="25000"/>
                  </a:schemeClr>
                </a:solidFill>
              </a:rPr>
              <a:t>But during Clearing it would seem less support is available</a:t>
            </a:r>
            <a:r>
              <a:rPr lang="en-US" dirty="0">
                <a:solidFill>
                  <a:schemeClr val="tx1">
                    <a:lumMod val="75000"/>
                    <a:lumOff val="25000"/>
                  </a:schemeClr>
                </a:solidFill>
              </a:rPr>
              <a:t>. Only </a:t>
            </a:r>
            <a:r>
              <a:rPr lang="en-US" b="1" dirty="0">
                <a:solidFill>
                  <a:schemeClr val="accent4"/>
                </a:solidFill>
              </a:rPr>
              <a:t>52% </a:t>
            </a:r>
            <a:r>
              <a:rPr lang="en-US" dirty="0">
                <a:solidFill>
                  <a:schemeClr val="tx1">
                    <a:lumMod val="75000"/>
                    <a:lumOff val="25000"/>
                  </a:schemeClr>
                </a:solidFill>
              </a:rPr>
              <a:t>of those placed in Clearing agreed they got the support needed from their school.</a:t>
            </a:r>
            <a:endParaRPr lang="en-GB" dirty="0">
              <a:solidFill>
                <a:schemeClr val="tx1">
                  <a:lumMod val="75000"/>
                  <a:lumOff val="25000"/>
                </a:schemeClr>
              </a:solidFill>
            </a:endParaRPr>
          </a:p>
          <a:p>
            <a:pPr marL="342900" indent="-342900">
              <a:buFont typeface="Arial" panose="020B0604020202020204" pitchFamily="34" charset="0"/>
              <a:buChar char="•"/>
              <a:defRPr/>
            </a:pPr>
            <a:endParaRPr lang="en-GB" altLang="en-US" dirty="0">
              <a:solidFill>
                <a:schemeClr val="tx1">
                  <a:lumMod val="75000"/>
                  <a:lumOff val="25000"/>
                </a:schemeClr>
              </a:solidFill>
            </a:endParaRPr>
          </a:p>
          <a:p>
            <a:pPr marL="342900" indent="-342900">
              <a:buFont typeface="Arial" panose="020B0604020202020204" pitchFamily="34" charset="0"/>
              <a:buChar char="•"/>
              <a:defRPr/>
            </a:pPr>
            <a:r>
              <a:rPr lang="en-US" altLang="en-US" dirty="0"/>
              <a:t>We plan to email advisers on SQA and A level results days with a list of students who have not had their place confirmed at their chosen university or college. It is envisaged we will only be able to offer this to </a:t>
            </a:r>
            <a:r>
              <a:rPr lang="en-US" altLang="en-US" dirty="0" err="1"/>
              <a:t>centres</a:t>
            </a:r>
            <a:r>
              <a:rPr lang="en-US" altLang="en-US" dirty="0"/>
              <a:t> where applicants are taking qualifications with which UCAS has a formal Awarding Body Linkage (see www.ucas.com/ advisers/exam-results). Testing is currently taking place on exact details, so please look out for more information on the website and in our newsletters.</a:t>
            </a:r>
            <a:endParaRPr lang="en-GB" altLang="en-US" dirty="0"/>
          </a:p>
          <a:p>
            <a:pPr eaLnBrk="1" hangingPunct="1">
              <a:spcBef>
                <a:spcPct val="0"/>
              </a:spcBef>
              <a:defRPr/>
            </a:pPr>
            <a:endParaRPr lang="en-GB" altLang="en-US" dirty="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D038204-B06B-4BDB-BCAE-5B022DEC0052}" type="slidenum">
              <a:rPr lang="en-GB" altLang="en-US" smtClean="0"/>
              <a:pPr/>
              <a:t>17</a:t>
            </a:fld>
            <a:endParaRPr lang="en-GB" altLang="en-US" smtClean="0"/>
          </a:p>
        </p:txBody>
      </p:sp>
    </p:spTree>
    <p:extLst>
      <p:ext uri="{BB962C8B-B14F-4D97-AF65-F5344CB8AC3E}">
        <p14:creationId xmlns:p14="http://schemas.microsoft.com/office/powerpoint/2010/main" val="2052108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fontAlgn="auto" hangingPunct="1">
              <a:spcBef>
                <a:spcPts val="0"/>
              </a:spcBef>
              <a:spcAft>
                <a:spcPts val="0"/>
              </a:spcAft>
              <a:buFont typeface="Arial" panose="020B0604020202020204" pitchFamily="34" charset="0"/>
              <a:buChar char="•"/>
              <a:defRPr/>
            </a:pPr>
            <a:r>
              <a:rPr lang="en-US" dirty="0"/>
              <a:t>UCAS receives exam results from many awarding bodies. We then match the results to your students’ applications and send them to the universities and colleges that are holding offers for them. </a:t>
            </a:r>
          </a:p>
          <a:p>
            <a:pPr marL="171450" indent="-171450" eaLnBrk="1" fontAlgn="auto" hangingPunct="1">
              <a:spcBef>
                <a:spcPts val="0"/>
              </a:spcBef>
              <a:spcAft>
                <a:spcPts val="0"/>
              </a:spcAft>
              <a:buFont typeface="Arial" panose="020B0604020202020204" pitchFamily="34" charset="0"/>
              <a:buChar char="•"/>
              <a:defRPr/>
            </a:pPr>
            <a:r>
              <a:rPr lang="en-US" dirty="0"/>
              <a:t>If your students are taking an examination not listed in our exam results webpage, they need to send their results/certificates to their firm and insurance choice universities as soon as they receive them.</a:t>
            </a:r>
          </a:p>
          <a:p>
            <a:pPr marL="171450" indent="-171450" eaLnBrk="1" fontAlgn="auto" hangingPunct="1">
              <a:spcBef>
                <a:spcPts val="0"/>
              </a:spcBef>
              <a:spcAft>
                <a:spcPts val="0"/>
              </a:spcAft>
              <a:buFont typeface="Arial" panose="020B0604020202020204" pitchFamily="34" charset="0"/>
              <a:buChar char="•"/>
              <a:defRPr/>
            </a:pPr>
            <a:r>
              <a:rPr lang="en-GB" dirty="0"/>
              <a:t>Once you have submitted the application remember that if there are </a:t>
            </a:r>
            <a:r>
              <a:rPr lang="en-US" b="1" dirty="0"/>
              <a:t>changes to exam details that applicants have entered in Apply </a:t>
            </a:r>
          </a:p>
          <a:p>
            <a:pPr marL="171450" indent="-171450" eaLnBrk="1" fontAlgn="auto" hangingPunct="1">
              <a:spcBef>
                <a:spcPts val="0"/>
              </a:spcBef>
              <a:spcAft>
                <a:spcPts val="0"/>
              </a:spcAft>
              <a:buFont typeface="Arial" panose="020B0604020202020204" pitchFamily="34" charset="0"/>
              <a:buChar char="•"/>
              <a:defRPr/>
            </a:pPr>
            <a:r>
              <a:rPr lang="en-US" dirty="0"/>
              <a:t>Let us know at </a:t>
            </a:r>
            <a:r>
              <a:rPr lang="en-US" dirty="0">
                <a:hlinkClick r:id="rId3"/>
              </a:rPr>
              <a:t>qualsupport@ucas.ac.uk</a:t>
            </a:r>
            <a:r>
              <a:rPr lang="en-US" dirty="0"/>
              <a:t> straight away if any of your students’ exam details change, and let the universities/colleges know too. that's anything from exam subjects, modules or units, to awarding/examining bodies and </a:t>
            </a:r>
            <a:r>
              <a:rPr lang="en-US" dirty="0" err="1"/>
              <a:t>centre</a:t>
            </a:r>
            <a:r>
              <a:rPr lang="en-US" dirty="0"/>
              <a:t> numbers.  The email is also listed in our exam results webpage.</a:t>
            </a:r>
          </a:p>
          <a:p>
            <a:pPr marL="171450" indent="-171450" eaLnBrk="1" fontAlgn="auto" hangingPunct="1">
              <a:spcBef>
                <a:spcPts val="0"/>
              </a:spcBef>
              <a:spcAft>
                <a:spcPts val="0"/>
              </a:spcAft>
              <a:buFont typeface="Arial" panose="020B0604020202020204" pitchFamily="34" charset="0"/>
              <a:buChar char="•"/>
              <a:defRPr/>
            </a:pPr>
            <a:r>
              <a:rPr lang="en-US" dirty="0"/>
              <a:t>It's important to tell us, as it could delay the processing of the exam results if we are not updated. If results can’t be confirmed, your student might not get their place.</a:t>
            </a:r>
          </a:p>
          <a:p>
            <a:pPr eaLnBrk="1" fontAlgn="auto" hangingPunct="1">
              <a:spcBef>
                <a:spcPts val="0"/>
              </a:spcBef>
              <a:spcAft>
                <a:spcPts val="0"/>
              </a:spcAft>
              <a:defRPr/>
            </a:pPr>
            <a:endParaRPr lang="en-US" b="1" dirty="0"/>
          </a:p>
          <a:p>
            <a:pPr eaLnBrk="1" hangingPunct="1">
              <a:spcBef>
                <a:spcPct val="0"/>
              </a:spcBef>
              <a:defRPr/>
            </a:pPr>
            <a:endParaRPr lang="en-GB" altLang="en-US" dirty="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A8539EE-559E-4431-98DA-9642203882B4}" type="slidenum">
              <a:rPr lang="en-GB" altLang="en-US" smtClean="0"/>
              <a:pPr/>
              <a:t>18</a:t>
            </a:fld>
            <a:endParaRPr lang="en-GB" altLang="en-US" smtClean="0"/>
          </a:p>
        </p:txBody>
      </p:sp>
    </p:spTree>
    <p:extLst>
      <p:ext uri="{BB962C8B-B14F-4D97-AF65-F5344CB8AC3E}">
        <p14:creationId xmlns:p14="http://schemas.microsoft.com/office/powerpoint/2010/main" val="1567932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Macro tool link - https://www.ucas.com/advisers/managing-applications/adviser-track-and-reporting</a:t>
            </a:r>
          </a:p>
          <a:p>
            <a:pPr eaLnBrk="1" hangingPunct="1">
              <a:spcBef>
                <a:spcPct val="0"/>
              </a:spcBef>
            </a:pPr>
            <a:endParaRPr lang="en-GB" altLang="en-US" smtClean="0"/>
          </a:p>
          <a:p>
            <a:pPr eaLnBrk="1" hangingPunct="1">
              <a:spcBef>
                <a:spcPct val="0"/>
              </a:spcBef>
            </a:pPr>
            <a:r>
              <a:rPr lang="en-GB" altLang="en-US" smtClean="0"/>
              <a:t>ASR codes -https://www.ucas.com/advisers/managing-applications/adviser-track-and-reporting </a:t>
            </a: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C54E417-03E4-4297-8D24-983752788B02}" type="slidenum">
              <a:rPr lang="en-GB" altLang="en-US" smtClean="0"/>
              <a:pPr/>
              <a:t>19</a:t>
            </a:fld>
            <a:endParaRPr lang="en-GB" altLang="en-US" smtClean="0"/>
          </a:p>
        </p:txBody>
      </p:sp>
    </p:spTree>
    <p:extLst>
      <p:ext uri="{BB962C8B-B14F-4D97-AF65-F5344CB8AC3E}">
        <p14:creationId xmlns:p14="http://schemas.microsoft.com/office/powerpoint/2010/main" val="4221543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B1CDC22-8815-4B39-BDF8-11704AC6392D}" type="slidenum">
              <a:rPr lang="en-GB" altLang="en-US" smtClean="0"/>
              <a:pPr/>
              <a:t>20</a:t>
            </a:fld>
            <a:endParaRPr lang="en-GB" altLang="en-US" smtClean="0"/>
          </a:p>
        </p:txBody>
      </p:sp>
    </p:spTree>
    <p:extLst>
      <p:ext uri="{BB962C8B-B14F-4D97-AF65-F5344CB8AC3E}">
        <p14:creationId xmlns:p14="http://schemas.microsoft.com/office/powerpoint/2010/main" val="3446694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EA2D456-2C32-4D7D-A6CA-FAEC9E9DB0D4}" type="slidenum">
              <a:rPr lang="en-GB" altLang="en-US" smtClean="0"/>
              <a:pPr/>
              <a:t>22</a:t>
            </a:fld>
            <a:endParaRPr lang="en-GB" altLang="en-US" smtClean="0"/>
          </a:p>
        </p:txBody>
      </p:sp>
    </p:spTree>
    <p:extLst>
      <p:ext uri="{BB962C8B-B14F-4D97-AF65-F5344CB8AC3E}">
        <p14:creationId xmlns:p14="http://schemas.microsoft.com/office/powerpoint/2010/main" val="30032126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1" descr="iStock-597958828.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UCAS-Right_aligned-White_box_only-CMYK.eps"/>
          <p:cNvPicPr>
            <a:picLocks noChangeAspect="1"/>
          </p:cNvPicPr>
          <p:nvPr userDrawn="1"/>
        </p:nvPicPr>
        <p:blipFill>
          <a:blip r:embed="rId3">
            <a:extLst>
              <a:ext uri="{28A0092B-C50C-407E-A947-70E740481C1C}">
                <a14:useLocalDpi xmlns:a14="http://schemas.microsoft.com/office/drawing/2010/main" val="0"/>
              </a:ext>
            </a:extLst>
          </a:blip>
          <a:srcRect r="5966"/>
          <a:stretch>
            <a:fillRect/>
          </a:stretch>
        </p:blipFill>
        <p:spPr bwMode="auto">
          <a:xfrm>
            <a:off x="7570788" y="4567238"/>
            <a:ext cx="15795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9721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2" name="Picture 2" descr="iStock-491296598.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03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UCAS-Right_aligned-White_box_only-CMYK.eps"/>
          <p:cNvPicPr>
            <a:picLocks noChangeAspect="1"/>
          </p:cNvPicPr>
          <p:nvPr userDrawn="1"/>
        </p:nvPicPr>
        <p:blipFill>
          <a:blip r:embed="rId3">
            <a:extLst>
              <a:ext uri="{28A0092B-C50C-407E-A947-70E740481C1C}">
                <a14:useLocalDpi xmlns:a14="http://schemas.microsoft.com/office/drawing/2010/main" val="0"/>
              </a:ext>
            </a:extLst>
          </a:blip>
          <a:srcRect r="5966"/>
          <a:stretch>
            <a:fillRect/>
          </a:stretch>
        </p:blipFill>
        <p:spPr bwMode="auto">
          <a:xfrm>
            <a:off x="7570788" y="4567238"/>
            <a:ext cx="15795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2297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2" name="Picture 2" descr="iStock-507845190.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03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UCAS-Right_aligned-White_box_only-CMYK.eps"/>
          <p:cNvPicPr>
            <a:picLocks noChangeAspect="1"/>
          </p:cNvPicPr>
          <p:nvPr userDrawn="1"/>
        </p:nvPicPr>
        <p:blipFill>
          <a:blip r:embed="rId3">
            <a:extLst>
              <a:ext uri="{28A0092B-C50C-407E-A947-70E740481C1C}">
                <a14:useLocalDpi xmlns:a14="http://schemas.microsoft.com/office/drawing/2010/main" val="0"/>
              </a:ext>
            </a:extLst>
          </a:blip>
          <a:srcRect r="5966"/>
          <a:stretch>
            <a:fillRect/>
          </a:stretch>
        </p:blipFill>
        <p:spPr bwMode="auto">
          <a:xfrm>
            <a:off x="7570788" y="4567238"/>
            <a:ext cx="15795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9011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2" name="Picture 2" descr="iStock-48607611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UCAS-Right_aligned-White_box_only-CMYK.eps"/>
          <p:cNvPicPr>
            <a:picLocks noChangeAspect="1"/>
          </p:cNvPicPr>
          <p:nvPr userDrawn="1"/>
        </p:nvPicPr>
        <p:blipFill>
          <a:blip r:embed="rId3">
            <a:extLst>
              <a:ext uri="{28A0092B-C50C-407E-A947-70E740481C1C}">
                <a14:useLocalDpi xmlns:a14="http://schemas.microsoft.com/office/drawing/2010/main" val="0"/>
              </a:ext>
            </a:extLst>
          </a:blip>
          <a:srcRect r="5966"/>
          <a:stretch>
            <a:fillRect/>
          </a:stretch>
        </p:blipFill>
        <p:spPr bwMode="auto">
          <a:xfrm>
            <a:off x="7570788" y="4567238"/>
            <a:ext cx="15795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5380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2" name="Picture 2" descr="iStock-508178484.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UCAS-Right_aligned-White_box_only-CMYK.eps"/>
          <p:cNvPicPr>
            <a:picLocks noChangeAspect="1"/>
          </p:cNvPicPr>
          <p:nvPr userDrawn="1"/>
        </p:nvPicPr>
        <p:blipFill>
          <a:blip r:embed="rId3">
            <a:extLst>
              <a:ext uri="{28A0092B-C50C-407E-A947-70E740481C1C}">
                <a14:useLocalDpi xmlns:a14="http://schemas.microsoft.com/office/drawing/2010/main" val="0"/>
              </a:ext>
            </a:extLst>
          </a:blip>
          <a:srcRect r="5966"/>
          <a:stretch>
            <a:fillRect/>
          </a:stretch>
        </p:blipFill>
        <p:spPr bwMode="auto">
          <a:xfrm>
            <a:off x="7570788" y="4567238"/>
            <a:ext cx="15795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7678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2" name="Picture 6" descr="iStock-528444760.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UCAS-Right_aligned-White_box_only-CMYK.eps"/>
          <p:cNvPicPr>
            <a:picLocks noChangeAspect="1"/>
          </p:cNvPicPr>
          <p:nvPr userDrawn="1"/>
        </p:nvPicPr>
        <p:blipFill>
          <a:blip r:embed="rId3">
            <a:extLst>
              <a:ext uri="{28A0092B-C50C-407E-A947-70E740481C1C}">
                <a14:useLocalDpi xmlns:a14="http://schemas.microsoft.com/office/drawing/2010/main" val="0"/>
              </a:ext>
            </a:extLst>
          </a:blip>
          <a:srcRect r="5966"/>
          <a:stretch>
            <a:fillRect/>
          </a:stretch>
        </p:blipFill>
        <p:spPr bwMode="auto">
          <a:xfrm>
            <a:off x="7570788" y="4567238"/>
            <a:ext cx="15795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891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2" name="Picture 6" descr="iStock-621587594.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UCAS-Right_aligned-White_box_only-CMYK.eps"/>
          <p:cNvPicPr>
            <a:picLocks noChangeAspect="1"/>
          </p:cNvPicPr>
          <p:nvPr userDrawn="1"/>
        </p:nvPicPr>
        <p:blipFill>
          <a:blip r:embed="rId3">
            <a:extLst>
              <a:ext uri="{28A0092B-C50C-407E-A947-70E740481C1C}">
                <a14:useLocalDpi xmlns:a14="http://schemas.microsoft.com/office/drawing/2010/main" val="0"/>
              </a:ext>
            </a:extLst>
          </a:blip>
          <a:srcRect r="5966"/>
          <a:stretch>
            <a:fillRect/>
          </a:stretch>
        </p:blipFill>
        <p:spPr bwMode="auto">
          <a:xfrm>
            <a:off x="7570788" y="4567238"/>
            <a:ext cx="15795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1577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1" descr="UCAS-Right_aligned-White_box-Keyline-CMY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10463" y="4511675"/>
            <a:ext cx="1647825"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8799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pic>
        <p:nvPicPr>
          <p:cNvPr id="2" name="Picture 1" descr="iStock_52165794_MEDIUM.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84913" y="2662238"/>
            <a:ext cx="285908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foo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165600"/>
            <a:ext cx="91440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UCAS-Right_aligned-White_box_only-RGB.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494588" y="4565650"/>
            <a:ext cx="164941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31006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pic>
        <p:nvPicPr>
          <p:cNvPr id="2" name="Picture 1" descr="foote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165600"/>
            <a:ext cx="91440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UCAS-Right_aligned-White_box_only-RGB.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94588" y="4565650"/>
            <a:ext cx="164941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6598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vert="horz"/>
          <a:lstStyle/>
          <a:p>
            <a:r>
              <a:rPr lang="en-GB"/>
              <a:t>Click to edit Master title style</a:t>
            </a:r>
            <a:endParaRPr lang="en-US"/>
          </a:p>
        </p:txBody>
      </p:sp>
      <p:sp>
        <p:nvSpPr>
          <p:cNvPr id="3" name="Date Placeholder 2"/>
          <p:cNvSpPr>
            <a:spLocks noGrp="1"/>
          </p:cNvSpPr>
          <p:nvPr>
            <p:ph type="dt" sz="half" idx="10"/>
          </p:nvPr>
        </p:nvSpPr>
        <p:spPr>
          <a:xfrm>
            <a:off x="457200" y="4767263"/>
            <a:ext cx="2133600" cy="274637"/>
          </a:xfrm>
          <a:prstGeom prst="rect">
            <a:avLst/>
          </a:prstGeom>
        </p:spPr>
        <p:txBody>
          <a:bodyPr/>
          <a:lstStyle>
            <a:lvl1pPr eaLnBrk="1" hangingPunct="1">
              <a:defRPr/>
            </a:lvl1pPr>
          </a:lstStyle>
          <a:p>
            <a:pPr>
              <a:defRPr/>
            </a:pPr>
            <a:fld id="{62CAC3FF-C2BF-4F83-AF05-A907F05C0D1B}" type="datetimeFigureOut">
              <a:rPr lang="en-US"/>
              <a:pPr>
                <a:defRPr/>
              </a:pPr>
              <a:t>5/16/2017</a:t>
            </a:fld>
            <a:endParaRPr lang="en-US" dirty="0"/>
          </a:p>
        </p:txBody>
      </p:sp>
      <p:sp>
        <p:nvSpPr>
          <p:cNvPr id="4" name="Footer Placeholder 3"/>
          <p:cNvSpPr>
            <a:spLocks noGrp="1"/>
          </p:cNvSpPr>
          <p:nvPr>
            <p:ph type="ftr" sz="quarter" idx="11"/>
          </p:nvPr>
        </p:nvSpPr>
        <p:spPr>
          <a:xfrm>
            <a:off x="3124200" y="4767263"/>
            <a:ext cx="2895600" cy="274637"/>
          </a:xfrm>
          <a:prstGeom prst="rect">
            <a:avLst/>
          </a:prstGeom>
        </p:spPr>
        <p:txBody>
          <a:bodyPr/>
          <a:lstStyle>
            <a:lvl1pPr eaLnBrk="1" hangingPunct="1">
              <a:defRPr>
                <a:solidFill>
                  <a:prstClr val="white"/>
                </a:solidFill>
              </a:defRPr>
            </a:lvl1pPr>
          </a:lstStyle>
          <a:p>
            <a:pPr>
              <a:defRPr/>
            </a:pPr>
            <a:endParaRPr lang="en-US"/>
          </a:p>
        </p:txBody>
      </p:sp>
    </p:spTree>
    <p:extLst>
      <p:ext uri="{BB962C8B-B14F-4D97-AF65-F5344CB8AC3E}">
        <p14:creationId xmlns:p14="http://schemas.microsoft.com/office/powerpoint/2010/main" val="2289811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descr="iStock-500956250.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UCAS-Right_aligned-White_box_only-CMYK.eps"/>
          <p:cNvPicPr>
            <a:picLocks noChangeAspect="1"/>
          </p:cNvPicPr>
          <p:nvPr userDrawn="1"/>
        </p:nvPicPr>
        <p:blipFill>
          <a:blip r:embed="rId3">
            <a:extLst>
              <a:ext uri="{28A0092B-C50C-407E-A947-70E740481C1C}">
                <a14:useLocalDpi xmlns:a14="http://schemas.microsoft.com/office/drawing/2010/main" val="0"/>
              </a:ext>
            </a:extLst>
          </a:blip>
          <a:srcRect r="5966"/>
          <a:stretch>
            <a:fillRect/>
          </a:stretch>
        </p:blipFill>
        <p:spPr bwMode="auto">
          <a:xfrm>
            <a:off x="7570788" y="4567238"/>
            <a:ext cx="15795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58844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ormAutofit/>
          </a:bodyPr>
          <a:lstStyle>
            <a:lvl1pPr algn="l">
              <a:defRPr sz="2700" b="1">
                <a:solidFill>
                  <a:srgbClr val="FF0000"/>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57200" y="1200151"/>
            <a:ext cx="8229600" cy="3394472"/>
          </a:xfrm>
          <a:prstGeom prst="rect">
            <a:avLst/>
          </a:prstGeom>
        </p:spPr>
        <p:txBody>
          <a:bodyPr/>
          <a:lstStyle>
            <a:lvl1pPr>
              <a:buFont typeface="Arial" pitchFamily="34" charset="0"/>
              <a:buChar char="•"/>
              <a:defRPr sz="2100"/>
            </a:lvl1pPr>
            <a:lvl2pPr>
              <a:buFont typeface="Arial" pitchFamily="34" charset="0"/>
              <a:buChar char="•"/>
              <a:defRPr sz="1800"/>
            </a:lvl2pPr>
            <a:lvl3pPr>
              <a:buFont typeface="Arial" pitchFamily="34" charset="0"/>
              <a:buChar char="•"/>
              <a:defRPr sz="1500"/>
            </a:lvl3pPr>
            <a:lvl4pPr>
              <a:buFont typeface="Arial" pitchFamily="34" charset="0"/>
              <a:buChar char="•"/>
              <a:defRPr/>
            </a:lvl4pPr>
            <a:lvl5pPr>
              <a:buFont typeface="Arial" pitchFamily="34" charset="0"/>
              <a:buChar char="•"/>
              <a:defRPr/>
            </a:lvl5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a:xfrm>
            <a:off x="7215188" y="4727575"/>
            <a:ext cx="946150" cy="273050"/>
          </a:xfrm>
          <a:prstGeom prst="rect">
            <a:avLst/>
          </a:prstGeom>
        </p:spPr>
        <p:txBody>
          <a:bodyPr/>
          <a:lstStyle>
            <a:lvl1pPr eaLnBrk="1" hangingPunct="1">
              <a:defRPr>
                <a:solidFill>
                  <a:prstClr val="black"/>
                </a:solidFill>
              </a:defRPr>
            </a:lvl1pPr>
          </a:lstStyle>
          <a:p>
            <a:pPr>
              <a:defRPr/>
            </a:pPr>
            <a:fld id="{6D9ABBC6-65F8-4A43-B4C8-6BAC7ABBA811}" type="datetime1">
              <a:rPr lang="en-GB"/>
              <a:pPr>
                <a:defRPr/>
              </a:pPr>
              <a:t>16/05/2017</a:t>
            </a:fld>
            <a:endParaRPr lang="en-GB" dirty="0"/>
          </a:p>
        </p:txBody>
      </p:sp>
      <p:sp>
        <p:nvSpPr>
          <p:cNvPr id="5" name="Footer Placeholder 4"/>
          <p:cNvSpPr>
            <a:spLocks noGrp="1"/>
          </p:cNvSpPr>
          <p:nvPr>
            <p:ph type="ftr" sz="quarter" idx="11"/>
          </p:nvPr>
        </p:nvSpPr>
        <p:spPr>
          <a:xfrm>
            <a:off x="1714500" y="4730750"/>
            <a:ext cx="4313238" cy="274638"/>
          </a:xfrm>
          <a:prstGeom prst="rect">
            <a:avLst/>
          </a:prstGeom>
        </p:spPr>
        <p:txBody>
          <a:bodyPr/>
          <a:lstStyle>
            <a:lvl1pPr eaLnBrk="1" hangingPunct="1">
              <a:defRPr>
                <a:solidFill>
                  <a:prstClr val="white"/>
                </a:solidFill>
              </a:defRPr>
            </a:lvl1pPr>
          </a:lstStyle>
          <a:p>
            <a:pPr>
              <a:defRPr/>
            </a:pPr>
            <a:r>
              <a:rPr lang="en-GB"/>
              <a:t>At the heart of connecting people to higher education</a:t>
            </a:r>
          </a:p>
        </p:txBody>
      </p:sp>
      <p:sp>
        <p:nvSpPr>
          <p:cNvPr id="6" name="Slide Number Placeholder 5"/>
          <p:cNvSpPr>
            <a:spLocks noGrp="1"/>
          </p:cNvSpPr>
          <p:nvPr>
            <p:ph type="sldNum" sz="quarter" idx="12"/>
          </p:nvPr>
        </p:nvSpPr>
        <p:spPr>
          <a:xfrm>
            <a:off x="8121650" y="4730750"/>
            <a:ext cx="549275" cy="273050"/>
          </a:xfrm>
          <a:prstGeom prst="rect">
            <a:avLst/>
          </a:prstGeom>
        </p:spPr>
        <p:txBody>
          <a:bodyPr/>
          <a:lstStyle>
            <a:lvl1pPr eaLnBrk="1" hangingPunct="1">
              <a:defRPr>
                <a:solidFill>
                  <a:prstClr val="black"/>
                </a:solidFill>
              </a:defRPr>
            </a:lvl1pPr>
          </a:lstStyle>
          <a:p>
            <a:pPr>
              <a:defRPr/>
            </a:pPr>
            <a:fld id="{04CFD0DE-64D5-46BA-8841-2684935BAF05}" type="slidenum">
              <a:rPr lang="en-GB"/>
              <a:pPr>
                <a:defRPr/>
              </a:pPr>
              <a:t>‹#›</a:t>
            </a:fld>
            <a:endParaRPr lang="en-GB" dirty="0"/>
          </a:p>
        </p:txBody>
      </p:sp>
    </p:spTree>
    <p:extLst>
      <p:ext uri="{BB962C8B-B14F-4D97-AF65-F5344CB8AC3E}">
        <p14:creationId xmlns:p14="http://schemas.microsoft.com/office/powerpoint/2010/main" val="20136342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vert="horz"/>
          <a:lstStyle/>
          <a:p>
            <a:r>
              <a:rPr lang="en-GB"/>
              <a:t>Click to edit Master title style</a:t>
            </a:r>
            <a:endParaRPr lang="en-US"/>
          </a:p>
        </p:txBody>
      </p:sp>
      <p:sp>
        <p:nvSpPr>
          <p:cNvPr id="3" name="Date Placeholder 2"/>
          <p:cNvSpPr>
            <a:spLocks noGrp="1"/>
          </p:cNvSpPr>
          <p:nvPr>
            <p:ph type="dt" sz="half" idx="10"/>
          </p:nvPr>
        </p:nvSpPr>
        <p:spPr>
          <a:xfrm>
            <a:off x="457200" y="4767263"/>
            <a:ext cx="2133600" cy="274637"/>
          </a:xfrm>
          <a:prstGeom prst="rect">
            <a:avLst/>
          </a:prstGeom>
        </p:spPr>
        <p:txBody>
          <a:bodyPr/>
          <a:lstStyle>
            <a:lvl1pPr eaLnBrk="1" hangingPunct="1">
              <a:defRPr/>
            </a:lvl1pPr>
          </a:lstStyle>
          <a:p>
            <a:pPr>
              <a:defRPr/>
            </a:pPr>
            <a:fld id="{A1F748C2-6AEC-40CD-9F3E-CCD380A43C16}" type="datetimeFigureOut">
              <a:rPr lang="en-US"/>
              <a:pPr>
                <a:defRPr/>
              </a:pPr>
              <a:t>5/16/2017</a:t>
            </a:fld>
            <a:endParaRPr lang="en-US" dirty="0"/>
          </a:p>
        </p:txBody>
      </p:sp>
      <p:sp>
        <p:nvSpPr>
          <p:cNvPr id="4" name="Footer Placeholder 3"/>
          <p:cNvSpPr>
            <a:spLocks noGrp="1"/>
          </p:cNvSpPr>
          <p:nvPr>
            <p:ph type="ftr" sz="quarter" idx="11"/>
          </p:nvPr>
        </p:nvSpPr>
        <p:spPr>
          <a:xfrm>
            <a:off x="3124200" y="4767263"/>
            <a:ext cx="2895600" cy="274637"/>
          </a:xfrm>
          <a:prstGeom prst="rect">
            <a:avLst/>
          </a:prstGeom>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8494751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pic>
        <p:nvPicPr>
          <p:cNvPr id="2" name="Picture 1" descr="Img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00600" y="2978150"/>
            <a:ext cx="4343400"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foo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165600"/>
            <a:ext cx="91440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2"/>
          <p:cNvSpPr>
            <a:spLocks noGrp="1"/>
          </p:cNvSpPr>
          <p:nvPr>
            <p:ph type="dt" sz="half" idx="10"/>
          </p:nvPr>
        </p:nvSpPr>
        <p:spPr>
          <a:xfrm>
            <a:off x="457200" y="4767263"/>
            <a:ext cx="2133600" cy="274637"/>
          </a:xfrm>
          <a:prstGeom prst="rect">
            <a:avLst/>
          </a:prstGeom>
        </p:spPr>
        <p:txBody>
          <a:bodyPr/>
          <a:lstStyle>
            <a:lvl1pPr eaLnBrk="1" hangingPunct="1">
              <a:defRPr/>
            </a:lvl1pPr>
          </a:lstStyle>
          <a:p>
            <a:pPr>
              <a:defRPr/>
            </a:pPr>
            <a:fld id="{1B133784-CABE-401A-ADED-FC39089B4EA6}" type="datetimeFigureOut">
              <a:rPr lang="en-US"/>
              <a:pPr>
                <a:defRPr/>
              </a:pPr>
              <a:t>5/16/2017</a:t>
            </a:fld>
            <a:endParaRPr lang="en-US" dirty="0"/>
          </a:p>
        </p:txBody>
      </p:sp>
      <p:sp>
        <p:nvSpPr>
          <p:cNvPr id="5" name="Footer Placeholder 3"/>
          <p:cNvSpPr>
            <a:spLocks noGrp="1"/>
          </p:cNvSpPr>
          <p:nvPr>
            <p:ph type="ftr" sz="quarter" idx="11"/>
          </p:nvPr>
        </p:nvSpPr>
        <p:spPr>
          <a:xfrm>
            <a:off x="3124200" y="4767263"/>
            <a:ext cx="2895600" cy="274637"/>
          </a:xfrm>
          <a:prstGeom prst="rect">
            <a:avLst/>
          </a:prstGeom>
        </p:spPr>
        <p:txBody>
          <a:bodyPr/>
          <a:lstStyle>
            <a:lvl1pPr eaLnBrk="1" hangingPunct="1">
              <a:defRPr>
                <a:solidFill>
                  <a:prstClr val="white"/>
                </a:solidFill>
              </a:defRPr>
            </a:lvl1pPr>
          </a:lstStyle>
          <a:p>
            <a:pPr>
              <a:defRPr/>
            </a:pPr>
            <a:endParaRPr lang="en-US"/>
          </a:p>
        </p:txBody>
      </p:sp>
    </p:spTree>
    <p:extLst>
      <p:ext uri="{BB962C8B-B14F-4D97-AF65-F5344CB8AC3E}">
        <p14:creationId xmlns:p14="http://schemas.microsoft.com/office/powerpoint/2010/main" val="26175362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vert="horz"/>
          <a:lstStyle/>
          <a:p>
            <a:r>
              <a:rPr lang="en-GB"/>
              <a:t>Click to edit Master title style</a:t>
            </a:r>
            <a:endParaRPr lang="en-US"/>
          </a:p>
        </p:txBody>
      </p:sp>
      <p:sp>
        <p:nvSpPr>
          <p:cNvPr id="3" name="Date Placeholder 2"/>
          <p:cNvSpPr>
            <a:spLocks noGrp="1"/>
          </p:cNvSpPr>
          <p:nvPr>
            <p:ph type="dt" sz="half" idx="10"/>
          </p:nvPr>
        </p:nvSpPr>
        <p:spPr>
          <a:xfrm>
            <a:off x="457200" y="4767263"/>
            <a:ext cx="2133600" cy="274637"/>
          </a:xfrm>
          <a:prstGeom prst="rect">
            <a:avLst/>
          </a:prstGeom>
        </p:spPr>
        <p:txBody>
          <a:bodyPr/>
          <a:lstStyle>
            <a:lvl1pPr eaLnBrk="1" hangingPunct="1">
              <a:defRPr/>
            </a:lvl1pPr>
          </a:lstStyle>
          <a:p>
            <a:pPr>
              <a:defRPr/>
            </a:pPr>
            <a:fld id="{F84FB28C-98E6-4D2E-AD6B-7AFAD32182C6}" type="datetimeFigureOut">
              <a:rPr lang="en-US"/>
              <a:pPr>
                <a:defRPr/>
              </a:pPr>
              <a:t>5/16/2017</a:t>
            </a:fld>
            <a:endParaRPr lang="en-US" dirty="0"/>
          </a:p>
        </p:txBody>
      </p:sp>
      <p:sp>
        <p:nvSpPr>
          <p:cNvPr id="4" name="Footer Placeholder 3"/>
          <p:cNvSpPr>
            <a:spLocks noGrp="1"/>
          </p:cNvSpPr>
          <p:nvPr>
            <p:ph type="ftr" sz="quarter" idx="11"/>
          </p:nvPr>
        </p:nvSpPr>
        <p:spPr>
          <a:xfrm>
            <a:off x="3124200" y="4767263"/>
            <a:ext cx="2895600" cy="274637"/>
          </a:xfrm>
          <a:prstGeom prst="rect">
            <a:avLst/>
          </a:prstGeom>
        </p:spPr>
        <p:txBody>
          <a:bodyPr/>
          <a:lstStyle>
            <a:lvl1pPr eaLnBrk="1" hangingPunct="1">
              <a:defRPr>
                <a:solidFill>
                  <a:prstClr val="white"/>
                </a:solidFill>
              </a:defRPr>
            </a:lvl1pPr>
          </a:lstStyle>
          <a:p>
            <a:pPr>
              <a:defRPr/>
            </a:pPr>
            <a:endParaRPr lang="en-US"/>
          </a:p>
        </p:txBody>
      </p:sp>
    </p:spTree>
    <p:extLst>
      <p:ext uri="{BB962C8B-B14F-4D97-AF65-F5344CB8AC3E}">
        <p14:creationId xmlns:p14="http://schemas.microsoft.com/office/powerpoint/2010/main" val="33436003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4335326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vert="horz"/>
          <a:lstStyle/>
          <a:p>
            <a:r>
              <a:rPr lang="en-GB"/>
              <a:t>Click to edit Master title style</a:t>
            </a:r>
            <a:endParaRPr lang="en-US"/>
          </a:p>
        </p:txBody>
      </p:sp>
      <p:sp>
        <p:nvSpPr>
          <p:cNvPr id="3" name="Date Placeholder 2"/>
          <p:cNvSpPr>
            <a:spLocks noGrp="1"/>
          </p:cNvSpPr>
          <p:nvPr>
            <p:ph type="dt" sz="half" idx="10"/>
          </p:nvPr>
        </p:nvSpPr>
        <p:spPr>
          <a:xfrm>
            <a:off x="457200" y="4767263"/>
            <a:ext cx="2133600" cy="274637"/>
          </a:xfrm>
          <a:prstGeom prst="rect">
            <a:avLst/>
          </a:prstGeom>
        </p:spPr>
        <p:txBody>
          <a:bodyPr/>
          <a:lstStyle>
            <a:lvl1pPr eaLnBrk="1" hangingPunct="1">
              <a:defRPr/>
            </a:lvl1pPr>
          </a:lstStyle>
          <a:p>
            <a:pPr>
              <a:defRPr/>
            </a:pPr>
            <a:fld id="{F1165FBC-EE40-4AA8-885E-50346B99DA55}" type="datetimeFigureOut">
              <a:rPr lang="en-US"/>
              <a:pPr>
                <a:defRPr/>
              </a:pPr>
              <a:t>5/16/2017</a:t>
            </a:fld>
            <a:endParaRPr lang="en-US" dirty="0"/>
          </a:p>
        </p:txBody>
      </p:sp>
      <p:sp>
        <p:nvSpPr>
          <p:cNvPr id="4" name="Footer Placeholder 3"/>
          <p:cNvSpPr>
            <a:spLocks noGrp="1"/>
          </p:cNvSpPr>
          <p:nvPr>
            <p:ph type="ftr" sz="quarter" idx="11"/>
          </p:nvPr>
        </p:nvSpPr>
        <p:spPr>
          <a:xfrm>
            <a:off x="3124200" y="4767263"/>
            <a:ext cx="2895600" cy="274637"/>
          </a:xfrm>
          <a:prstGeom prst="rect">
            <a:avLst/>
          </a:prstGeom>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7863669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2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vert="horz"/>
          <a:lstStyle/>
          <a:p>
            <a:r>
              <a:rPr lang="en-GB"/>
              <a:t>Click to edit Master title style</a:t>
            </a:r>
            <a:endParaRPr lang="en-US"/>
          </a:p>
        </p:txBody>
      </p:sp>
      <p:sp>
        <p:nvSpPr>
          <p:cNvPr id="3" name="Date Placeholder 2"/>
          <p:cNvSpPr>
            <a:spLocks noGrp="1"/>
          </p:cNvSpPr>
          <p:nvPr>
            <p:ph type="dt" sz="half" idx="10"/>
          </p:nvPr>
        </p:nvSpPr>
        <p:spPr>
          <a:xfrm>
            <a:off x="457200" y="4767263"/>
            <a:ext cx="2133600" cy="274637"/>
          </a:xfrm>
          <a:prstGeom prst="rect">
            <a:avLst/>
          </a:prstGeom>
        </p:spPr>
        <p:txBody>
          <a:bodyPr/>
          <a:lstStyle>
            <a:lvl1pPr eaLnBrk="1" hangingPunct="1">
              <a:defRPr/>
            </a:lvl1pPr>
          </a:lstStyle>
          <a:p>
            <a:pPr>
              <a:defRPr/>
            </a:pPr>
            <a:fld id="{2914DD46-9CF9-4031-B0C2-D2E3D866A2DF}" type="datetimeFigureOut">
              <a:rPr lang="en-US"/>
              <a:pPr>
                <a:defRPr/>
              </a:pPr>
              <a:t>5/16/2017</a:t>
            </a:fld>
            <a:endParaRPr lang="en-US" dirty="0"/>
          </a:p>
        </p:txBody>
      </p:sp>
      <p:sp>
        <p:nvSpPr>
          <p:cNvPr id="4" name="Footer Placeholder 3"/>
          <p:cNvSpPr>
            <a:spLocks noGrp="1"/>
          </p:cNvSpPr>
          <p:nvPr>
            <p:ph type="ftr" sz="quarter" idx="11"/>
          </p:nvPr>
        </p:nvSpPr>
        <p:spPr>
          <a:xfrm>
            <a:off x="3124200" y="4767263"/>
            <a:ext cx="2895600" cy="274637"/>
          </a:xfrm>
          <a:prstGeom prst="rect">
            <a:avLst/>
          </a:prstGeom>
        </p:spPr>
        <p:txBody>
          <a:bodyPr/>
          <a:lstStyle>
            <a:lvl1pPr eaLnBrk="1" hangingPunct="1">
              <a:defRPr>
                <a:solidFill>
                  <a:prstClr val="white"/>
                </a:solidFill>
              </a:defRPr>
            </a:lvl1pPr>
          </a:lstStyle>
          <a:p>
            <a:pPr>
              <a:defRPr/>
            </a:pPr>
            <a:endParaRPr lang="en-US"/>
          </a:p>
        </p:txBody>
      </p:sp>
    </p:spTree>
    <p:extLst>
      <p:ext uri="{BB962C8B-B14F-4D97-AF65-F5344CB8AC3E}">
        <p14:creationId xmlns:p14="http://schemas.microsoft.com/office/powerpoint/2010/main" val="1821834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descr="iStock-624713098.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UCAS-Right_aligned-White_box_only-CMYK.eps"/>
          <p:cNvPicPr>
            <a:picLocks noChangeAspect="1"/>
          </p:cNvPicPr>
          <p:nvPr userDrawn="1"/>
        </p:nvPicPr>
        <p:blipFill>
          <a:blip r:embed="rId3">
            <a:extLst>
              <a:ext uri="{28A0092B-C50C-407E-A947-70E740481C1C}">
                <a14:useLocalDpi xmlns:a14="http://schemas.microsoft.com/office/drawing/2010/main" val="0"/>
              </a:ext>
            </a:extLst>
          </a:blip>
          <a:srcRect r="5966"/>
          <a:stretch>
            <a:fillRect/>
          </a:stretch>
        </p:blipFill>
        <p:spPr bwMode="auto">
          <a:xfrm>
            <a:off x="7570788" y="4567238"/>
            <a:ext cx="15795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685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2" name="Picture 6" descr="iStock-639513276.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UCAS-Right_aligned-White_box_only-CMYK.eps"/>
          <p:cNvPicPr>
            <a:picLocks noChangeAspect="1"/>
          </p:cNvPicPr>
          <p:nvPr userDrawn="1"/>
        </p:nvPicPr>
        <p:blipFill>
          <a:blip r:embed="rId3">
            <a:extLst>
              <a:ext uri="{28A0092B-C50C-407E-A947-70E740481C1C}">
                <a14:useLocalDpi xmlns:a14="http://schemas.microsoft.com/office/drawing/2010/main" val="0"/>
              </a:ext>
            </a:extLst>
          </a:blip>
          <a:srcRect r="5966"/>
          <a:stretch>
            <a:fillRect/>
          </a:stretch>
        </p:blipFill>
        <p:spPr bwMode="auto">
          <a:xfrm>
            <a:off x="7570788" y="4567238"/>
            <a:ext cx="15795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5841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2" name="Picture 6" descr="iStock-59796333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UCAS-Right_aligned-White_box_only-CMYK.eps"/>
          <p:cNvPicPr>
            <a:picLocks noChangeAspect="1"/>
          </p:cNvPicPr>
          <p:nvPr userDrawn="1"/>
        </p:nvPicPr>
        <p:blipFill>
          <a:blip r:embed="rId3">
            <a:extLst>
              <a:ext uri="{28A0092B-C50C-407E-A947-70E740481C1C}">
                <a14:useLocalDpi xmlns:a14="http://schemas.microsoft.com/office/drawing/2010/main" val="0"/>
              </a:ext>
            </a:extLst>
          </a:blip>
          <a:srcRect r="5966"/>
          <a:stretch>
            <a:fillRect/>
          </a:stretch>
        </p:blipFill>
        <p:spPr bwMode="auto">
          <a:xfrm>
            <a:off x="7570788" y="4567238"/>
            <a:ext cx="15795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1964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2" name="Picture 2" descr="iStock-53849293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UCAS-Right_aligned-White_box_only-CMYK.eps"/>
          <p:cNvPicPr>
            <a:picLocks noChangeAspect="1"/>
          </p:cNvPicPr>
          <p:nvPr userDrawn="1"/>
        </p:nvPicPr>
        <p:blipFill>
          <a:blip r:embed="rId3">
            <a:extLst>
              <a:ext uri="{28A0092B-C50C-407E-A947-70E740481C1C}">
                <a14:useLocalDpi xmlns:a14="http://schemas.microsoft.com/office/drawing/2010/main" val="0"/>
              </a:ext>
            </a:extLst>
          </a:blip>
          <a:srcRect r="5966"/>
          <a:stretch>
            <a:fillRect/>
          </a:stretch>
        </p:blipFill>
        <p:spPr bwMode="auto">
          <a:xfrm>
            <a:off x="7570788" y="4567238"/>
            <a:ext cx="15795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8886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2" name="Picture 6" descr="iStock-522874424.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UCAS-Right_aligned-White_box_only-CMYK.eps"/>
          <p:cNvPicPr>
            <a:picLocks noChangeAspect="1"/>
          </p:cNvPicPr>
          <p:nvPr userDrawn="1"/>
        </p:nvPicPr>
        <p:blipFill>
          <a:blip r:embed="rId3">
            <a:extLst>
              <a:ext uri="{28A0092B-C50C-407E-A947-70E740481C1C}">
                <a14:useLocalDpi xmlns:a14="http://schemas.microsoft.com/office/drawing/2010/main" val="0"/>
              </a:ext>
            </a:extLst>
          </a:blip>
          <a:srcRect r="5966"/>
          <a:stretch>
            <a:fillRect/>
          </a:stretch>
        </p:blipFill>
        <p:spPr bwMode="auto">
          <a:xfrm>
            <a:off x="7570788" y="4567238"/>
            <a:ext cx="15795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0784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2" descr="iStock-51388254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91598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UCAS-Right_aligned-White_box_only-CMYK.eps"/>
          <p:cNvPicPr>
            <a:picLocks noChangeAspect="1"/>
          </p:cNvPicPr>
          <p:nvPr userDrawn="1"/>
        </p:nvPicPr>
        <p:blipFill>
          <a:blip r:embed="rId3">
            <a:extLst>
              <a:ext uri="{28A0092B-C50C-407E-A947-70E740481C1C}">
                <a14:useLocalDpi xmlns:a14="http://schemas.microsoft.com/office/drawing/2010/main" val="0"/>
              </a:ext>
            </a:extLst>
          </a:blip>
          <a:srcRect r="5966"/>
          <a:stretch>
            <a:fillRect/>
          </a:stretch>
        </p:blipFill>
        <p:spPr bwMode="auto">
          <a:xfrm>
            <a:off x="7570788" y="4567238"/>
            <a:ext cx="15795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8611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2" name="Picture 6" descr="iStock-497517286.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UCAS-Right_aligned-White_box_only-CMYK.eps"/>
          <p:cNvPicPr>
            <a:picLocks noChangeAspect="1"/>
          </p:cNvPicPr>
          <p:nvPr userDrawn="1"/>
        </p:nvPicPr>
        <p:blipFill>
          <a:blip r:embed="rId3">
            <a:extLst>
              <a:ext uri="{28A0092B-C50C-407E-A947-70E740481C1C}">
                <a14:useLocalDpi xmlns:a14="http://schemas.microsoft.com/office/drawing/2010/main" val="0"/>
              </a:ext>
            </a:extLst>
          </a:blip>
          <a:srcRect r="5966"/>
          <a:stretch>
            <a:fillRect/>
          </a:stretch>
        </p:blipFill>
        <p:spPr bwMode="auto">
          <a:xfrm>
            <a:off x="7570788" y="4567238"/>
            <a:ext cx="15795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7246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223" r:id="rId1"/>
    <p:sldLayoutId id="2147484224" r:id="rId2"/>
    <p:sldLayoutId id="2147484225" r:id="rId3"/>
    <p:sldLayoutId id="2147484226" r:id="rId4"/>
    <p:sldLayoutId id="2147484227" r:id="rId5"/>
    <p:sldLayoutId id="2147484228" r:id="rId6"/>
    <p:sldLayoutId id="2147484229" r:id="rId7"/>
    <p:sldLayoutId id="2147484230" r:id="rId8"/>
    <p:sldLayoutId id="2147484231" r:id="rId9"/>
    <p:sldLayoutId id="2147484232" r:id="rId10"/>
    <p:sldLayoutId id="2147484233" r:id="rId11"/>
    <p:sldLayoutId id="2147484234" r:id="rId12"/>
    <p:sldLayoutId id="2147484235" r:id="rId13"/>
    <p:sldLayoutId id="2147484236" r:id="rId14"/>
    <p:sldLayoutId id="2147484237" r:id="rId15"/>
    <p:sldLayoutId id="2147484238" r:id="rId16"/>
    <p:sldLayoutId id="2147484239" r:id="rId17"/>
    <p:sldLayoutId id="2147484240" r:id="rId18"/>
    <p:sldLayoutId id="2147484241" r:id="rId19"/>
    <p:sldLayoutId id="2147484242" r:id="rId20"/>
    <p:sldLayoutId id="2147484243" r:id="rId21"/>
    <p:sldLayoutId id="2147484244" r:id="rId22"/>
    <p:sldLayoutId id="2147484245" r:id="rId23"/>
    <p:sldLayoutId id="2147484222" r:id="rId24"/>
    <p:sldLayoutId id="2147484246" r:id="rId25"/>
    <p:sldLayoutId id="2147484247" r:id="rId26"/>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9.xml"/><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hyperlink" Target="https://www.ucas.com/advisers?tile=tile-616"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www.ucas.com/advisers/managing-applications/exam-results"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hyperlink" Target="https://www.ucas.com/advisers/managing-applications/tracking-and-reporting-introduction/adviser-track-and-reporting" TargetMode="Externa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hyperlink" Target="https://pdp.ucas.com/"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hyperlink" Target="https://www.ucas.com/advisers?tile=tile-591" TargetMode="External"/><Relationship Id="rId3" Type="http://schemas.openxmlformats.org/officeDocument/2006/relationships/hyperlink" Target="https://www.ucas.com/ucas/undergraduate/getting-started/apprenticeships-uk" TargetMode="External"/><Relationship Id="rId7" Type="http://schemas.openxmlformats.org/officeDocument/2006/relationships/hyperlink" Target="https://www.ucas.com/file/86786/download?token=zVfQ-oho"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hyperlink" Target="https://www.ucas.com/advisers/guides-and-resources/qualification-reform" TargetMode="External"/><Relationship Id="rId5" Type="http://schemas.openxmlformats.org/officeDocument/2006/relationships/hyperlink" Target="https://www.ucas.com/advisers/guides-and-resources/confirmation-and-clearing-toolkit/direct-contact-service" TargetMode="External"/><Relationship Id="rId4" Type="http://schemas.openxmlformats.org/officeDocument/2006/relationships/hyperlink" Target="https://careerfinder.ucas.com/jobs/apprenticeship/#browsin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20https:/www.ucasdigital.com/widgets/parents_tool/index.html#/hom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0.xml"/><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8" Type="http://schemas.openxmlformats.org/officeDocument/2006/relationships/hyperlink" Target="https://www.ucas.com/advisers/managing-applications/tracking-and-reporting-introduction/adviser-track-and-reporting" TargetMode="External"/><Relationship Id="rId3" Type="http://schemas.openxmlformats.org/officeDocument/2006/relationships/hyperlink" Target="mailto:adviserhelp@ucas.ac.uk" TargetMode="External"/><Relationship Id="rId7" Type="http://schemas.openxmlformats.org/officeDocument/2006/relationships/hyperlink" Target="https://www.ucas.com/advisers?tile=tile-461"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s://www.ucas.com/ucas/events/find/audience/adviser/type/conference?keywords=&amp;sort_by=field_event_date_value" TargetMode="External"/><Relationship Id="rId5" Type="http://schemas.openxmlformats.org/officeDocument/2006/relationships/hyperlink" Target="https://www.ucas.com/advisers/guides-and-resources/training" TargetMode="External"/><Relationship Id="rId4" Type="http://schemas.openxmlformats.org/officeDocument/2006/relationships/hyperlink" Target="https://www.ucas.com/advisers/guides-and-resources"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twitter.com/UCAS_advisers" TargetMode="External"/><Relationship Id="rId5" Type="http://schemas.openxmlformats.org/officeDocument/2006/relationships/hyperlink" Target="https://www.ucas.com/advisers/guides-and-resources/adviser-news" TargetMode="External"/><Relationship Id="rId4" Type="http://schemas.openxmlformats.org/officeDocument/2006/relationships/hyperlink" Target="http://web.ucas.com/advisers-signup"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6.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33375"/>
            <a:ext cx="5345113" cy="1482725"/>
          </a:xfrm>
          <a:prstGeom prst="rect">
            <a:avLst/>
          </a:prstGeom>
          <a:solidFill>
            <a:srgbClr val="E00023">
              <a:alpha val="9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TextBox 6"/>
          <p:cNvSpPr txBox="1"/>
          <p:nvPr/>
        </p:nvSpPr>
        <p:spPr>
          <a:xfrm>
            <a:off x="307975" y="946150"/>
            <a:ext cx="4491038" cy="708025"/>
          </a:xfrm>
          <a:prstGeom prst="rect">
            <a:avLst/>
          </a:prstGeom>
          <a:noFill/>
        </p:spPr>
        <p:txBody>
          <a:bodyPr>
            <a:spAutoFit/>
          </a:bodyPr>
          <a:lstStyle/>
          <a:p>
            <a:pPr eaLnBrk="1" fontAlgn="auto" hangingPunct="1">
              <a:spcBef>
                <a:spcPts val="0"/>
              </a:spcBef>
              <a:spcAft>
                <a:spcPts val="0"/>
              </a:spcAft>
              <a:defRPr/>
            </a:pPr>
            <a:r>
              <a:rPr lang="en-US" sz="2000" dirty="0">
                <a:solidFill>
                  <a:srgbClr val="FFFFFF"/>
                </a:solidFill>
                <a:latin typeface="+mj-lt"/>
                <a:ea typeface="+mn-ea"/>
                <a:cs typeface="FS Albert Pro"/>
              </a:rPr>
              <a:t>James Durant</a:t>
            </a:r>
          </a:p>
          <a:p>
            <a:pPr eaLnBrk="1" fontAlgn="auto" hangingPunct="1">
              <a:spcBef>
                <a:spcPts val="0"/>
              </a:spcBef>
              <a:spcAft>
                <a:spcPts val="0"/>
              </a:spcAft>
              <a:defRPr/>
            </a:pPr>
            <a:r>
              <a:rPr lang="en-US" sz="2000" dirty="0">
                <a:solidFill>
                  <a:srgbClr val="FFFFFF"/>
                </a:solidFill>
                <a:latin typeface="+mj-lt"/>
                <a:ea typeface="+mn-ea"/>
                <a:cs typeface="FS Albert Pro"/>
              </a:rPr>
              <a:t>Professional Development Executive</a:t>
            </a:r>
          </a:p>
        </p:txBody>
      </p:sp>
      <p:sp>
        <p:nvSpPr>
          <p:cNvPr id="27652" name="Rectangle 1"/>
          <p:cNvSpPr>
            <a:spLocks noChangeArrowheads="1"/>
          </p:cNvSpPr>
          <p:nvPr/>
        </p:nvSpPr>
        <p:spPr bwMode="auto">
          <a:xfrm>
            <a:off x="307975" y="460375"/>
            <a:ext cx="50371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3200" b="1">
                <a:solidFill>
                  <a:srgbClr val="FFFFFF"/>
                </a:solidFill>
              </a:rPr>
              <a:t>UCAS Resources for Advisers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nual Input 3"/>
          <p:cNvSpPr/>
          <p:nvPr/>
        </p:nvSpPr>
        <p:spPr>
          <a:xfrm rot="5400000">
            <a:off x="1128713" y="-1128713"/>
            <a:ext cx="5143500" cy="7400925"/>
          </a:xfrm>
          <a:prstGeom prst="flowChartManualInput">
            <a:avLst/>
          </a:prstGeom>
          <a:solidFill>
            <a:srgbClr val="FFFFFF">
              <a:alpha val="87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TextBox 6"/>
          <p:cNvSpPr txBox="1"/>
          <p:nvPr/>
        </p:nvSpPr>
        <p:spPr>
          <a:xfrm>
            <a:off x="233363" y="246063"/>
            <a:ext cx="7653337" cy="708025"/>
          </a:xfrm>
          <a:prstGeom prst="rect">
            <a:avLst/>
          </a:prstGeom>
          <a:noFill/>
        </p:spPr>
        <p:txBody>
          <a:bodyPr>
            <a:spAutoFit/>
          </a:bodyPr>
          <a:lstStyle/>
          <a:p>
            <a:pPr eaLnBrk="1" fontAlgn="auto" hangingPunct="1">
              <a:spcBef>
                <a:spcPts val="0"/>
              </a:spcBef>
              <a:spcAft>
                <a:spcPts val="0"/>
              </a:spcAft>
              <a:defRPr/>
            </a:pPr>
            <a:r>
              <a:rPr lang="en-US" sz="4000" b="1" dirty="0">
                <a:solidFill>
                  <a:srgbClr val="E00023"/>
                </a:solidFill>
                <a:latin typeface="+mj-lt"/>
                <a:ea typeface="+mn-ea"/>
                <a:cs typeface="FS Albert Pro"/>
              </a:rPr>
              <a:t>Open days and virtual tours</a:t>
            </a:r>
          </a:p>
        </p:txBody>
      </p:sp>
      <p:pic>
        <p:nvPicPr>
          <p:cNvPr id="3994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2738" y="1265238"/>
            <a:ext cx="6223000" cy="354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1000" y="1560513"/>
            <a:ext cx="3405188" cy="291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598613" y="1535113"/>
            <a:ext cx="3511550" cy="3017837"/>
          </a:xfrm>
          <a:prstGeom prst="rect">
            <a:avLst/>
          </a:prstGeom>
          <a:noFill/>
          <a:ln w="57150"/>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en-GB" sz="135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20863" y="1219200"/>
            <a:ext cx="2927350" cy="366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820863" y="4329113"/>
            <a:ext cx="1468437" cy="296862"/>
          </a:xfrm>
          <a:prstGeom prst="rect">
            <a:avLst/>
          </a:prstGeom>
          <a:noFill/>
          <a:ln w="57150"/>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en-GB"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2000"/>
                                        <p:tgtEl>
                                          <p:spTgt spid="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heel(1)">
                                      <p:cBhvr>
                                        <p:cTn id="2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round b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96363" cy="5143500"/>
          </a:xfrm>
          <a:prstGeom prst="rect">
            <a:avLst/>
          </a:prstGeom>
          <a:noFill/>
          <a:ln>
            <a:noFill/>
          </a:ln>
          <a:extLst>
            <a:ext uri="{909E8E84-426E-40DD-AFC4-6F175D3DCCD1}">
              <a14:hiddenFill xmlns:a14="http://schemas.microsoft.com/office/drawing/2010/main">
                <a:solidFill>
                  <a:srgbClr val="FFFFFF">
                    <a:alpha val="87842"/>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33363" y="246063"/>
            <a:ext cx="7653337" cy="769937"/>
          </a:xfrm>
          <a:prstGeom prst="rect">
            <a:avLst/>
          </a:prstGeom>
          <a:noFill/>
        </p:spPr>
        <p:txBody>
          <a:bodyPr>
            <a:spAutoFit/>
          </a:bodyPr>
          <a:lstStyle/>
          <a:p>
            <a:pPr eaLnBrk="1" fontAlgn="auto" hangingPunct="1">
              <a:spcBef>
                <a:spcPts val="0"/>
              </a:spcBef>
              <a:spcAft>
                <a:spcPts val="0"/>
              </a:spcAft>
              <a:defRPr/>
            </a:pPr>
            <a:r>
              <a:rPr lang="en-US" sz="4400" b="1" dirty="0">
                <a:solidFill>
                  <a:srgbClr val="E00023"/>
                </a:solidFill>
                <a:latin typeface="+mj-lt"/>
                <a:ea typeface="+mn-ea"/>
                <a:cs typeface="FS Albert Pro"/>
              </a:rPr>
              <a:t>Open day search tool</a:t>
            </a:r>
          </a:p>
        </p:txBody>
      </p:sp>
      <p:pic>
        <p:nvPicPr>
          <p:cNvPr id="4096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92250" y="1016000"/>
            <a:ext cx="4827588" cy="368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755900" y="1666875"/>
            <a:ext cx="2640013" cy="401638"/>
          </a:xfrm>
          <a:prstGeom prst="rect">
            <a:avLst/>
          </a:prstGeom>
          <a:noFill/>
          <a:ln w="57150"/>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en-GB" sz="1350" dirty="0"/>
          </a:p>
        </p:txBody>
      </p:sp>
      <p:sp>
        <p:nvSpPr>
          <p:cNvPr id="9" name="Rectangle 8"/>
          <p:cNvSpPr/>
          <p:nvPr/>
        </p:nvSpPr>
        <p:spPr>
          <a:xfrm>
            <a:off x="2755900" y="2259013"/>
            <a:ext cx="2640013" cy="425450"/>
          </a:xfrm>
          <a:prstGeom prst="rect">
            <a:avLst/>
          </a:prstGeom>
          <a:noFill/>
          <a:ln w="57150"/>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en-GB"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9288"/>
            <a:ext cx="9144000" cy="3703637"/>
          </a:xfrm>
          <a:prstGeom prst="rect">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extBox 1"/>
          <p:cNvSpPr txBox="1"/>
          <p:nvPr/>
        </p:nvSpPr>
        <p:spPr>
          <a:xfrm>
            <a:off x="233363" y="190500"/>
            <a:ext cx="7653337" cy="769938"/>
          </a:xfrm>
          <a:prstGeom prst="rect">
            <a:avLst/>
          </a:prstGeom>
          <a:noFill/>
        </p:spPr>
        <p:txBody>
          <a:bodyPr>
            <a:spAutoFit/>
          </a:bodyPr>
          <a:lstStyle/>
          <a:p>
            <a:pPr eaLnBrk="1" fontAlgn="auto" hangingPunct="1">
              <a:spcBef>
                <a:spcPts val="0"/>
              </a:spcBef>
              <a:spcAft>
                <a:spcPts val="0"/>
              </a:spcAft>
              <a:defRPr/>
            </a:pPr>
            <a:r>
              <a:rPr lang="en-US" sz="4400" b="1" dirty="0">
                <a:solidFill>
                  <a:srgbClr val="E00023"/>
                </a:solidFill>
                <a:latin typeface="+mj-lt"/>
                <a:ea typeface="+mn-ea"/>
                <a:cs typeface="FS Albert Pro"/>
              </a:rPr>
              <a:t>Our personal statement tool</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55788" y="846138"/>
            <a:ext cx="5432425" cy="429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7300" y="846509"/>
            <a:ext cx="4889301" cy="4109848"/>
          </a:xfrm>
          <a:prstGeom prst="rect">
            <a:avLst/>
          </a:prstGeom>
          <a:effectLst>
            <a:softEdge rad="3175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4500563"/>
          </a:xfrm>
          <a:prstGeom prst="rect">
            <a:avLst/>
          </a:prstGeom>
          <a:solidFill>
            <a:schemeClr val="bg1">
              <a:alpha val="8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extBox 1"/>
          <p:cNvSpPr txBox="1"/>
          <p:nvPr/>
        </p:nvSpPr>
        <p:spPr>
          <a:xfrm>
            <a:off x="182563" y="39688"/>
            <a:ext cx="7653337" cy="769937"/>
          </a:xfrm>
          <a:prstGeom prst="rect">
            <a:avLst/>
          </a:prstGeom>
          <a:noFill/>
        </p:spPr>
        <p:txBody>
          <a:bodyPr>
            <a:spAutoFit/>
          </a:bodyPr>
          <a:lstStyle/>
          <a:p>
            <a:pPr eaLnBrk="1" hangingPunct="1">
              <a:defRPr/>
            </a:pPr>
            <a:r>
              <a:rPr lang="en-US" sz="4400" b="1" dirty="0">
                <a:solidFill>
                  <a:srgbClr val="E00023"/>
                </a:solidFill>
                <a:latin typeface="+mj-lt"/>
                <a:ea typeface="+mn-ea"/>
                <a:cs typeface="FS Albert Pro"/>
              </a:rPr>
              <a:t>Lessons learned – key deadlines</a:t>
            </a:r>
          </a:p>
        </p:txBody>
      </p:sp>
      <p:sp>
        <p:nvSpPr>
          <p:cNvPr id="3" name="TextBox 2"/>
          <p:cNvSpPr txBox="1"/>
          <p:nvPr/>
        </p:nvSpPr>
        <p:spPr>
          <a:xfrm>
            <a:off x="182563" y="796925"/>
            <a:ext cx="3724275" cy="3478213"/>
          </a:xfrm>
          <a:prstGeom prst="rect">
            <a:avLst/>
          </a:prstGeom>
          <a:noFill/>
        </p:spPr>
        <p:txBody>
          <a:bodyPr>
            <a:spAutoFit/>
          </a:bodyPr>
          <a:lstStyle/>
          <a:p>
            <a:pPr marL="285750" indent="-285750" eaLnBrk="1" hangingPunct="1">
              <a:buFont typeface="Arial" panose="020B0604020202020204" pitchFamily="34" charset="0"/>
              <a:buChar char="•"/>
              <a:defRPr/>
            </a:pPr>
            <a:r>
              <a:rPr lang="en-GB" sz="2000" dirty="0">
                <a:solidFill>
                  <a:schemeClr val="tx1">
                    <a:lumMod val="65000"/>
                    <a:lumOff val="35000"/>
                  </a:schemeClr>
                </a:solidFill>
              </a:rPr>
              <a:t>Ignoring messages on the Apply for advisers home screen. </a:t>
            </a:r>
          </a:p>
          <a:p>
            <a:pPr marL="285750" indent="-285750" eaLnBrk="1" hangingPunct="1">
              <a:buFont typeface="Arial" panose="020B0604020202020204" pitchFamily="34" charset="0"/>
              <a:buChar char="•"/>
              <a:defRPr/>
            </a:pPr>
            <a:r>
              <a:rPr lang="en-GB" sz="2000" dirty="0">
                <a:solidFill>
                  <a:schemeClr val="tx1">
                    <a:lumMod val="65000"/>
                    <a:lumOff val="35000"/>
                  </a:schemeClr>
                </a:solidFill>
              </a:rPr>
              <a:t>Approving applications but not sending to UCAS. </a:t>
            </a:r>
          </a:p>
          <a:p>
            <a:pPr marL="285750" indent="-285750" eaLnBrk="1" hangingPunct="1">
              <a:buFont typeface="Arial" panose="020B0604020202020204" pitchFamily="34" charset="0"/>
              <a:buChar char="•"/>
              <a:defRPr/>
            </a:pPr>
            <a:r>
              <a:rPr lang="en-GB" sz="2000" dirty="0">
                <a:solidFill>
                  <a:schemeClr val="tx1">
                    <a:lumMod val="65000"/>
                    <a:lumOff val="35000"/>
                  </a:schemeClr>
                </a:solidFill>
              </a:rPr>
              <a:t>Forgetting an application has been returned to an applicant.</a:t>
            </a:r>
          </a:p>
          <a:p>
            <a:pPr marL="285750" indent="-285750" eaLnBrk="1" hangingPunct="1">
              <a:buFont typeface="Arial" panose="020B0604020202020204" pitchFamily="34" charset="0"/>
              <a:buChar char="•"/>
              <a:defRPr/>
            </a:pPr>
            <a:r>
              <a:rPr lang="en-GB" sz="2000" dirty="0">
                <a:solidFill>
                  <a:schemeClr val="tx1">
                    <a:lumMod val="65000"/>
                    <a:lumOff val="35000"/>
                  </a:schemeClr>
                </a:solidFill>
              </a:rPr>
              <a:t>Waiting too long to complete the reference.</a:t>
            </a:r>
          </a:p>
          <a:p>
            <a:pPr marL="285750" indent="-285750" eaLnBrk="1" hangingPunct="1">
              <a:buFont typeface="Arial" panose="020B0604020202020204" pitchFamily="34" charset="0"/>
              <a:buChar char="•"/>
              <a:defRPr/>
            </a:pPr>
            <a:r>
              <a:rPr lang="en-GB" sz="2000" dirty="0">
                <a:solidFill>
                  <a:schemeClr val="tx1">
                    <a:lumMod val="65000"/>
                    <a:lumOff val="35000"/>
                  </a:schemeClr>
                </a:solidFill>
              </a:rPr>
              <a:t>Applicants being held in the ‘default group’ </a:t>
            </a:r>
          </a:p>
        </p:txBody>
      </p:sp>
      <p:pic>
        <p:nvPicPr>
          <p:cNvPr id="43013" name="Pictur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10025" y="914400"/>
            <a:ext cx="4876800" cy="2743200"/>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round bg.png"/>
          <p:cNvPicPr>
            <a:picLocks noChangeAspect="1"/>
          </p:cNvPicPr>
          <p:nvPr/>
        </p:nvPicPr>
        <p:blipFill>
          <a:blip r:embed="rId2">
            <a:extLst>
              <a:ext uri="{28A0092B-C50C-407E-A947-70E740481C1C}">
                <a14:useLocalDpi xmlns:a14="http://schemas.microsoft.com/office/drawing/2010/main" val="0"/>
              </a:ext>
            </a:extLst>
          </a:blip>
          <a:srcRect t="1555"/>
          <a:stretch>
            <a:fillRect/>
          </a:stretch>
        </p:blipFill>
        <p:spPr bwMode="auto">
          <a:xfrm>
            <a:off x="0" y="0"/>
            <a:ext cx="8996363" cy="5143500"/>
          </a:xfrm>
          <a:prstGeom prst="rect">
            <a:avLst/>
          </a:prstGeom>
          <a:noFill/>
          <a:ln>
            <a:noFill/>
          </a:ln>
          <a:extLst>
            <a:ext uri="{909E8E84-426E-40DD-AFC4-6F175D3DCCD1}">
              <a14:hiddenFill xmlns:a14="http://schemas.microsoft.com/office/drawing/2010/main">
                <a:solidFill>
                  <a:srgbClr val="FFFFFF">
                    <a:alpha val="87842"/>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33363" y="246063"/>
            <a:ext cx="7653337" cy="769937"/>
          </a:xfrm>
          <a:prstGeom prst="rect">
            <a:avLst/>
          </a:prstGeom>
          <a:noFill/>
        </p:spPr>
        <p:txBody>
          <a:bodyPr>
            <a:spAutoFit/>
          </a:bodyPr>
          <a:lstStyle/>
          <a:p>
            <a:pPr eaLnBrk="1" fontAlgn="auto" hangingPunct="1">
              <a:spcBef>
                <a:spcPts val="0"/>
              </a:spcBef>
              <a:spcAft>
                <a:spcPts val="0"/>
              </a:spcAft>
              <a:defRPr/>
            </a:pPr>
            <a:r>
              <a:rPr lang="en-US" sz="4400" b="1" dirty="0">
                <a:solidFill>
                  <a:srgbClr val="E00023"/>
                </a:solidFill>
                <a:latin typeface="+mj-lt"/>
                <a:ea typeface="+mn-ea"/>
                <a:cs typeface="FS Albert Pro"/>
              </a:rPr>
              <a:t>Offer rate calculator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975" y="1141413"/>
            <a:ext cx="2789238" cy="234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13225" y="1031875"/>
            <a:ext cx="2855913"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7588" y="1690688"/>
            <a:ext cx="2963862"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95325"/>
            <a:ext cx="9144000" cy="3703638"/>
          </a:xfrm>
          <a:prstGeom prst="rect">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extBox 1"/>
          <p:cNvSpPr txBox="1"/>
          <p:nvPr/>
        </p:nvSpPr>
        <p:spPr>
          <a:xfrm>
            <a:off x="233363" y="714375"/>
            <a:ext cx="7653337" cy="769938"/>
          </a:xfrm>
          <a:prstGeom prst="rect">
            <a:avLst/>
          </a:prstGeom>
          <a:noFill/>
        </p:spPr>
        <p:txBody>
          <a:bodyPr>
            <a:spAutoFit/>
          </a:bodyPr>
          <a:lstStyle/>
          <a:p>
            <a:pPr eaLnBrk="1" fontAlgn="auto" hangingPunct="1">
              <a:spcBef>
                <a:spcPts val="0"/>
              </a:spcBef>
              <a:spcAft>
                <a:spcPts val="0"/>
              </a:spcAft>
              <a:defRPr/>
            </a:pPr>
            <a:r>
              <a:rPr lang="en-US" sz="4400" b="1" dirty="0">
                <a:solidFill>
                  <a:srgbClr val="E00023"/>
                </a:solidFill>
                <a:latin typeface="+mj-lt"/>
                <a:ea typeface="+mn-ea"/>
                <a:cs typeface="FS Albert Pro"/>
              </a:rPr>
              <a:t>Remember…</a:t>
            </a:r>
          </a:p>
        </p:txBody>
      </p:sp>
      <p:sp>
        <p:nvSpPr>
          <p:cNvPr id="46084" name="TextBox 2"/>
          <p:cNvSpPr txBox="1">
            <a:spLocks noChangeArrowheads="1"/>
          </p:cNvSpPr>
          <p:nvPr/>
        </p:nvSpPr>
        <p:spPr bwMode="auto">
          <a:xfrm>
            <a:off x="233363" y="1971675"/>
            <a:ext cx="8624887"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5613" indent="-455613" defTabSz="608013">
              <a:defRPr>
                <a:solidFill>
                  <a:schemeClr val="tx1"/>
                </a:solidFill>
                <a:latin typeface="Calibri" panose="020F0502020204030204" pitchFamily="34" charset="0"/>
                <a:ea typeface="MS PGothic" panose="020B0600070205080204" pitchFamily="34" charset="-128"/>
              </a:defRPr>
            </a:lvl1pPr>
            <a:lvl2pPr marL="742950" indent="-285750" defTabSz="608013">
              <a:defRPr>
                <a:solidFill>
                  <a:schemeClr val="tx1"/>
                </a:solidFill>
                <a:latin typeface="Calibri" panose="020F0502020204030204" pitchFamily="34" charset="0"/>
                <a:ea typeface="MS PGothic" panose="020B0600070205080204" pitchFamily="34" charset="-128"/>
              </a:defRPr>
            </a:lvl2pPr>
            <a:lvl3pPr marL="1143000" indent="-228600" defTabSz="608013">
              <a:defRPr>
                <a:solidFill>
                  <a:schemeClr val="tx1"/>
                </a:solidFill>
                <a:latin typeface="Calibri" panose="020F0502020204030204" pitchFamily="34" charset="0"/>
                <a:ea typeface="MS PGothic" panose="020B0600070205080204" pitchFamily="34" charset="-128"/>
              </a:defRPr>
            </a:lvl3pPr>
            <a:lvl4pPr marL="1600200" indent="-228600" defTabSz="608013">
              <a:defRPr>
                <a:solidFill>
                  <a:schemeClr val="tx1"/>
                </a:solidFill>
                <a:latin typeface="Calibri" panose="020F0502020204030204" pitchFamily="34" charset="0"/>
                <a:ea typeface="MS PGothic" panose="020B0600070205080204" pitchFamily="34" charset="-128"/>
              </a:defRPr>
            </a:lvl4pPr>
            <a:lvl5pPr marL="2057400" indent="-228600" defTabSz="608013">
              <a:defRPr>
                <a:solidFill>
                  <a:schemeClr val="tx1"/>
                </a:solidFill>
                <a:latin typeface="Calibri" panose="020F0502020204030204" pitchFamily="34" charset="0"/>
                <a:ea typeface="MS PGothic" panose="020B0600070205080204" pitchFamily="34" charset="-128"/>
              </a:defRPr>
            </a:lvl5pPr>
            <a:lvl6pPr marL="2514600" indent="-228600" defTabSz="6080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6080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6080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6080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buFont typeface="Arial" panose="020B0604020202020204" pitchFamily="34" charset="0"/>
              <a:buChar char="•"/>
            </a:pPr>
            <a:r>
              <a:rPr lang="en-US" altLang="en-US" sz="2400">
                <a:solidFill>
                  <a:srgbClr val="404040"/>
                </a:solidFill>
              </a:rPr>
              <a:t>This tool has been designed for use with students in a </a:t>
            </a:r>
            <a:r>
              <a:rPr lang="en-US" altLang="en-US" sz="2400" b="1">
                <a:solidFill>
                  <a:srgbClr val="404040"/>
                </a:solidFill>
              </a:rPr>
              <a:t>1-2-1 context </a:t>
            </a:r>
            <a:r>
              <a:rPr lang="en-US" altLang="en-US" sz="2400">
                <a:solidFill>
                  <a:srgbClr val="404040"/>
                </a:solidFill>
              </a:rPr>
              <a:t>with a teacher or adviser.</a:t>
            </a:r>
          </a:p>
          <a:p>
            <a:pPr eaLnBrk="1" hangingPunct="1">
              <a:buFont typeface="Arial" panose="020B0604020202020204" pitchFamily="34" charset="0"/>
              <a:buChar char="•"/>
            </a:pPr>
            <a:r>
              <a:rPr lang="en-US" altLang="en-US" sz="2400">
                <a:solidFill>
                  <a:srgbClr val="404040"/>
                </a:solidFill>
              </a:rPr>
              <a:t>The calculator provides an </a:t>
            </a:r>
            <a:r>
              <a:rPr lang="en-US" altLang="en-US" sz="2400" b="1">
                <a:solidFill>
                  <a:srgbClr val="404040"/>
                </a:solidFill>
              </a:rPr>
              <a:t>estimate </a:t>
            </a:r>
            <a:r>
              <a:rPr lang="en-US" altLang="en-US" sz="2400">
                <a:solidFill>
                  <a:srgbClr val="404040"/>
                </a:solidFill>
              </a:rPr>
              <a:t>based on past applications.</a:t>
            </a:r>
          </a:p>
          <a:p>
            <a:pPr eaLnBrk="1" hangingPunct="1">
              <a:buFont typeface="Arial" panose="020B0604020202020204" pitchFamily="34" charset="0"/>
              <a:buChar char="•"/>
            </a:pPr>
            <a:r>
              <a:rPr lang="en-US" altLang="en-US" sz="2400">
                <a:solidFill>
                  <a:srgbClr val="404040"/>
                </a:solidFill>
              </a:rPr>
              <a:t>Universities and colleges take </a:t>
            </a:r>
            <a:r>
              <a:rPr lang="en-US" altLang="en-US" sz="2400" b="1">
                <a:solidFill>
                  <a:srgbClr val="404040"/>
                </a:solidFill>
              </a:rPr>
              <a:t>much more</a:t>
            </a:r>
            <a:r>
              <a:rPr lang="en-US" altLang="en-US" sz="2400">
                <a:solidFill>
                  <a:srgbClr val="404040"/>
                </a:solidFill>
              </a:rPr>
              <a:t> than just grades into consideration.</a:t>
            </a:r>
            <a:endParaRPr lang="en-GB" altLang="en-US" sz="2400">
              <a:solidFill>
                <a:srgbClr val="40404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nual Input 3"/>
          <p:cNvSpPr/>
          <p:nvPr/>
        </p:nvSpPr>
        <p:spPr>
          <a:xfrm rot="16200000" flipV="1">
            <a:off x="1774032" y="-1774032"/>
            <a:ext cx="5143500" cy="8691563"/>
          </a:xfrm>
          <a:prstGeom prst="flowChartManualInput">
            <a:avLst/>
          </a:prstGeom>
          <a:solidFill>
            <a:srgbClr val="FFFFFF">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extBox 1"/>
          <p:cNvSpPr txBox="1"/>
          <p:nvPr/>
        </p:nvSpPr>
        <p:spPr>
          <a:xfrm>
            <a:off x="233363" y="246063"/>
            <a:ext cx="5600700" cy="769937"/>
          </a:xfrm>
          <a:prstGeom prst="rect">
            <a:avLst/>
          </a:prstGeom>
          <a:noFill/>
        </p:spPr>
        <p:txBody>
          <a:bodyPr>
            <a:spAutoFit/>
          </a:bodyPr>
          <a:lstStyle/>
          <a:p>
            <a:pPr eaLnBrk="1" fontAlgn="auto" hangingPunct="1">
              <a:spcBef>
                <a:spcPts val="0"/>
              </a:spcBef>
              <a:spcAft>
                <a:spcPts val="0"/>
              </a:spcAft>
              <a:defRPr/>
            </a:pPr>
            <a:r>
              <a:rPr lang="en-US" sz="4400" b="1" dirty="0">
                <a:solidFill>
                  <a:srgbClr val="E00023"/>
                </a:solidFill>
                <a:latin typeface="+mj-lt"/>
                <a:ea typeface="+mn-ea"/>
                <a:cs typeface="FS Albert Pro"/>
              </a:rPr>
              <a:t>Direct contact service</a:t>
            </a:r>
          </a:p>
        </p:txBody>
      </p:sp>
      <p:pic>
        <p:nvPicPr>
          <p:cNvPr id="4710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363" y="1016000"/>
            <a:ext cx="3697287" cy="408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Box 5"/>
          <p:cNvSpPr txBox="1">
            <a:spLocks noChangeArrowheads="1"/>
          </p:cNvSpPr>
          <p:nvPr/>
        </p:nvSpPr>
        <p:spPr bwMode="auto">
          <a:xfrm>
            <a:off x="4164013" y="1123950"/>
            <a:ext cx="3967162"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a:t>An optional sign up service for learners </a:t>
            </a:r>
          </a:p>
          <a:p>
            <a:pPr eaLnBrk="1" hangingPunct="1"/>
            <a:r>
              <a:rPr lang="en-US" altLang="en-US"/>
              <a:t>to find a place if they aren’t holding any </a:t>
            </a:r>
          </a:p>
          <a:p>
            <a:pPr eaLnBrk="1" hangingPunct="1"/>
            <a:r>
              <a:rPr lang="en-US" altLang="en-US"/>
              <a:t>live choices. </a:t>
            </a:r>
          </a:p>
          <a:p>
            <a:pPr eaLnBrk="1" hangingPunct="1"/>
            <a:endParaRPr lang="en-US" altLang="en-US"/>
          </a:p>
          <a:p>
            <a:pPr eaLnBrk="1" hangingPunct="1"/>
            <a:r>
              <a:rPr lang="en-US" altLang="en-US"/>
              <a:t>Universities and colleges can </a:t>
            </a:r>
          </a:p>
          <a:p>
            <a:pPr eaLnBrk="1" hangingPunct="1"/>
            <a:r>
              <a:rPr lang="en-US" altLang="en-US"/>
              <a:t>contact learners from </a:t>
            </a:r>
          </a:p>
          <a:p>
            <a:pPr eaLnBrk="1" hangingPunct="1"/>
            <a:r>
              <a:rPr lang="en-US" altLang="en-US"/>
              <a:t>27 February to 3 July 2017 - if </a:t>
            </a:r>
          </a:p>
          <a:p>
            <a:pPr eaLnBrk="1" hangingPunct="1"/>
            <a:r>
              <a:rPr lang="en-US" altLang="en-US"/>
              <a:t>they are eligible for </a:t>
            </a:r>
            <a:r>
              <a:rPr lang="en-US" altLang="en-US" b="1"/>
              <a:t>Extra.</a:t>
            </a:r>
          </a:p>
          <a:p>
            <a:pPr eaLnBrk="1" hangingPunct="1"/>
            <a:r>
              <a:rPr lang="en-US" altLang="en-US"/>
              <a:t> </a:t>
            </a:r>
          </a:p>
          <a:p>
            <a:pPr eaLnBrk="1" hangingPunct="1"/>
            <a:r>
              <a:rPr lang="en-US" altLang="en-US"/>
              <a:t>And again from 5 July to </a:t>
            </a:r>
          </a:p>
          <a:p>
            <a:pPr eaLnBrk="1" hangingPunct="1"/>
            <a:r>
              <a:rPr lang="en-US" altLang="en-US"/>
              <a:t>mid-September 2017 if they </a:t>
            </a:r>
          </a:p>
          <a:p>
            <a:pPr eaLnBrk="1" hangingPunct="1"/>
            <a:r>
              <a:rPr lang="en-US" altLang="en-US"/>
              <a:t>are eligible for </a:t>
            </a:r>
            <a:r>
              <a:rPr lang="en-US" altLang="en-US" b="1"/>
              <a:t>Clearing</a:t>
            </a:r>
            <a:r>
              <a:rPr lang="en-US" altLang="en-US"/>
              <a:t>. </a:t>
            </a:r>
            <a:endParaRPr lang="en-GB" alt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95325"/>
            <a:ext cx="9144000" cy="3703638"/>
          </a:xfrm>
          <a:prstGeom prst="rect">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8131" name="TextBox 2"/>
          <p:cNvSpPr txBox="1">
            <a:spLocks noChangeArrowheads="1"/>
          </p:cNvSpPr>
          <p:nvPr/>
        </p:nvSpPr>
        <p:spPr bwMode="auto">
          <a:xfrm>
            <a:off x="233363" y="714375"/>
            <a:ext cx="8658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08013">
              <a:defRPr>
                <a:solidFill>
                  <a:schemeClr val="tx1"/>
                </a:solidFill>
                <a:latin typeface="Calibri" panose="020F0502020204030204" pitchFamily="34" charset="0"/>
                <a:ea typeface="MS PGothic" panose="020B0600070205080204" pitchFamily="34" charset="-128"/>
              </a:defRPr>
            </a:lvl1pPr>
            <a:lvl2pPr marL="742950" indent="-285750" defTabSz="608013">
              <a:defRPr>
                <a:solidFill>
                  <a:schemeClr val="tx1"/>
                </a:solidFill>
                <a:latin typeface="Calibri" panose="020F0502020204030204" pitchFamily="34" charset="0"/>
                <a:ea typeface="MS PGothic" panose="020B0600070205080204" pitchFamily="34" charset="-128"/>
              </a:defRPr>
            </a:lvl2pPr>
            <a:lvl3pPr marL="1143000" indent="-228600" defTabSz="608013">
              <a:defRPr>
                <a:solidFill>
                  <a:schemeClr val="tx1"/>
                </a:solidFill>
                <a:latin typeface="Calibri" panose="020F0502020204030204" pitchFamily="34" charset="0"/>
                <a:ea typeface="MS PGothic" panose="020B0600070205080204" pitchFamily="34" charset="-128"/>
              </a:defRPr>
            </a:lvl3pPr>
            <a:lvl4pPr marL="1600200" indent="-228600" defTabSz="608013">
              <a:defRPr>
                <a:solidFill>
                  <a:schemeClr val="tx1"/>
                </a:solidFill>
                <a:latin typeface="Calibri" panose="020F0502020204030204" pitchFamily="34" charset="0"/>
                <a:ea typeface="MS PGothic" panose="020B0600070205080204" pitchFamily="34" charset="-128"/>
              </a:defRPr>
            </a:lvl4pPr>
            <a:lvl5pPr marL="2057400" indent="-228600" defTabSz="608013">
              <a:defRPr>
                <a:solidFill>
                  <a:schemeClr val="tx1"/>
                </a:solidFill>
                <a:latin typeface="Calibri" panose="020F0502020204030204" pitchFamily="34" charset="0"/>
                <a:ea typeface="MS PGothic" panose="020B0600070205080204" pitchFamily="34" charset="-128"/>
              </a:defRPr>
            </a:lvl5pPr>
            <a:lvl6pPr marL="2514600" indent="-228600" defTabSz="6080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6080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6080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6080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4000" b="1">
                <a:solidFill>
                  <a:srgbClr val="E00023"/>
                </a:solidFill>
                <a:ea typeface="FS Albert Pro"/>
                <a:cs typeface="FS Albert Pro"/>
              </a:rPr>
              <a:t>Preparing for Confirmation and Clearing </a:t>
            </a:r>
          </a:p>
        </p:txBody>
      </p:sp>
      <p:sp>
        <p:nvSpPr>
          <p:cNvPr id="4" name="TextBox 3"/>
          <p:cNvSpPr txBox="1">
            <a:spLocks noChangeArrowheads="1"/>
          </p:cNvSpPr>
          <p:nvPr/>
        </p:nvSpPr>
        <p:spPr bwMode="auto">
          <a:xfrm>
            <a:off x="233363" y="1441450"/>
            <a:ext cx="7883525" cy="3744913"/>
          </a:xfrm>
          <a:prstGeom prst="rect">
            <a:avLst/>
          </a:prstGeom>
          <a:noFill/>
          <a:ln>
            <a:noFill/>
          </a:ln>
          <a:extLst>
            <a:ext uri="{909E8E84-426E-40dd-AFC4-6F175D3DCCD1}"/>
            <a:ext uri="{91240B29-F687-4f45-9708-019B960494DF}"/>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380990" indent="-380990" defTabSz="609585" eaLnBrk="1" hangingPunct="1">
              <a:spcBef>
                <a:spcPts val="800"/>
              </a:spcBef>
              <a:spcAft>
                <a:spcPts val="800"/>
              </a:spcAft>
              <a:buFont typeface="Arial" panose="020B0604020202020204" pitchFamily="34" charset="0"/>
              <a:buChar char="•"/>
              <a:defRPr/>
            </a:pPr>
            <a:r>
              <a:rPr lang="en-GB" dirty="0">
                <a:solidFill>
                  <a:prstClr val="black">
                    <a:lumMod val="65000"/>
                    <a:lumOff val="35000"/>
                  </a:prstClr>
                </a:solidFill>
              </a:rPr>
              <a:t>Ensure personal details are correct.</a:t>
            </a:r>
          </a:p>
          <a:p>
            <a:pPr marL="380990" indent="-380990" defTabSz="609585" eaLnBrk="1" hangingPunct="1">
              <a:spcBef>
                <a:spcPts val="800"/>
              </a:spcBef>
              <a:spcAft>
                <a:spcPts val="800"/>
              </a:spcAft>
              <a:buFont typeface="Arial" panose="020B0604020202020204" pitchFamily="34" charset="0"/>
              <a:buChar char="•"/>
              <a:defRPr/>
            </a:pPr>
            <a:r>
              <a:rPr lang="en-GB" dirty="0">
                <a:solidFill>
                  <a:prstClr val="black">
                    <a:lumMod val="65000"/>
                    <a:lumOff val="35000"/>
                  </a:prstClr>
                </a:solidFill>
              </a:rPr>
              <a:t>Remind students to keep Track up to date.  </a:t>
            </a:r>
          </a:p>
          <a:p>
            <a:pPr marL="380990" indent="-380990" defTabSz="609585" eaLnBrk="1" hangingPunct="1">
              <a:spcBef>
                <a:spcPts val="800"/>
              </a:spcBef>
              <a:spcAft>
                <a:spcPts val="800"/>
              </a:spcAft>
              <a:buFont typeface="Arial" panose="020B0604020202020204" pitchFamily="34" charset="0"/>
              <a:buChar char="•"/>
              <a:defRPr/>
            </a:pPr>
            <a:r>
              <a:rPr lang="en-GB" dirty="0">
                <a:solidFill>
                  <a:prstClr val="black">
                    <a:lumMod val="65000"/>
                    <a:lumOff val="35000"/>
                  </a:prstClr>
                </a:solidFill>
                <a:hlinkClick r:id="rId3"/>
              </a:rPr>
              <a:t>C&amp;C information </a:t>
            </a:r>
            <a:r>
              <a:rPr lang="en-GB" dirty="0">
                <a:solidFill>
                  <a:prstClr val="black">
                    <a:lumMod val="65000"/>
                    <a:lumOff val="35000"/>
                  </a:prstClr>
                </a:solidFill>
              </a:rPr>
              <a:t>now in one place on our website.</a:t>
            </a:r>
          </a:p>
          <a:p>
            <a:pPr marL="380990" indent="-380990" defTabSz="609585" eaLnBrk="1" hangingPunct="1">
              <a:spcBef>
                <a:spcPts val="800"/>
              </a:spcBef>
              <a:spcAft>
                <a:spcPts val="800"/>
              </a:spcAft>
              <a:buFont typeface="Arial" panose="020B0604020202020204" pitchFamily="34" charset="0"/>
              <a:buChar char="•"/>
              <a:defRPr/>
            </a:pPr>
            <a:r>
              <a:rPr lang="en-GB" dirty="0">
                <a:solidFill>
                  <a:schemeClr val="tx1">
                    <a:lumMod val="65000"/>
                    <a:lumOff val="35000"/>
                  </a:schemeClr>
                </a:solidFill>
              </a:rPr>
              <a:t>Clearing choice can be added from 15.00 on results day.</a:t>
            </a:r>
          </a:p>
          <a:p>
            <a:pPr marL="380990" indent="-380990" defTabSz="609585" eaLnBrk="1" hangingPunct="1">
              <a:spcBef>
                <a:spcPts val="800"/>
              </a:spcBef>
              <a:spcAft>
                <a:spcPts val="800"/>
              </a:spcAft>
              <a:buFont typeface="Arial" panose="020B0604020202020204" pitchFamily="34" charset="0"/>
              <a:buChar char="•"/>
              <a:defRPr/>
            </a:pPr>
            <a:r>
              <a:rPr lang="en-GB" dirty="0">
                <a:solidFill>
                  <a:schemeClr val="tx1">
                    <a:lumMod val="65000"/>
                    <a:lumOff val="35000"/>
                  </a:schemeClr>
                </a:solidFill>
              </a:rPr>
              <a:t>Emails about mismatched and unplaced applicants. </a:t>
            </a:r>
          </a:p>
          <a:p>
            <a:pPr marL="380990" indent="-380990" defTabSz="609585" eaLnBrk="1" hangingPunct="1">
              <a:spcBef>
                <a:spcPts val="800"/>
              </a:spcBef>
              <a:spcAft>
                <a:spcPts val="800"/>
              </a:spcAft>
              <a:buFont typeface="Arial" panose="020B0604020202020204" pitchFamily="34" charset="0"/>
              <a:buChar char="•"/>
              <a:defRPr/>
            </a:pPr>
            <a:r>
              <a:rPr lang="en-GB">
                <a:solidFill>
                  <a:schemeClr val="tx1">
                    <a:lumMod val="65000"/>
                    <a:lumOff val="35000"/>
                  </a:schemeClr>
                </a:solidFill>
              </a:rPr>
              <a:t>Ensure </a:t>
            </a:r>
            <a:r>
              <a:rPr lang="en-GB" dirty="0">
                <a:solidFill>
                  <a:schemeClr val="tx1">
                    <a:lumMod val="65000"/>
                    <a:lumOff val="35000"/>
                  </a:schemeClr>
                </a:solidFill>
              </a:rPr>
              <a:t>students are informed about their options. </a:t>
            </a:r>
          </a:p>
          <a:p>
            <a:pPr defTabSz="609585" eaLnBrk="1" hangingPunct="1">
              <a:spcBef>
                <a:spcPts val="800"/>
              </a:spcBef>
              <a:spcAft>
                <a:spcPts val="800"/>
              </a:spcAft>
              <a:defRPr/>
            </a:pPr>
            <a:endParaRPr lang="en-GB" dirty="0">
              <a:solidFill>
                <a:prstClr val="black">
                  <a:lumMod val="65000"/>
                  <a:lumOff val="35000"/>
                </a:prstClr>
              </a:solidFill>
            </a:endParaRPr>
          </a:p>
          <a:p>
            <a:pPr marL="380990" indent="-380990" defTabSz="609585" eaLnBrk="1" hangingPunct="1">
              <a:spcBef>
                <a:spcPts val="800"/>
              </a:spcBef>
              <a:spcAft>
                <a:spcPts val="800"/>
              </a:spcAft>
              <a:buFont typeface="Arial" panose="020B0604020202020204" pitchFamily="34" charset="0"/>
              <a:buChar char="•"/>
              <a:defRPr/>
            </a:pPr>
            <a:endParaRPr lang="en-US" dirty="0">
              <a:solidFill>
                <a:srgbClr val="595959"/>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7548563" cy="5143500"/>
          </a:xfrm>
          <a:prstGeom prst="rect">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0179" name="Title 1"/>
          <p:cNvSpPr>
            <a:spLocks noGrp="1"/>
          </p:cNvSpPr>
          <p:nvPr>
            <p:ph type="title" idx="4294967295"/>
          </p:nvPr>
        </p:nvSpPr>
        <p:spPr bwMode="auto">
          <a:xfrm>
            <a:off x="225425" y="125413"/>
            <a:ext cx="822960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GB" altLang="en-US" b="1" smtClean="0">
                <a:solidFill>
                  <a:srgbClr val="E00023"/>
                </a:solidFill>
                <a:ea typeface="FS Albert Pro"/>
                <a:cs typeface="FS Albert Pro"/>
              </a:rPr>
              <a:t>Awarding Body Linkage </a:t>
            </a:r>
          </a:p>
        </p:txBody>
      </p:sp>
      <p:sp>
        <p:nvSpPr>
          <p:cNvPr id="3" name="TextBox 2"/>
          <p:cNvSpPr txBox="1"/>
          <p:nvPr/>
        </p:nvSpPr>
        <p:spPr>
          <a:xfrm>
            <a:off x="357187" y="982663"/>
            <a:ext cx="6834506" cy="3877985"/>
          </a:xfrm>
          <a:prstGeom prst="rect">
            <a:avLst/>
          </a:prstGeom>
          <a:noFill/>
        </p:spPr>
        <p:txBody>
          <a:bodyPr>
            <a:spAutoFit/>
          </a:bodyPr>
          <a:lstStyle/>
          <a:p>
            <a:pPr marL="0" lvl="5">
              <a:defRPr/>
            </a:pPr>
            <a:r>
              <a:rPr lang="en-US" dirty="0">
                <a:solidFill>
                  <a:srgbClr val="595959"/>
                </a:solidFill>
              </a:rPr>
              <a:t>To prevent mismatches through ABL there are some things you can do to help:  </a:t>
            </a:r>
          </a:p>
          <a:p>
            <a:pPr marL="0" lvl="5">
              <a:defRPr/>
            </a:pPr>
            <a:endParaRPr lang="en-US" dirty="0">
              <a:solidFill>
                <a:srgbClr val="595959"/>
              </a:solidFill>
            </a:endParaRPr>
          </a:p>
          <a:p>
            <a:pPr marL="269875" lvl="5" indent="-269875">
              <a:spcBef>
                <a:spcPts val="600"/>
              </a:spcBef>
              <a:spcAft>
                <a:spcPts val="600"/>
              </a:spcAft>
              <a:buFont typeface="Arial" panose="020B0604020202020204" pitchFamily="34" charset="0"/>
              <a:buChar char="•"/>
              <a:defRPr/>
            </a:pPr>
            <a:r>
              <a:rPr lang="en-US" dirty="0">
                <a:solidFill>
                  <a:srgbClr val="595959"/>
                </a:solidFill>
              </a:rPr>
              <a:t>Work with your exams officer to ensure that qualifications entered match those that the applicant is actually taking e.g. has dropped  a subject, wrong BTEC etc. </a:t>
            </a:r>
          </a:p>
          <a:p>
            <a:pPr marL="269875" lvl="5" indent="-269875">
              <a:spcBef>
                <a:spcPts val="600"/>
              </a:spcBef>
              <a:spcAft>
                <a:spcPts val="600"/>
              </a:spcAft>
              <a:buFont typeface="Arial" panose="020B0604020202020204" pitchFamily="34" charset="0"/>
              <a:buChar char="•"/>
              <a:defRPr/>
            </a:pPr>
            <a:r>
              <a:rPr lang="en-US" dirty="0">
                <a:solidFill>
                  <a:srgbClr val="595959"/>
                </a:solidFill>
              </a:rPr>
              <a:t>Check date of birth is entered correctly and that month and year on exam records match UCAS application.</a:t>
            </a:r>
          </a:p>
          <a:p>
            <a:pPr marL="269875" lvl="5" indent="-269875">
              <a:spcBef>
                <a:spcPts val="600"/>
              </a:spcBef>
              <a:spcAft>
                <a:spcPts val="600"/>
              </a:spcAft>
              <a:buFont typeface="Arial" panose="020B0604020202020204" pitchFamily="34" charset="0"/>
              <a:buChar char="•"/>
              <a:defRPr/>
            </a:pPr>
            <a:r>
              <a:rPr lang="en-US" dirty="0">
                <a:solidFill>
                  <a:srgbClr val="595959"/>
                </a:solidFill>
              </a:rPr>
              <a:t>Check that names match e.g. correct order, shortened first names.</a:t>
            </a:r>
          </a:p>
          <a:p>
            <a:pPr marL="0" lvl="5">
              <a:defRPr/>
            </a:pPr>
            <a:endParaRPr lang="en-US" dirty="0">
              <a:solidFill>
                <a:srgbClr val="595959"/>
              </a:solidFill>
            </a:endParaRPr>
          </a:p>
          <a:p>
            <a:pPr marL="0" lvl="5">
              <a:defRPr/>
            </a:pPr>
            <a:r>
              <a:rPr lang="en-US" dirty="0">
                <a:solidFill>
                  <a:srgbClr val="595959"/>
                </a:solidFill>
              </a:rPr>
              <a:t>This will help to prevent delays at Confirmation post-results. </a:t>
            </a:r>
          </a:p>
          <a:p>
            <a:pPr marL="0" lvl="5">
              <a:defRPr/>
            </a:pPr>
            <a:r>
              <a:rPr lang="en-US" dirty="0">
                <a:solidFill>
                  <a:srgbClr val="595959"/>
                </a:solidFill>
              </a:rPr>
              <a:t>For further information see </a:t>
            </a:r>
            <a:r>
              <a:rPr lang="en-US" dirty="0">
                <a:solidFill>
                  <a:srgbClr val="595959"/>
                </a:solidFill>
                <a:hlinkClick r:id="rId3"/>
              </a:rPr>
              <a:t>Exams results</a:t>
            </a:r>
            <a:r>
              <a:rPr lang="en-US" dirty="0">
                <a:solidFill>
                  <a:srgbClr val="595959"/>
                </a:solidFill>
              </a:rPr>
              <a:t>.</a:t>
            </a:r>
            <a:endParaRPr lang="en-US" i="1" dirty="0">
              <a:solidFill>
                <a:srgbClr val="595959"/>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round bg.png"/>
          <p:cNvPicPr>
            <a:picLocks noChangeAspect="1"/>
          </p:cNvPicPr>
          <p:nvPr/>
        </p:nvPicPr>
        <p:blipFill>
          <a:blip r:embed="rId3">
            <a:extLst>
              <a:ext uri="{28A0092B-C50C-407E-A947-70E740481C1C}">
                <a14:useLocalDpi xmlns:a14="http://schemas.microsoft.com/office/drawing/2010/main" val="0"/>
              </a:ext>
            </a:extLst>
          </a:blip>
          <a:srcRect t="1555"/>
          <a:stretch>
            <a:fillRect/>
          </a:stretch>
        </p:blipFill>
        <p:spPr bwMode="auto">
          <a:xfrm>
            <a:off x="0" y="0"/>
            <a:ext cx="8996363" cy="5143500"/>
          </a:xfrm>
          <a:prstGeom prst="rect">
            <a:avLst/>
          </a:prstGeom>
          <a:noFill/>
          <a:ln>
            <a:noFill/>
          </a:ln>
          <a:extLst>
            <a:ext uri="{909E8E84-426E-40DD-AFC4-6F175D3DCCD1}">
              <a14:hiddenFill xmlns:a14="http://schemas.microsoft.com/office/drawing/2010/main">
                <a:solidFill>
                  <a:srgbClr val="FFFFFF">
                    <a:alpha val="87842"/>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33363" y="246063"/>
            <a:ext cx="7653337" cy="769937"/>
          </a:xfrm>
          <a:prstGeom prst="rect">
            <a:avLst/>
          </a:prstGeom>
          <a:noFill/>
        </p:spPr>
        <p:txBody>
          <a:bodyPr>
            <a:spAutoFit/>
          </a:bodyPr>
          <a:lstStyle/>
          <a:p>
            <a:pPr eaLnBrk="1" fontAlgn="auto" hangingPunct="1">
              <a:spcBef>
                <a:spcPts val="0"/>
              </a:spcBef>
              <a:spcAft>
                <a:spcPts val="0"/>
              </a:spcAft>
              <a:defRPr/>
            </a:pPr>
            <a:r>
              <a:rPr lang="en-US" sz="4400" b="1" dirty="0">
                <a:solidFill>
                  <a:srgbClr val="E00023"/>
                </a:solidFill>
                <a:latin typeface="+mj-lt"/>
                <a:ea typeface="+mn-ea"/>
                <a:cs typeface="FS Albert Pro"/>
              </a:rPr>
              <a:t>Improved reports for advisers</a:t>
            </a:r>
          </a:p>
        </p:txBody>
      </p:sp>
      <p:pic>
        <p:nvPicPr>
          <p:cNvPr id="52228" name="Picture 7"/>
          <p:cNvPicPr>
            <a:picLocks noChangeAspect="1" noChangeArrowheads="1"/>
          </p:cNvPicPr>
          <p:nvPr/>
        </p:nvPicPr>
        <p:blipFill>
          <a:blip r:embed="rId4">
            <a:extLst>
              <a:ext uri="{28A0092B-C50C-407E-A947-70E740481C1C}">
                <a14:useLocalDpi xmlns:a14="http://schemas.microsoft.com/office/drawing/2010/main" val="0"/>
              </a:ext>
            </a:extLst>
          </a:blip>
          <a:srcRect l="18217" t="8888" r="64885" b="19833"/>
          <a:stretch>
            <a:fillRect/>
          </a:stretch>
        </p:blipFill>
        <p:spPr bwMode="auto">
          <a:xfrm>
            <a:off x="123825" y="952500"/>
            <a:ext cx="2987675" cy="411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270250" y="1108075"/>
            <a:ext cx="4881563" cy="3478213"/>
          </a:xfrm>
          <a:prstGeom prst="rect">
            <a:avLst/>
          </a:prstGeom>
        </p:spPr>
        <p:txBody>
          <a:bodyPr>
            <a:spAutoFit/>
          </a:bodyPr>
          <a:lstStyle/>
          <a:p>
            <a:pPr eaLnBrk="1" hangingPunct="1">
              <a:lnSpc>
                <a:spcPct val="150000"/>
              </a:lnSpc>
              <a:defRPr/>
            </a:pPr>
            <a:r>
              <a:rPr lang="en-GB" sz="2000" dirty="0">
                <a:solidFill>
                  <a:schemeClr val="tx1">
                    <a:lumMod val="65000"/>
                    <a:lumOff val="35000"/>
                  </a:schemeClr>
                </a:solidFill>
              </a:rPr>
              <a:t>New style Competitor Report dashboard</a:t>
            </a:r>
          </a:p>
          <a:p>
            <a:pPr marL="285750" indent="-285750" eaLnBrk="1" hangingPunct="1">
              <a:buFont typeface="Arial" panose="020B0604020202020204" pitchFamily="34" charset="0"/>
              <a:buChar char="•"/>
              <a:defRPr/>
            </a:pPr>
            <a:r>
              <a:rPr lang="en-GB" sz="2000" dirty="0">
                <a:solidFill>
                  <a:schemeClr val="tx1">
                    <a:lumMod val="65000"/>
                    <a:lumOff val="35000"/>
                  </a:schemeClr>
                </a:solidFill>
              </a:rPr>
              <a:t>Headline stats at-a-glance</a:t>
            </a:r>
          </a:p>
          <a:p>
            <a:pPr eaLnBrk="1" hangingPunct="1">
              <a:lnSpc>
                <a:spcPct val="150000"/>
              </a:lnSpc>
              <a:defRPr/>
            </a:pPr>
            <a:endParaRPr lang="en-GB" sz="2000" dirty="0">
              <a:solidFill>
                <a:schemeClr val="tx1">
                  <a:lumMod val="65000"/>
                  <a:lumOff val="35000"/>
                </a:schemeClr>
              </a:solidFill>
            </a:endParaRPr>
          </a:p>
          <a:p>
            <a:pPr eaLnBrk="1" hangingPunct="1">
              <a:lnSpc>
                <a:spcPct val="150000"/>
              </a:lnSpc>
              <a:defRPr/>
            </a:pPr>
            <a:r>
              <a:rPr lang="en-GB" sz="2000" dirty="0">
                <a:solidFill>
                  <a:schemeClr val="tx1">
                    <a:lumMod val="65000"/>
                    <a:lumOff val="35000"/>
                  </a:schemeClr>
                </a:solidFill>
              </a:rPr>
              <a:t>Applicant Status Reports (ASRs)</a:t>
            </a:r>
          </a:p>
          <a:p>
            <a:pPr marL="285750" indent="-285750" eaLnBrk="1" hangingPunct="1">
              <a:buFont typeface="Arial" panose="020B0604020202020204" pitchFamily="34" charset="0"/>
              <a:buChar char="•"/>
              <a:defRPr/>
            </a:pPr>
            <a:r>
              <a:rPr lang="en-GB" sz="2000" dirty="0">
                <a:solidFill>
                  <a:schemeClr val="tx1">
                    <a:lumMod val="65000"/>
                    <a:lumOff val="35000"/>
                  </a:schemeClr>
                </a:solidFill>
              </a:rPr>
              <a:t>New Macro tool to help sort and filter your ASRs</a:t>
            </a:r>
          </a:p>
          <a:p>
            <a:pPr eaLnBrk="1" hangingPunct="1">
              <a:lnSpc>
                <a:spcPct val="150000"/>
              </a:lnSpc>
              <a:defRPr/>
            </a:pPr>
            <a:endParaRPr lang="en-GB" sz="2000" dirty="0">
              <a:solidFill>
                <a:schemeClr val="tx1">
                  <a:lumMod val="65000"/>
                  <a:lumOff val="35000"/>
                </a:schemeClr>
              </a:solidFill>
            </a:endParaRPr>
          </a:p>
          <a:p>
            <a:pPr eaLnBrk="1" hangingPunct="1">
              <a:defRPr/>
            </a:pPr>
            <a:r>
              <a:rPr lang="en-GB" sz="2000" dirty="0">
                <a:solidFill>
                  <a:schemeClr val="tx1">
                    <a:lumMod val="65000"/>
                    <a:lumOff val="35000"/>
                  </a:schemeClr>
                </a:solidFill>
              </a:rPr>
              <a:t>Institutional codes and campus</a:t>
            </a:r>
          </a:p>
          <a:p>
            <a:pPr eaLnBrk="1" hangingPunct="1">
              <a:defRPr/>
            </a:pPr>
            <a:r>
              <a:rPr lang="en-GB" sz="2000" dirty="0">
                <a:solidFill>
                  <a:schemeClr val="tx1">
                    <a:lumMod val="65000"/>
                    <a:lumOff val="35000"/>
                  </a:schemeClr>
                </a:solidFill>
              </a:rPr>
              <a:t>codes </a:t>
            </a:r>
            <a:r>
              <a:rPr lang="en-GB" sz="2000" dirty="0">
                <a:solidFill>
                  <a:schemeClr val="tx1">
                    <a:lumMod val="65000"/>
                    <a:lumOff val="35000"/>
                  </a:schemeClr>
                </a:solidFill>
                <a:hlinkClick r:id="rId5"/>
              </a:rPr>
              <a:t>listed on the UCAS website</a:t>
            </a:r>
            <a:endParaRPr lang="en-GB" sz="2000" dirty="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0" y="0"/>
            <a:ext cx="8918575" cy="5143500"/>
          </a:xfrm>
          <a:prstGeom prst="homePlate">
            <a:avLst>
              <a:gd name="adj" fmla="val 38826"/>
            </a:avLst>
          </a:prstGeom>
          <a:solidFill>
            <a:srgbClr val="FFFFF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extBox 1"/>
          <p:cNvSpPr txBox="1"/>
          <p:nvPr/>
        </p:nvSpPr>
        <p:spPr>
          <a:xfrm>
            <a:off x="233363" y="246063"/>
            <a:ext cx="7653337" cy="769937"/>
          </a:xfrm>
          <a:prstGeom prst="rect">
            <a:avLst/>
          </a:prstGeom>
          <a:noFill/>
        </p:spPr>
        <p:txBody>
          <a:bodyPr>
            <a:spAutoFit/>
          </a:bodyPr>
          <a:lstStyle/>
          <a:p>
            <a:pPr eaLnBrk="1" fontAlgn="auto" hangingPunct="1">
              <a:spcBef>
                <a:spcPts val="0"/>
              </a:spcBef>
              <a:spcAft>
                <a:spcPts val="0"/>
              </a:spcAft>
              <a:defRPr/>
            </a:pPr>
            <a:r>
              <a:rPr lang="en-US" sz="4400" b="1" dirty="0">
                <a:solidFill>
                  <a:srgbClr val="E00023"/>
                </a:solidFill>
                <a:latin typeface="+mj-lt"/>
                <a:ea typeface="+mn-ea"/>
                <a:cs typeface="FS Albert Pro"/>
              </a:rPr>
              <a:t>Advisers’ area of UCAS.com</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1213" y="896938"/>
            <a:ext cx="5397500" cy="414020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6438" y="1125538"/>
            <a:ext cx="16033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700" y="695325"/>
            <a:ext cx="9156700" cy="3703638"/>
          </a:xfrm>
          <a:prstGeom prst="rect">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4275" name="Content Placeholder 2"/>
          <p:cNvSpPr>
            <a:spLocks noGrp="1"/>
          </p:cNvSpPr>
          <p:nvPr>
            <p:ph idx="4294967295"/>
          </p:nvPr>
        </p:nvSpPr>
        <p:spPr bwMode="auto">
          <a:xfrm>
            <a:off x="0" y="1200150"/>
            <a:ext cx="8229600" cy="33940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a:p>
            <a:endParaRPr lang="en-GB" altLang="en-US" smtClean="0"/>
          </a:p>
          <a:p>
            <a:endParaRPr lang="en-US" altLang="en-US" smtClean="0"/>
          </a:p>
          <a:p>
            <a:endParaRPr lang="en-US" altLang="en-US" smtClean="0"/>
          </a:p>
          <a:p>
            <a:endParaRPr lang="en-GB" altLang="en-US" smtClean="0"/>
          </a:p>
        </p:txBody>
      </p:sp>
      <p:sp>
        <p:nvSpPr>
          <p:cNvPr id="6" name="Title 1"/>
          <p:cNvSpPr>
            <a:spLocks noGrp="1"/>
          </p:cNvSpPr>
          <p:nvPr>
            <p:ph type="title" idx="4294967295"/>
          </p:nvPr>
        </p:nvSpPr>
        <p:spPr>
          <a:xfrm>
            <a:off x="0" y="771525"/>
            <a:ext cx="8229600" cy="857250"/>
          </a:xfrm>
          <a:prstGeom prst="rect">
            <a:avLst/>
          </a:prstGeom>
        </p:spPr>
        <p:txBody>
          <a:bodyPr/>
          <a:lstStyle/>
          <a:p>
            <a:pPr algn="l">
              <a:defRPr/>
            </a:pPr>
            <a:r>
              <a:rPr lang="en-GB" b="1" dirty="0">
                <a:solidFill>
                  <a:srgbClr val="E00023"/>
                </a:solidFill>
                <a:ea typeface="+mn-ea"/>
                <a:cs typeface="FS Albert Pro"/>
              </a:rPr>
              <a:t>Professional Development Portal </a:t>
            </a:r>
          </a:p>
        </p:txBody>
      </p:sp>
      <p:pic>
        <p:nvPicPr>
          <p:cNvPr id="54277" name="Pictur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586" t="11452" r="58305" b="33318"/>
          <a:stretch>
            <a:fillRect/>
          </a:stretch>
        </p:blipFill>
        <p:spPr bwMode="auto">
          <a:xfrm>
            <a:off x="3219450" y="1628775"/>
            <a:ext cx="5605463"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38113" y="1682750"/>
            <a:ext cx="2941637" cy="2308225"/>
          </a:xfrm>
          <a:prstGeom prst="rect">
            <a:avLst/>
          </a:prstGeom>
        </p:spPr>
        <p:txBody>
          <a:bodyPr>
            <a:spAutoFit/>
          </a:bodyPr>
          <a:lstStyle/>
          <a:p>
            <a:pPr marL="285750" indent="-285750" eaLnBrk="1" hangingPunct="1">
              <a:buFont typeface="Arial" panose="020B0604020202020204" pitchFamily="34" charset="0"/>
              <a:buChar char="•"/>
              <a:defRPr/>
            </a:pPr>
            <a:r>
              <a:rPr lang="en-US" dirty="0">
                <a:solidFill>
                  <a:schemeClr val="tx1">
                    <a:lumMod val="65000"/>
                    <a:lumOff val="35000"/>
                  </a:schemeClr>
                </a:solidFill>
              </a:rPr>
              <a:t>Our new </a:t>
            </a:r>
            <a:r>
              <a:rPr lang="en-US" dirty="0">
                <a:solidFill>
                  <a:schemeClr val="tx1">
                    <a:lumMod val="65000"/>
                    <a:lumOff val="35000"/>
                  </a:schemeClr>
                </a:solidFill>
                <a:hlinkClick r:id="rId4"/>
              </a:rPr>
              <a:t>professional development portal for advisers</a:t>
            </a:r>
            <a:r>
              <a:rPr lang="en-US" dirty="0">
                <a:solidFill>
                  <a:schemeClr val="tx1">
                    <a:lumMod val="65000"/>
                    <a:lumOff val="35000"/>
                  </a:schemeClr>
                </a:solidFill>
              </a:rPr>
              <a:t> gives you access to a series of short digital training modules.</a:t>
            </a:r>
          </a:p>
          <a:p>
            <a:pPr marL="285750" indent="-285750" eaLnBrk="1" hangingPunct="1">
              <a:buFont typeface="Arial" panose="020B0604020202020204" pitchFamily="34" charset="0"/>
              <a:buChar char="•"/>
              <a:defRPr/>
            </a:pPr>
            <a:r>
              <a:rPr lang="en-US" dirty="0">
                <a:solidFill>
                  <a:schemeClr val="tx1">
                    <a:lumMod val="65000"/>
                    <a:lumOff val="35000"/>
                  </a:schemeClr>
                </a:solidFill>
              </a:rPr>
              <a:t>Designed to expand your understanding of the UCAS admissions service. </a:t>
            </a:r>
            <a:endParaRPr lang="en-GB" dirty="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nual Input 3"/>
          <p:cNvSpPr/>
          <p:nvPr/>
        </p:nvSpPr>
        <p:spPr>
          <a:xfrm rot="16200000" flipV="1">
            <a:off x="624682" y="-624682"/>
            <a:ext cx="5143500" cy="6392863"/>
          </a:xfrm>
          <a:prstGeom prst="flowChartManualInput">
            <a:avLst/>
          </a:prstGeom>
          <a:solidFill>
            <a:srgbClr val="FFFFFF">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extBox 1"/>
          <p:cNvSpPr txBox="1"/>
          <p:nvPr/>
        </p:nvSpPr>
        <p:spPr>
          <a:xfrm>
            <a:off x="233363" y="246063"/>
            <a:ext cx="5692775" cy="769937"/>
          </a:xfrm>
          <a:prstGeom prst="rect">
            <a:avLst/>
          </a:prstGeom>
          <a:noFill/>
        </p:spPr>
        <p:txBody>
          <a:bodyPr>
            <a:spAutoFit/>
          </a:bodyPr>
          <a:lstStyle/>
          <a:p>
            <a:pPr eaLnBrk="1" fontAlgn="auto" hangingPunct="1">
              <a:spcBef>
                <a:spcPts val="0"/>
              </a:spcBef>
              <a:spcAft>
                <a:spcPts val="0"/>
              </a:spcAft>
              <a:defRPr/>
            </a:pPr>
            <a:r>
              <a:rPr lang="en-US" sz="4400" b="1" dirty="0">
                <a:solidFill>
                  <a:srgbClr val="E00023"/>
                </a:solidFill>
                <a:latin typeface="+mj-lt"/>
                <a:ea typeface="+mn-ea"/>
                <a:cs typeface="FS Albert Pro"/>
              </a:rPr>
              <a:t>Apprenticeships I&amp;A</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220" y="922788"/>
            <a:ext cx="4868052" cy="4060273"/>
          </a:xfrm>
          <a:prstGeom prst="rect">
            <a:avLst/>
          </a:prstGeom>
          <a:effectLst>
            <a:softEdge rad="31750"/>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4227513"/>
          </a:xfrm>
          <a:prstGeom prst="rect">
            <a:avLst/>
          </a:prstGeom>
          <a:solidFill>
            <a:schemeClr val="bg1">
              <a:alpha val="8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7347" name="Title 1"/>
          <p:cNvSpPr txBox="1">
            <a:spLocks/>
          </p:cNvSpPr>
          <p:nvPr/>
        </p:nvSpPr>
        <p:spPr bwMode="auto">
          <a:xfrm>
            <a:off x="158750" y="0"/>
            <a:ext cx="68580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9000" tIns="108000" rIns="0" bIns="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GB" altLang="en-US" sz="4400" b="1">
                <a:solidFill>
                  <a:srgbClr val="E00023"/>
                </a:solidFill>
                <a:ea typeface="FS Albert Pro"/>
                <a:cs typeface="FS Albert Pro"/>
              </a:rPr>
              <a:t>Changes at UCAS </a:t>
            </a:r>
            <a:endParaRPr lang="en-US" altLang="en-US" sz="4400" b="1">
              <a:solidFill>
                <a:srgbClr val="E00023"/>
              </a:solidFill>
              <a:ea typeface="FS Albert Pro"/>
              <a:cs typeface="FS Albert Pro"/>
            </a:endParaRPr>
          </a:p>
        </p:txBody>
      </p:sp>
      <p:sp>
        <p:nvSpPr>
          <p:cNvPr id="4" name="TextBox 3"/>
          <p:cNvSpPr txBox="1"/>
          <p:nvPr/>
        </p:nvSpPr>
        <p:spPr>
          <a:xfrm>
            <a:off x="363538" y="857250"/>
            <a:ext cx="8623300" cy="3754438"/>
          </a:xfrm>
          <a:prstGeom prst="rect">
            <a:avLst/>
          </a:prstGeom>
          <a:noFill/>
        </p:spPr>
        <p:txBody>
          <a:bodyPr>
            <a:spAutoFit/>
          </a:bodyPr>
          <a:lstStyle/>
          <a:p>
            <a:pPr marL="285750" indent="-285750" eaLnBrk="1" hangingPunct="1">
              <a:buFont typeface="Arial" panose="020B0604020202020204" pitchFamily="34" charset="0"/>
              <a:buChar char="•"/>
              <a:defRPr/>
            </a:pPr>
            <a:r>
              <a:rPr lang="en-GB" sz="2400" dirty="0">
                <a:solidFill>
                  <a:schemeClr val="tx1">
                    <a:lumMod val="65000"/>
                    <a:lumOff val="35000"/>
                  </a:schemeClr>
                </a:solidFill>
              </a:rPr>
              <a:t>New Application Management System (AMS) for 2019 cycle. </a:t>
            </a:r>
          </a:p>
          <a:p>
            <a:pPr marL="285750" indent="-285750" eaLnBrk="1" hangingPunct="1">
              <a:buFont typeface="Arial" panose="020B0604020202020204" pitchFamily="34" charset="0"/>
              <a:buChar char="•"/>
              <a:defRPr/>
            </a:pPr>
            <a:r>
              <a:rPr lang="en-GB" sz="2400" dirty="0">
                <a:solidFill>
                  <a:schemeClr val="tx1">
                    <a:lumMod val="65000"/>
                    <a:lumOff val="35000"/>
                  </a:schemeClr>
                </a:solidFill>
              </a:rPr>
              <a:t>Apprenticeship </a:t>
            </a:r>
            <a:r>
              <a:rPr lang="en-GB" sz="2400" dirty="0">
                <a:solidFill>
                  <a:schemeClr val="tx1">
                    <a:lumMod val="65000"/>
                    <a:lumOff val="35000"/>
                  </a:schemeClr>
                </a:solidFill>
                <a:hlinkClick r:id="rId3"/>
              </a:rPr>
              <a:t>information and advice</a:t>
            </a:r>
            <a:r>
              <a:rPr lang="en-GB" sz="2400" dirty="0">
                <a:solidFill>
                  <a:schemeClr val="tx1">
                    <a:lumMod val="65000"/>
                    <a:lumOff val="35000"/>
                  </a:schemeClr>
                </a:solidFill>
              </a:rPr>
              <a:t>. </a:t>
            </a:r>
          </a:p>
          <a:p>
            <a:pPr marL="285750" indent="-285750" eaLnBrk="1" hangingPunct="1">
              <a:buFont typeface="Arial" panose="020B0604020202020204" pitchFamily="34" charset="0"/>
              <a:buChar char="•"/>
              <a:defRPr/>
            </a:pPr>
            <a:r>
              <a:rPr lang="en-US" sz="2400" dirty="0">
                <a:solidFill>
                  <a:schemeClr val="tx1">
                    <a:lumMod val="65000"/>
                    <a:lumOff val="35000"/>
                  </a:schemeClr>
                </a:solidFill>
              </a:rPr>
              <a:t>Ability to </a:t>
            </a:r>
            <a:r>
              <a:rPr lang="en-US" sz="2400" dirty="0">
                <a:solidFill>
                  <a:schemeClr val="tx1">
                    <a:lumMod val="65000"/>
                    <a:lumOff val="35000"/>
                  </a:schemeClr>
                </a:solidFill>
                <a:hlinkClick r:id="rId4"/>
              </a:rPr>
              <a:t>search</a:t>
            </a:r>
            <a:r>
              <a:rPr lang="en-US" sz="2400" dirty="0">
                <a:solidFill>
                  <a:schemeClr val="tx1">
                    <a:lumMod val="65000"/>
                    <a:lumOff val="35000"/>
                  </a:schemeClr>
                </a:solidFill>
              </a:rPr>
              <a:t> for apprenticeships, graduate jobs, and internships.</a:t>
            </a:r>
          </a:p>
          <a:p>
            <a:pPr marL="285750" indent="-285750" eaLnBrk="1" hangingPunct="1">
              <a:buFont typeface="Arial" panose="020B0604020202020204" pitchFamily="34" charset="0"/>
              <a:buChar char="•"/>
              <a:defRPr/>
            </a:pPr>
            <a:r>
              <a:rPr lang="en-GB" sz="2400" dirty="0">
                <a:solidFill>
                  <a:schemeClr val="tx1">
                    <a:lumMod val="65000"/>
                    <a:lumOff val="35000"/>
                  </a:schemeClr>
                </a:solidFill>
                <a:hlinkClick r:id="rId5"/>
              </a:rPr>
              <a:t>Direct contact service </a:t>
            </a:r>
            <a:r>
              <a:rPr lang="en-GB" sz="2400" dirty="0">
                <a:solidFill>
                  <a:schemeClr val="tx1">
                    <a:lumMod val="65000"/>
                    <a:lumOff val="35000"/>
                  </a:schemeClr>
                </a:solidFill>
              </a:rPr>
              <a:t>for Extra as well as Clearing. </a:t>
            </a:r>
          </a:p>
          <a:p>
            <a:pPr marL="285750" indent="-285750" eaLnBrk="1" hangingPunct="1">
              <a:buFont typeface="Arial" panose="020B0604020202020204" pitchFamily="34" charset="0"/>
              <a:buChar char="•"/>
              <a:defRPr/>
            </a:pPr>
            <a:r>
              <a:rPr lang="en-GB" sz="2400" dirty="0">
                <a:solidFill>
                  <a:schemeClr val="tx1">
                    <a:lumMod val="65000"/>
                    <a:lumOff val="35000"/>
                  </a:schemeClr>
                </a:solidFill>
                <a:hlinkClick r:id="rId6"/>
              </a:rPr>
              <a:t>Qualification reform</a:t>
            </a:r>
            <a:r>
              <a:rPr lang="en-GB" sz="2400" dirty="0">
                <a:solidFill>
                  <a:schemeClr val="tx1">
                    <a:lumMod val="65000"/>
                    <a:lumOff val="35000"/>
                  </a:schemeClr>
                </a:solidFill>
              </a:rPr>
              <a:t> information, advice, and resources. </a:t>
            </a:r>
          </a:p>
          <a:p>
            <a:pPr marL="285750" indent="-285750" eaLnBrk="1" hangingPunct="1">
              <a:buFont typeface="Arial" panose="020B0604020202020204" pitchFamily="34" charset="0"/>
              <a:buChar char="•"/>
              <a:defRPr/>
            </a:pPr>
            <a:r>
              <a:rPr lang="en-US" sz="2400" dirty="0">
                <a:solidFill>
                  <a:schemeClr val="tx1">
                    <a:lumMod val="65000"/>
                    <a:lumOff val="35000"/>
                  </a:schemeClr>
                </a:solidFill>
              </a:rPr>
              <a:t>Information on </a:t>
            </a:r>
            <a:r>
              <a:rPr lang="en-US" sz="2400" dirty="0" err="1">
                <a:solidFill>
                  <a:schemeClr val="tx1">
                    <a:lumMod val="65000"/>
                    <a:lumOff val="35000"/>
                  </a:schemeClr>
                </a:solidFill>
                <a:hlinkClick r:id="rId7"/>
              </a:rPr>
              <a:t>contextualised</a:t>
            </a:r>
            <a:r>
              <a:rPr lang="en-US" sz="2400" dirty="0">
                <a:solidFill>
                  <a:schemeClr val="tx1">
                    <a:lumMod val="65000"/>
                    <a:lumOff val="35000"/>
                  </a:schemeClr>
                </a:solidFill>
                <a:hlinkClick r:id="rId7"/>
              </a:rPr>
              <a:t> admissions</a:t>
            </a:r>
            <a:r>
              <a:rPr lang="en-US" sz="2400" dirty="0"/>
              <a:t> </a:t>
            </a:r>
            <a:r>
              <a:rPr lang="en-US" sz="2400" dirty="0">
                <a:solidFill>
                  <a:schemeClr val="tx1">
                    <a:lumMod val="65000"/>
                    <a:lumOff val="35000"/>
                  </a:schemeClr>
                </a:solidFill>
              </a:rPr>
              <a:t>and </a:t>
            </a:r>
            <a:r>
              <a:rPr lang="en-US" sz="2400" dirty="0">
                <a:solidFill>
                  <a:schemeClr val="tx1">
                    <a:lumMod val="65000"/>
                    <a:lumOff val="35000"/>
                  </a:schemeClr>
                </a:solidFill>
                <a:hlinkClick r:id="rId8"/>
              </a:rPr>
              <a:t>widening participation</a:t>
            </a:r>
            <a:r>
              <a:rPr lang="en-US" sz="2400" dirty="0">
                <a:solidFill>
                  <a:schemeClr val="tx1">
                    <a:lumMod val="65000"/>
                    <a:lumOff val="35000"/>
                  </a:schemeClr>
                </a:solidFill>
              </a:rPr>
              <a:t>.</a:t>
            </a:r>
          </a:p>
          <a:p>
            <a:pPr marL="285750" indent="-285750" eaLnBrk="1" hangingPunct="1">
              <a:buFont typeface="Arial" panose="020B0604020202020204" pitchFamily="34" charset="0"/>
              <a:buChar char="•"/>
              <a:defRPr/>
            </a:pPr>
            <a:r>
              <a:rPr lang="en-GB" sz="2400" dirty="0">
                <a:solidFill>
                  <a:schemeClr val="tx1">
                    <a:lumMod val="65000"/>
                    <a:lumOff val="35000"/>
                  </a:schemeClr>
                </a:solidFill>
              </a:rPr>
              <a:t>Adviser timeline … coming soon! </a:t>
            </a:r>
          </a:p>
          <a:p>
            <a:pPr marL="285750" indent="-285750" eaLnBrk="1" hangingPunct="1">
              <a:buFontTx/>
              <a:buChar char="-"/>
              <a:defRPr/>
            </a:pPr>
            <a:endParaRPr lang="en-GB" sz="22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95325"/>
            <a:ext cx="9144000" cy="3703638"/>
          </a:xfrm>
          <a:prstGeom prst="rect">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extBox 1"/>
          <p:cNvSpPr txBox="1"/>
          <p:nvPr/>
        </p:nvSpPr>
        <p:spPr>
          <a:xfrm>
            <a:off x="233363" y="714375"/>
            <a:ext cx="7653337" cy="769938"/>
          </a:xfrm>
          <a:prstGeom prst="rect">
            <a:avLst/>
          </a:prstGeom>
          <a:noFill/>
        </p:spPr>
        <p:txBody>
          <a:bodyPr>
            <a:spAutoFit/>
          </a:bodyPr>
          <a:lstStyle/>
          <a:p>
            <a:pPr eaLnBrk="1" fontAlgn="auto" hangingPunct="1">
              <a:spcBef>
                <a:spcPts val="0"/>
              </a:spcBef>
              <a:spcAft>
                <a:spcPts val="0"/>
              </a:spcAft>
              <a:defRPr/>
            </a:pPr>
            <a:r>
              <a:rPr lang="en-US" sz="4400" b="1" dirty="0">
                <a:solidFill>
                  <a:srgbClr val="E00023"/>
                </a:solidFill>
                <a:latin typeface="+mj-lt"/>
                <a:ea typeface="+mn-ea"/>
                <a:cs typeface="FS Albert Pro"/>
              </a:rPr>
              <a:t>Parents’ information tool</a:t>
            </a:r>
          </a:p>
        </p:txBody>
      </p:sp>
      <p:pic>
        <p:nvPicPr>
          <p:cNvPr id="5939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5600" y="1419225"/>
            <a:ext cx="5565775"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TextBox 2"/>
          <p:cNvSpPr txBox="1">
            <a:spLocks noChangeArrowheads="1"/>
          </p:cNvSpPr>
          <p:nvPr/>
        </p:nvSpPr>
        <p:spPr bwMode="auto">
          <a:xfrm>
            <a:off x="5983288" y="1857375"/>
            <a:ext cx="30988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800"/>
              <a:t>A </a:t>
            </a:r>
            <a:r>
              <a:rPr lang="en-US" altLang="en-US" sz="2800">
                <a:hlinkClick r:id="rId4"/>
              </a:rPr>
              <a:t>handy guide </a:t>
            </a:r>
            <a:r>
              <a:rPr lang="en-US" altLang="en-US" sz="2800"/>
              <a:t>for parents through the entire application process.</a:t>
            </a:r>
            <a:endParaRPr lang="en-GB" altLang="en-US" sz="280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4275138"/>
          </a:xfrm>
          <a:prstGeom prst="rect">
            <a:avLst/>
          </a:prstGeom>
          <a:solidFill>
            <a:schemeClr val="bg1">
              <a:alpha val="8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extBox 1"/>
          <p:cNvSpPr txBox="1"/>
          <p:nvPr/>
        </p:nvSpPr>
        <p:spPr>
          <a:xfrm>
            <a:off x="233363" y="246063"/>
            <a:ext cx="7653337" cy="769937"/>
          </a:xfrm>
          <a:prstGeom prst="rect">
            <a:avLst/>
          </a:prstGeom>
          <a:noFill/>
        </p:spPr>
        <p:txBody>
          <a:bodyPr>
            <a:spAutoFit/>
          </a:bodyPr>
          <a:lstStyle/>
          <a:p>
            <a:pPr eaLnBrk="1" fontAlgn="auto" hangingPunct="1">
              <a:spcBef>
                <a:spcPts val="0"/>
              </a:spcBef>
              <a:spcAft>
                <a:spcPts val="0"/>
              </a:spcAft>
              <a:defRPr/>
            </a:pPr>
            <a:r>
              <a:rPr lang="en-US" sz="4400" b="1" dirty="0">
                <a:solidFill>
                  <a:srgbClr val="E00023"/>
                </a:solidFill>
                <a:latin typeface="+mj-lt"/>
                <a:ea typeface="+mn-ea"/>
                <a:cs typeface="FS Albert Pro"/>
              </a:rPr>
              <a:t>The UCAS widget</a:t>
            </a:r>
          </a:p>
        </p:txBody>
      </p:sp>
      <p:sp>
        <p:nvSpPr>
          <p:cNvPr id="6" name="Rectangle 5"/>
          <p:cNvSpPr/>
          <p:nvPr/>
        </p:nvSpPr>
        <p:spPr>
          <a:xfrm>
            <a:off x="204788" y="1177925"/>
            <a:ext cx="4276725" cy="2954338"/>
          </a:xfrm>
          <a:prstGeom prst="rect">
            <a:avLst/>
          </a:prstGeom>
        </p:spPr>
        <p:txBody>
          <a:bodyPr>
            <a:spAutoFit/>
          </a:bodyPr>
          <a:lstStyle/>
          <a:p>
            <a:pPr marL="257175" indent="-257175" eaLnBrk="1" hangingPunct="1">
              <a:buFont typeface="Arial" panose="020B0604020202020204" pitchFamily="34" charset="0"/>
              <a:buChar char="•"/>
              <a:defRPr/>
            </a:pPr>
            <a:r>
              <a:rPr lang="en-US" dirty="0">
                <a:solidFill>
                  <a:schemeClr val="tx1">
                    <a:lumMod val="65000"/>
                    <a:lumOff val="35000"/>
                  </a:schemeClr>
                </a:solidFill>
              </a:rPr>
              <a:t>Hosted on your school or college’s website. </a:t>
            </a:r>
          </a:p>
          <a:p>
            <a:pPr marL="257175" indent="-257175" eaLnBrk="1" hangingPunct="1">
              <a:buFont typeface="Arial" panose="020B0604020202020204" pitchFamily="34" charset="0"/>
              <a:buChar char="•"/>
              <a:defRPr/>
            </a:pPr>
            <a:endParaRPr lang="en-US" dirty="0">
              <a:solidFill>
                <a:schemeClr val="tx1">
                  <a:lumMod val="65000"/>
                  <a:lumOff val="35000"/>
                </a:schemeClr>
              </a:solidFill>
            </a:endParaRPr>
          </a:p>
          <a:p>
            <a:pPr marL="257175" indent="-257175" eaLnBrk="1" hangingPunct="1">
              <a:buFont typeface="Arial" panose="020B0604020202020204" pitchFamily="34" charset="0"/>
              <a:buChar char="•"/>
              <a:defRPr/>
            </a:pPr>
            <a:r>
              <a:rPr lang="en-US" dirty="0">
                <a:solidFill>
                  <a:schemeClr val="tx1">
                    <a:lumMod val="65000"/>
                    <a:lumOff val="35000"/>
                  </a:schemeClr>
                </a:solidFill>
              </a:rPr>
              <a:t>Link your students and their parents to important information about UCAS.</a:t>
            </a:r>
          </a:p>
          <a:p>
            <a:pPr marL="257175" indent="-257175" eaLnBrk="1" hangingPunct="1">
              <a:buFont typeface="Arial" panose="020B0604020202020204" pitchFamily="34" charset="0"/>
              <a:buChar char="•"/>
              <a:defRPr/>
            </a:pPr>
            <a:endParaRPr lang="en-US" dirty="0">
              <a:solidFill>
                <a:schemeClr val="tx1">
                  <a:lumMod val="65000"/>
                  <a:lumOff val="35000"/>
                </a:schemeClr>
              </a:solidFill>
            </a:endParaRPr>
          </a:p>
          <a:p>
            <a:pPr marL="257175" indent="-257175" eaLnBrk="1" hangingPunct="1">
              <a:buFont typeface="Arial" panose="020B0604020202020204" pitchFamily="34" charset="0"/>
              <a:buChar char="•"/>
              <a:defRPr/>
            </a:pPr>
            <a:r>
              <a:rPr lang="en-US" dirty="0">
                <a:solidFill>
                  <a:schemeClr val="tx1">
                    <a:lumMod val="65000"/>
                    <a:lumOff val="35000"/>
                  </a:schemeClr>
                </a:solidFill>
              </a:rPr>
              <a:t>Simple and intuitive navigation. </a:t>
            </a:r>
          </a:p>
          <a:p>
            <a:pPr marL="257175" indent="-257175" eaLnBrk="1" hangingPunct="1">
              <a:buFont typeface="Arial" panose="020B0604020202020204" pitchFamily="34" charset="0"/>
              <a:buChar char="•"/>
              <a:defRPr/>
            </a:pPr>
            <a:endParaRPr lang="en-US" dirty="0">
              <a:solidFill>
                <a:schemeClr val="tx1">
                  <a:lumMod val="65000"/>
                  <a:lumOff val="35000"/>
                </a:schemeClr>
              </a:solidFill>
            </a:endParaRPr>
          </a:p>
          <a:p>
            <a:pPr marL="257175" indent="-257175" eaLnBrk="1" hangingPunct="1">
              <a:buFont typeface="Arial" panose="020B0604020202020204" pitchFamily="34" charset="0"/>
              <a:buChar char="•"/>
              <a:defRPr/>
            </a:pPr>
            <a:r>
              <a:rPr lang="en-US" dirty="0">
                <a:solidFill>
                  <a:schemeClr val="tx1">
                    <a:lumMod val="65000"/>
                    <a:lumOff val="35000"/>
                  </a:schemeClr>
                </a:solidFill>
              </a:rPr>
              <a:t>Content reviewed regularly by UCAS.</a:t>
            </a:r>
          </a:p>
          <a:p>
            <a:pPr eaLnBrk="1" hangingPunct="1">
              <a:defRPr/>
            </a:pPr>
            <a:endParaRPr lang="en-GB" sz="2400" dirty="0"/>
          </a:p>
        </p:txBody>
      </p:sp>
      <p:pic>
        <p:nvPicPr>
          <p:cNvPr id="6144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46713" y="630238"/>
            <a:ext cx="2897187"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40363" y="630238"/>
            <a:ext cx="2887662"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27663" y="630238"/>
            <a:ext cx="2916237"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500"/>
                                        <p:tgtEl>
                                          <p:spTgt spid="6">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98763" y="53975"/>
            <a:ext cx="3348037"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857501" y="-10086"/>
            <a:ext cx="3240741" cy="5116606"/>
          </a:xfrm>
          <a:prstGeom prst="rect">
            <a:avLst/>
          </a:prstGeom>
          <a:solidFill>
            <a:schemeClr val="bg1">
              <a:alpha val="85000"/>
            </a:schemeClr>
          </a:solidFill>
          <a:ln>
            <a:noFill/>
          </a:ln>
          <a:effectLst>
            <a:softEdge rad="127000"/>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sz="135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t="65228"/>
          <a:stretch>
            <a:fillRect/>
          </a:stretch>
        </p:blipFill>
        <p:spPr bwMode="auto">
          <a:xfrm>
            <a:off x="1703388" y="1062038"/>
            <a:ext cx="5335587"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nual Input 3"/>
          <p:cNvSpPr/>
          <p:nvPr/>
        </p:nvSpPr>
        <p:spPr>
          <a:xfrm rot="16200000" flipV="1">
            <a:off x="1495425" y="-1495425"/>
            <a:ext cx="5245100" cy="8235950"/>
          </a:xfrm>
          <a:prstGeom prst="flowChartManualInput">
            <a:avLst/>
          </a:prstGeom>
          <a:solidFill>
            <a:srgbClr val="FFFFFF">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idx="4294967295"/>
          </p:nvPr>
        </p:nvSpPr>
        <p:spPr>
          <a:xfrm>
            <a:off x="114300" y="206375"/>
            <a:ext cx="8229600" cy="857250"/>
          </a:xfrm>
          <a:prstGeom prst="rect">
            <a:avLst/>
          </a:prstGeom>
        </p:spPr>
        <p:txBody>
          <a:bodyPr/>
          <a:lstStyle/>
          <a:p>
            <a:pPr algn="l">
              <a:defRPr/>
            </a:pPr>
            <a:r>
              <a:rPr lang="en-GB" b="1" dirty="0">
                <a:solidFill>
                  <a:srgbClr val="E00023"/>
                </a:solidFill>
                <a:ea typeface="+mn-ea"/>
                <a:cs typeface="FS Albert Pro"/>
              </a:rPr>
              <a:t>More support and guidance</a:t>
            </a:r>
          </a:p>
        </p:txBody>
      </p:sp>
      <p:sp>
        <p:nvSpPr>
          <p:cNvPr id="3" name="Content Placeholder 2"/>
          <p:cNvSpPr txBox="1">
            <a:spLocks/>
          </p:cNvSpPr>
          <p:nvPr/>
        </p:nvSpPr>
        <p:spPr>
          <a:xfrm>
            <a:off x="222250" y="1154113"/>
            <a:ext cx="8013700" cy="3660775"/>
          </a:xfrm>
          <a:prstGeom prst="rect">
            <a:avLst/>
          </a:prstGeom>
        </p:spPr>
        <p:txBody>
          <a:bodyPr>
            <a:normAutofit lnSpcReduction="10000"/>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Arial"/>
              <a:buNone/>
              <a:defRPr/>
            </a:pPr>
            <a:r>
              <a:rPr lang="en-GB" sz="2000" b="1" dirty="0">
                <a:solidFill>
                  <a:srgbClr val="595959"/>
                </a:solidFill>
              </a:rPr>
              <a:t>Contact the UCAS Schools Team</a:t>
            </a:r>
            <a:r>
              <a:rPr lang="en-GB" sz="2800" dirty="0"/>
              <a:t>: </a:t>
            </a:r>
          </a:p>
          <a:p>
            <a:pPr marL="0" indent="0">
              <a:buFont typeface="Arial"/>
              <a:buNone/>
              <a:defRPr/>
            </a:pPr>
            <a:r>
              <a:rPr lang="en-GB" sz="1800" b="1" dirty="0">
                <a:solidFill>
                  <a:srgbClr val="595959"/>
                </a:solidFill>
              </a:rPr>
              <a:t>UK advisers</a:t>
            </a:r>
            <a:r>
              <a:rPr lang="en-GB" sz="1800" dirty="0">
                <a:solidFill>
                  <a:srgbClr val="595959"/>
                </a:solidFill>
              </a:rPr>
              <a:t>: 0345 123 8001 </a:t>
            </a:r>
          </a:p>
          <a:p>
            <a:pPr marL="0" indent="0">
              <a:buFont typeface="Arial"/>
              <a:buNone/>
              <a:defRPr/>
            </a:pPr>
            <a:r>
              <a:rPr lang="en-GB" sz="1800" b="1" dirty="0">
                <a:solidFill>
                  <a:srgbClr val="595959"/>
                </a:solidFill>
              </a:rPr>
              <a:t>Email</a:t>
            </a:r>
            <a:r>
              <a:rPr lang="en-GB" sz="1800" dirty="0">
                <a:solidFill>
                  <a:srgbClr val="595959"/>
                </a:solidFill>
              </a:rPr>
              <a:t>: </a:t>
            </a:r>
            <a:r>
              <a:rPr lang="en-GB" sz="1800" dirty="0">
                <a:solidFill>
                  <a:srgbClr val="595959"/>
                </a:solidFill>
                <a:hlinkClick r:id="rId3"/>
              </a:rPr>
              <a:t>adviserhelp@ucas.ac.uk</a:t>
            </a:r>
            <a:r>
              <a:rPr lang="en-GB" sz="1800" dirty="0">
                <a:solidFill>
                  <a:srgbClr val="595959"/>
                </a:solidFill>
              </a:rPr>
              <a:t> </a:t>
            </a:r>
          </a:p>
          <a:p>
            <a:pPr marL="0" indent="0">
              <a:buClr>
                <a:srgbClr val="FF0000"/>
              </a:buClr>
              <a:buFont typeface="Arial"/>
              <a:buNone/>
              <a:defRPr/>
            </a:pPr>
            <a:endParaRPr lang="en-GB" sz="1800" b="1" dirty="0">
              <a:solidFill>
                <a:schemeClr val="tx1">
                  <a:lumMod val="65000"/>
                  <a:lumOff val="35000"/>
                </a:schemeClr>
              </a:solidFill>
            </a:endParaRPr>
          </a:p>
          <a:p>
            <a:pPr marL="355600" indent="-355600">
              <a:buClr>
                <a:srgbClr val="FF0000"/>
              </a:buClr>
              <a:buFont typeface="Arial"/>
              <a:buNone/>
              <a:defRPr/>
            </a:pPr>
            <a:r>
              <a:rPr lang="en-GB" sz="2000" b="1" dirty="0">
                <a:solidFill>
                  <a:schemeClr val="tx1">
                    <a:lumMod val="65000"/>
                    <a:lumOff val="35000"/>
                  </a:schemeClr>
                </a:solidFill>
              </a:rPr>
              <a:t>Visit </a:t>
            </a:r>
            <a:r>
              <a:rPr lang="en-GB" sz="2000" b="1" dirty="0">
                <a:solidFill>
                  <a:srgbClr val="FF0000"/>
                </a:solidFill>
              </a:rPr>
              <a:t>www.ucas.com/advisers</a:t>
            </a:r>
            <a:r>
              <a:rPr lang="en-GB" sz="2000" b="1" dirty="0">
                <a:solidFill>
                  <a:schemeClr val="tx1">
                    <a:lumMod val="65000"/>
                    <a:lumOff val="35000"/>
                  </a:schemeClr>
                </a:solidFill>
              </a:rPr>
              <a:t> to:</a:t>
            </a:r>
          </a:p>
          <a:p>
            <a:pPr marL="269875" indent="-269875">
              <a:buClr>
                <a:schemeClr val="tx1">
                  <a:lumMod val="65000"/>
                  <a:lumOff val="35000"/>
                </a:schemeClr>
              </a:buClr>
              <a:defRPr/>
            </a:pPr>
            <a:r>
              <a:rPr lang="en-GB" sz="1800" dirty="0">
                <a:solidFill>
                  <a:schemeClr val="tx1">
                    <a:lumMod val="65000"/>
                    <a:lumOff val="35000"/>
                  </a:schemeClr>
                </a:solidFill>
              </a:rPr>
              <a:t>understand more about the application process</a:t>
            </a:r>
          </a:p>
          <a:p>
            <a:pPr marL="269875" indent="-269875">
              <a:buClr>
                <a:schemeClr val="tx1">
                  <a:lumMod val="65000"/>
                  <a:lumOff val="35000"/>
                </a:schemeClr>
              </a:buClr>
              <a:defRPr/>
            </a:pPr>
            <a:r>
              <a:rPr lang="en-GB" sz="1800" dirty="0">
                <a:solidFill>
                  <a:schemeClr val="tx1">
                    <a:lumMod val="65000"/>
                    <a:lumOff val="35000"/>
                  </a:schemeClr>
                </a:solidFill>
              </a:rPr>
              <a:t>access Apply for advisers</a:t>
            </a:r>
          </a:p>
          <a:p>
            <a:pPr marL="269875" indent="-269875">
              <a:buClr>
                <a:schemeClr val="tx1">
                  <a:lumMod val="65000"/>
                  <a:lumOff val="35000"/>
                </a:schemeClr>
              </a:buClr>
              <a:defRPr/>
            </a:pPr>
            <a:r>
              <a:rPr lang="en-GB" sz="1800" dirty="0">
                <a:solidFill>
                  <a:schemeClr val="tx1">
                    <a:lumMod val="65000"/>
                    <a:lumOff val="35000"/>
                  </a:schemeClr>
                </a:solidFill>
              </a:rPr>
              <a:t>download </a:t>
            </a:r>
            <a:r>
              <a:rPr lang="en-GB" sz="1800" dirty="0">
                <a:solidFill>
                  <a:schemeClr val="tx1">
                    <a:lumMod val="65000"/>
                    <a:lumOff val="35000"/>
                  </a:schemeClr>
                </a:solidFill>
                <a:hlinkClick r:id="rId4"/>
              </a:rPr>
              <a:t>guides and resources</a:t>
            </a:r>
            <a:endParaRPr lang="en-GB" sz="1800" dirty="0">
              <a:solidFill>
                <a:schemeClr val="tx1">
                  <a:lumMod val="65000"/>
                  <a:lumOff val="35000"/>
                </a:schemeClr>
              </a:solidFill>
            </a:endParaRPr>
          </a:p>
          <a:p>
            <a:pPr>
              <a:buClr>
                <a:schemeClr val="tx1">
                  <a:lumMod val="65000"/>
                  <a:lumOff val="35000"/>
                </a:schemeClr>
              </a:buClr>
              <a:defRPr/>
            </a:pPr>
            <a:r>
              <a:rPr lang="en-GB" sz="1800" dirty="0">
                <a:solidFill>
                  <a:schemeClr val="tx1">
                    <a:lumMod val="65000"/>
                    <a:lumOff val="35000"/>
                  </a:schemeClr>
                </a:solidFill>
              </a:rPr>
              <a:t>Access information on </a:t>
            </a:r>
            <a:r>
              <a:rPr lang="en-GB" sz="1800" dirty="0">
                <a:solidFill>
                  <a:schemeClr val="tx1">
                    <a:lumMod val="65000"/>
                    <a:lumOff val="35000"/>
                  </a:schemeClr>
                </a:solidFill>
                <a:hlinkClick r:id="rId5"/>
              </a:rPr>
              <a:t>training</a:t>
            </a:r>
            <a:r>
              <a:rPr lang="en-GB" sz="1800" dirty="0">
                <a:solidFill>
                  <a:schemeClr val="tx1">
                    <a:lumMod val="65000"/>
                    <a:lumOff val="35000"/>
                  </a:schemeClr>
                </a:solidFill>
              </a:rPr>
              <a:t> and </a:t>
            </a:r>
            <a:r>
              <a:rPr lang="en-GB" sz="1800" dirty="0">
                <a:solidFill>
                  <a:schemeClr val="tx1">
                    <a:lumMod val="65000"/>
                    <a:lumOff val="35000"/>
                  </a:schemeClr>
                </a:solidFill>
                <a:hlinkClick r:id="rId6"/>
              </a:rPr>
              <a:t>conferences</a:t>
            </a:r>
            <a:endParaRPr lang="en-GB" sz="1800" dirty="0">
              <a:solidFill>
                <a:schemeClr val="tx1">
                  <a:lumMod val="65000"/>
                  <a:lumOff val="35000"/>
                </a:schemeClr>
              </a:solidFill>
            </a:endParaRPr>
          </a:p>
          <a:p>
            <a:pPr>
              <a:buClr>
                <a:schemeClr val="tx1">
                  <a:lumMod val="65000"/>
                  <a:lumOff val="35000"/>
                </a:schemeClr>
              </a:buClr>
              <a:defRPr/>
            </a:pPr>
            <a:r>
              <a:rPr lang="en-GB" sz="1800" dirty="0">
                <a:solidFill>
                  <a:schemeClr val="tx1">
                    <a:lumMod val="65000"/>
                    <a:lumOff val="35000"/>
                  </a:schemeClr>
                </a:solidFill>
                <a:hlinkClick r:id="rId7"/>
              </a:rPr>
              <a:t>Adviser Track </a:t>
            </a:r>
            <a:r>
              <a:rPr lang="en-GB" sz="1800" dirty="0">
                <a:solidFill>
                  <a:schemeClr val="tx1">
                    <a:lumMod val="65000"/>
                    <a:lumOff val="35000"/>
                  </a:schemeClr>
                </a:solidFill>
              </a:rPr>
              <a:t>and </a:t>
            </a:r>
            <a:r>
              <a:rPr lang="en-GB" sz="1800" dirty="0">
                <a:solidFill>
                  <a:schemeClr val="tx1">
                    <a:lumMod val="65000"/>
                    <a:lumOff val="35000"/>
                  </a:schemeClr>
                </a:solidFill>
                <a:hlinkClick r:id="rId8"/>
              </a:rPr>
              <a:t>reports guidance</a:t>
            </a:r>
            <a:endParaRPr lang="en-GB" sz="1800" dirty="0">
              <a:solidFill>
                <a:schemeClr val="tx1">
                  <a:lumMod val="65000"/>
                  <a:lumOff val="35000"/>
                </a:schemeClr>
              </a:solidFill>
            </a:endParaRPr>
          </a:p>
          <a:p>
            <a:pPr>
              <a:buClr>
                <a:schemeClr val="tx1">
                  <a:lumMod val="65000"/>
                  <a:lumOff val="35000"/>
                </a:schemeClr>
              </a:buClr>
              <a:defRPr/>
            </a:pPr>
            <a:r>
              <a:rPr lang="en-GB" sz="1800" dirty="0">
                <a:solidFill>
                  <a:schemeClr val="tx1">
                    <a:lumMod val="65000"/>
                    <a:lumOff val="35000"/>
                  </a:schemeClr>
                </a:solidFill>
              </a:rPr>
              <a:t>latest news updates on the education sector</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398838"/>
            <a:ext cx="4833938" cy="1482725"/>
          </a:xfrm>
          <a:prstGeom prst="rect">
            <a:avLst/>
          </a:prstGeom>
          <a:solidFill>
            <a:srgbClr val="E00023">
              <a:alpha val="9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5539" name="Rectangle 1"/>
          <p:cNvSpPr>
            <a:spLocks noChangeArrowheads="1"/>
          </p:cNvSpPr>
          <p:nvPr/>
        </p:nvSpPr>
        <p:spPr bwMode="auto">
          <a:xfrm>
            <a:off x="307975" y="3602038"/>
            <a:ext cx="366553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3200" b="1">
                <a:solidFill>
                  <a:srgbClr val="FFFFFF"/>
                </a:solidFill>
              </a:rPr>
              <a:t>Thank you</a:t>
            </a:r>
          </a:p>
          <a:p>
            <a:pPr eaLnBrk="1" hangingPunct="1"/>
            <a:r>
              <a:rPr lang="en-US" altLang="en-US" sz="3200" b="1">
                <a:solidFill>
                  <a:srgbClr val="FFFFFF"/>
                </a:solidFill>
              </a:rPr>
              <a:t>j.durant@ucas.ac.uk</a:t>
            </a:r>
          </a:p>
        </p:txBody>
      </p:sp>
      <p:sp>
        <p:nvSpPr>
          <p:cNvPr id="5" name="Rectangle 4"/>
          <p:cNvSpPr/>
          <p:nvPr/>
        </p:nvSpPr>
        <p:spPr>
          <a:xfrm>
            <a:off x="0" y="171450"/>
            <a:ext cx="4833938" cy="1482725"/>
          </a:xfrm>
          <a:prstGeom prst="rect">
            <a:avLst/>
          </a:prstGeom>
          <a:solidFill>
            <a:srgbClr val="E00023">
              <a:alpha val="9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5541" name="Rectangle 1"/>
          <p:cNvSpPr>
            <a:spLocks noChangeArrowheads="1"/>
          </p:cNvSpPr>
          <p:nvPr/>
        </p:nvSpPr>
        <p:spPr bwMode="auto">
          <a:xfrm>
            <a:off x="338138" y="312738"/>
            <a:ext cx="32734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2400" b="1">
                <a:solidFill>
                  <a:srgbClr val="FFFFFF"/>
                </a:solidFill>
              </a:rPr>
              <a:t>UCAS Schools Team</a:t>
            </a:r>
          </a:p>
          <a:p>
            <a:pPr eaLnBrk="1" hangingPunct="1"/>
            <a:r>
              <a:rPr lang="en-US" altLang="en-US" sz="2400" b="1">
                <a:solidFill>
                  <a:srgbClr val="FFFFFF"/>
                </a:solidFill>
              </a:rPr>
              <a:t>0345 123 8001</a:t>
            </a:r>
          </a:p>
          <a:p>
            <a:pPr eaLnBrk="1" hangingPunct="1"/>
            <a:r>
              <a:rPr lang="en-US" altLang="en-US" sz="2400" b="1">
                <a:solidFill>
                  <a:srgbClr val="FFFFFF"/>
                </a:solidFill>
              </a:rPr>
              <a:t>adviserhelp@ucas.ac.uk</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nual Input 3"/>
          <p:cNvSpPr/>
          <p:nvPr/>
        </p:nvSpPr>
        <p:spPr>
          <a:xfrm rot="16200000" flipV="1">
            <a:off x="2000250" y="-2000250"/>
            <a:ext cx="5143500" cy="9144000"/>
          </a:xfrm>
          <a:prstGeom prst="flowChartManualInput">
            <a:avLst/>
          </a:prstGeom>
          <a:solidFill>
            <a:srgbClr val="FFFFFF">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9699"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950" y="107950"/>
            <a:ext cx="5233988" cy="4968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5449888" y="555625"/>
            <a:ext cx="3116262" cy="1692275"/>
          </a:xfrm>
          <a:prstGeom prst="rect">
            <a:avLst/>
          </a:prstGeom>
        </p:spPr>
        <p:txBody>
          <a:bodyPr>
            <a:spAutoFit/>
          </a:bodyPr>
          <a:lstStyle/>
          <a:p>
            <a:pPr marL="355600" indent="-355600" eaLnBrk="1" hangingPunct="1">
              <a:buClr>
                <a:srgbClr val="FF0000"/>
              </a:buClr>
              <a:buFont typeface="Arial"/>
              <a:buNone/>
              <a:defRPr/>
            </a:pPr>
            <a:r>
              <a:rPr lang="en-GB" b="1" dirty="0">
                <a:solidFill>
                  <a:schemeClr val="tx1">
                    <a:lumMod val="65000"/>
                    <a:lumOff val="35000"/>
                  </a:schemeClr>
                </a:solidFill>
              </a:rPr>
              <a:t>Keep up to date:</a:t>
            </a:r>
          </a:p>
          <a:p>
            <a:pPr marL="285750" indent="-285750" eaLnBrk="1" hangingPunct="1">
              <a:buClr>
                <a:schemeClr val="tx1">
                  <a:lumMod val="65000"/>
                  <a:lumOff val="35000"/>
                </a:schemeClr>
              </a:buClr>
              <a:buFont typeface="Arial" panose="020B0604020202020204" pitchFamily="34" charset="0"/>
              <a:buChar char="•"/>
              <a:defRPr/>
            </a:pPr>
            <a:r>
              <a:rPr lang="en-GB" dirty="0">
                <a:solidFill>
                  <a:schemeClr val="tx1">
                    <a:lumMod val="65000"/>
                    <a:lumOff val="35000"/>
                  </a:schemeClr>
                </a:solidFill>
              </a:rPr>
              <a:t>Sign up for our </a:t>
            </a:r>
            <a:r>
              <a:rPr lang="en-GB" dirty="0">
                <a:solidFill>
                  <a:schemeClr val="tx1">
                    <a:lumMod val="65000"/>
                    <a:lumOff val="35000"/>
                  </a:schemeClr>
                </a:solidFill>
                <a:hlinkClick r:id="rId4"/>
              </a:rPr>
              <a:t>free adviser newsletter </a:t>
            </a:r>
            <a:endParaRPr lang="en-GB" dirty="0">
              <a:solidFill>
                <a:schemeClr val="tx1">
                  <a:lumMod val="65000"/>
                  <a:lumOff val="35000"/>
                </a:schemeClr>
              </a:solidFill>
            </a:endParaRPr>
          </a:p>
          <a:p>
            <a:pPr marL="285750" indent="-285750" eaLnBrk="1" hangingPunct="1">
              <a:buClr>
                <a:schemeClr val="tx1">
                  <a:lumMod val="65000"/>
                  <a:lumOff val="35000"/>
                </a:schemeClr>
              </a:buClr>
              <a:buFont typeface="Arial" panose="020B0604020202020204" pitchFamily="34" charset="0"/>
              <a:buChar char="•"/>
              <a:defRPr/>
            </a:pPr>
            <a:r>
              <a:rPr lang="en-GB" dirty="0">
                <a:solidFill>
                  <a:schemeClr val="tx1">
                    <a:lumMod val="65000"/>
                    <a:lumOff val="35000"/>
                  </a:schemeClr>
                </a:solidFill>
              </a:rPr>
              <a:t>Adviser</a:t>
            </a:r>
            <a:r>
              <a:rPr lang="en-GB" b="1" dirty="0">
                <a:solidFill>
                  <a:schemeClr val="tx1">
                    <a:lumMod val="65000"/>
                    <a:lumOff val="35000"/>
                  </a:schemeClr>
                </a:solidFill>
              </a:rPr>
              <a:t> </a:t>
            </a:r>
            <a:r>
              <a:rPr lang="en-GB" dirty="0">
                <a:solidFill>
                  <a:schemeClr val="tx1">
                    <a:lumMod val="65000"/>
                    <a:lumOff val="35000"/>
                  </a:schemeClr>
                </a:solidFill>
                <a:hlinkClick r:id="rId5"/>
              </a:rPr>
              <a:t>news tile </a:t>
            </a:r>
            <a:endParaRPr lang="en-GB" dirty="0">
              <a:solidFill>
                <a:schemeClr val="tx1">
                  <a:lumMod val="65000"/>
                  <a:lumOff val="35000"/>
                </a:schemeClr>
              </a:solidFill>
            </a:endParaRPr>
          </a:p>
          <a:p>
            <a:pPr marL="285750" indent="-285750" eaLnBrk="1" hangingPunct="1">
              <a:buClr>
                <a:schemeClr val="tx1">
                  <a:lumMod val="65000"/>
                  <a:lumOff val="35000"/>
                </a:schemeClr>
              </a:buClr>
              <a:buFont typeface="Arial" panose="020B0604020202020204" pitchFamily="34" charset="0"/>
              <a:buChar char="•"/>
              <a:defRPr/>
            </a:pPr>
            <a:r>
              <a:rPr lang="en-US" sz="1600" dirty="0">
                <a:solidFill>
                  <a:srgbClr val="FF0000"/>
                </a:solidFill>
                <a:latin typeface="Arial" panose="020B0604020202020204" pitchFamily="34" charset="0"/>
              </a:rPr>
              <a:t>      </a:t>
            </a:r>
            <a:r>
              <a:rPr lang="en-US" sz="1600" dirty="0">
                <a:solidFill>
                  <a:srgbClr val="FF0000"/>
                </a:solidFill>
                <a:latin typeface="Arial" panose="020B0604020202020204" pitchFamily="34" charset="0"/>
                <a:hlinkClick r:id="rId6"/>
              </a:rPr>
              <a:t>@</a:t>
            </a:r>
            <a:r>
              <a:rPr lang="en-US" sz="1600" dirty="0" err="1">
                <a:solidFill>
                  <a:srgbClr val="FF0000"/>
                </a:solidFill>
                <a:latin typeface="Arial" panose="020B0604020202020204" pitchFamily="34" charset="0"/>
                <a:hlinkClick r:id="rId6"/>
              </a:rPr>
              <a:t>ucas_advisers</a:t>
            </a:r>
            <a:r>
              <a:rPr lang="en-US" sz="1600" dirty="0">
                <a:solidFill>
                  <a:srgbClr val="292F33"/>
                </a:solidFill>
                <a:latin typeface="Arial" panose="020B0604020202020204" pitchFamily="34" charset="0"/>
              </a:rPr>
              <a:t> for the latest info.</a:t>
            </a:r>
          </a:p>
        </p:txBody>
      </p:sp>
      <p:pic>
        <p:nvPicPr>
          <p:cNvPr id="29701" name="Picture 4"/>
          <p:cNvPicPr>
            <a:picLocks noChangeAspect="1"/>
          </p:cNvPicPr>
          <p:nvPr/>
        </p:nvPicPr>
        <p:blipFill>
          <a:blip r:embed="rId7">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737225" y="1708150"/>
            <a:ext cx="29527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round b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096250" cy="5143500"/>
          </a:xfrm>
          <a:prstGeom prst="rect">
            <a:avLst/>
          </a:prstGeom>
          <a:noFill/>
          <a:ln>
            <a:noFill/>
          </a:ln>
          <a:extLst>
            <a:ext uri="{909E8E84-426E-40DD-AFC4-6F175D3DCCD1}">
              <a14:hiddenFill xmlns:a14="http://schemas.microsoft.com/office/drawing/2010/main">
                <a:solidFill>
                  <a:srgbClr val="FFFFFF">
                    <a:alpha val="9294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1"/>
          <p:cNvSpPr txBox="1">
            <a:spLocks noChangeArrowheads="1"/>
          </p:cNvSpPr>
          <p:nvPr/>
        </p:nvSpPr>
        <p:spPr bwMode="auto">
          <a:xfrm>
            <a:off x="233363" y="246063"/>
            <a:ext cx="765333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4400" b="1">
                <a:solidFill>
                  <a:srgbClr val="E00023"/>
                </a:solidFill>
                <a:ea typeface="FS Albert Pro"/>
                <a:cs typeface="FS Albert Pro"/>
              </a:rPr>
              <a:t>Advisers’ resources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363" y="1172296"/>
            <a:ext cx="6395045" cy="3767349"/>
          </a:xfrm>
          <a:prstGeom prst="rect">
            <a:avLst/>
          </a:prstGeom>
          <a:effectLst>
            <a:softEdge rad="31750"/>
          </a:effectLst>
        </p:spPr>
      </p:pic>
      <p:sp>
        <p:nvSpPr>
          <p:cNvPr id="6" name="Rectangle 5"/>
          <p:cNvSpPr/>
          <p:nvPr/>
        </p:nvSpPr>
        <p:spPr>
          <a:xfrm>
            <a:off x="233363" y="2413000"/>
            <a:ext cx="1765300" cy="481013"/>
          </a:xfrm>
          <a:prstGeom prst="rect">
            <a:avLst/>
          </a:prstGeom>
          <a:noFill/>
          <a:ln w="57150"/>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en-GB" sz="1350" dirty="0"/>
          </a:p>
        </p:txBody>
      </p:sp>
      <p:sp>
        <p:nvSpPr>
          <p:cNvPr id="7" name="Rectangle 6"/>
          <p:cNvSpPr/>
          <p:nvPr/>
        </p:nvSpPr>
        <p:spPr>
          <a:xfrm>
            <a:off x="300038" y="3305175"/>
            <a:ext cx="1169987" cy="242888"/>
          </a:xfrm>
          <a:prstGeom prst="rect">
            <a:avLst/>
          </a:prstGeom>
          <a:noFill/>
          <a:ln w="57150"/>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en-GB"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nual Input 3"/>
          <p:cNvSpPr/>
          <p:nvPr/>
        </p:nvSpPr>
        <p:spPr>
          <a:xfrm rot="5400000">
            <a:off x="1128713" y="-1128713"/>
            <a:ext cx="5143500" cy="7400925"/>
          </a:xfrm>
          <a:prstGeom prst="flowChartManualInput">
            <a:avLst/>
          </a:prstGeom>
          <a:solidFill>
            <a:srgbClr val="FFFFFF">
              <a:alpha val="87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extBox 1"/>
          <p:cNvSpPr txBox="1"/>
          <p:nvPr/>
        </p:nvSpPr>
        <p:spPr>
          <a:xfrm>
            <a:off x="233363" y="246063"/>
            <a:ext cx="5600700" cy="769937"/>
          </a:xfrm>
          <a:prstGeom prst="rect">
            <a:avLst/>
          </a:prstGeom>
          <a:noFill/>
        </p:spPr>
        <p:txBody>
          <a:bodyPr>
            <a:spAutoFit/>
          </a:bodyPr>
          <a:lstStyle/>
          <a:p>
            <a:pPr eaLnBrk="1" fontAlgn="auto" hangingPunct="1">
              <a:spcBef>
                <a:spcPts val="0"/>
              </a:spcBef>
              <a:spcAft>
                <a:spcPts val="0"/>
              </a:spcAft>
              <a:defRPr/>
            </a:pPr>
            <a:r>
              <a:rPr lang="en-US" sz="4400" b="1" dirty="0">
                <a:solidFill>
                  <a:srgbClr val="E00023"/>
                </a:solidFill>
                <a:latin typeface="+mj-lt"/>
                <a:ea typeface="+mn-ea"/>
                <a:cs typeface="FS Albert Pro"/>
              </a:rPr>
              <a:t>Advisers’ resources</a:t>
            </a:r>
          </a:p>
        </p:txBody>
      </p:sp>
      <p:sp>
        <p:nvSpPr>
          <p:cNvPr id="3" name="TextBox 2"/>
          <p:cNvSpPr txBox="1">
            <a:spLocks noChangeArrowheads="1"/>
          </p:cNvSpPr>
          <p:nvPr/>
        </p:nvSpPr>
        <p:spPr bwMode="auto">
          <a:xfrm>
            <a:off x="233363" y="996950"/>
            <a:ext cx="5667375" cy="338138"/>
          </a:xfrm>
          <a:prstGeom prst="rect">
            <a:avLst/>
          </a:prstGeom>
          <a:noFill/>
          <a:ln>
            <a:noFill/>
          </a:ln>
          <a:extLst>
            <a:ext uri="{909E8E84-426E-40dd-AFC4-6F175D3DCCD1}"/>
            <a:ext uri="{91240B29-F687-4f45-9708-019B960494DF}"/>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285750" indent="-285750" eaLnBrk="1" fontAlgn="auto" hangingPunct="1">
              <a:spcBef>
                <a:spcPts val="0"/>
              </a:spcBef>
              <a:spcAft>
                <a:spcPts val="0"/>
              </a:spcAft>
              <a:buFont typeface="Arial"/>
              <a:buChar char="•"/>
              <a:defRPr/>
            </a:pPr>
            <a:endParaRPr lang="en-US" sz="1600" dirty="0">
              <a:solidFill>
                <a:schemeClr val="tx1">
                  <a:lumMod val="65000"/>
                  <a:lumOff val="35000"/>
                </a:schemeClr>
              </a:solidFill>
            </a:endParaRPr>
          </a:p>
        </p:txBody>
      </p:sp>
      <p:pic>
        <p:nvPicPr>
          <p:cNvPr id="32773" name="Picture 4"/>
          <p:cNvPicPr>
            <a:picLocks noChangeAspect="1"/>
          </p:cNvPicPr>
          <p:nvPr/>
        </p:nvPicPr>
        <p:blipFill>
          <a:blip r:embed="rId2">
            <a:extLst>
              <a:ext uri="{28A0092B-C50C-407E-A947-70E740481C1C}">
                <a14:useLocalDpi xmlns:a14="http://schemas.microsoft.com/office/drawing/2010/main" val="0"/>
              </a:ext>
            </a:extLst>
          </a:blip>
          <a:srcRect l="5440" t="5692" r="54437" b="23158"/>
          <a:stretch>
            <a:fillRect/>
          </a:stretch>
        </p:blipFill>
        <p:spPr bwMode="auto">
          <a:xfrm>
            <a:off x="107950" y="981075"/>
            <a:ext cx="6488113" cy="37734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rcRect l="29099" t="41550" r="66862" b="55452"/>
          <a:stretch>
            <a:fillRect/>
          </a:stretch>
        </p:blipFill>
        <p:spPr bwMode="auto">
          <a:xfrm>
            <a:off x="3700463" y="2882900"/>
            <a:ext cx="1903412" cy="463550"/>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Left Arrow 6"/>
          <p:cNvSpPr/>
          <p:nvPr/>
        </p:nvSpPr>
        <p:spPr>
          <a:xfrm rot="20054137">
            <a:off x="3275013" y="1217613"/>
            <a:ext cx="531812" cy="206375"/>
          </a:xfrm>
          <a:prstGeom prst="lef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sz="1350"/>
          </a:p>
        </p:txBody>
      </p:sp>
      <p:sp>
        <p:nvSpPr>
          <p:cNvPr id="8" name="Left Arrow 7"/>
          <p:cNvSpPr/>
          <p:nvPr/>
        </p:nvSpPr>
        <p:spPr>
          <a:xfrm>
            <a:off x="3592513" y="4040188"/>
            <a:ext cx="669925" cy="242887"/>
          </a:xfrm>
          <a:prstGeom prst="lef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sz="135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3363" y="246063"/>
            <a:ext cx="5600700" cy="769937"/>
          </a:xfrm>
          <a:prstGeom prst="rect">
            <a:avLst/>
          </a:prstGeom>
          <a:noFill/>
        </p:spPr>
        <p:txBody>
          <a:bodyPr>
            <a:spAutoFit/>
          </a:bodyPr>
          <a:lstStyle/>
          <a:p>
            <a:pPr eaLnBrk="1" fontAlgn="auto" hangingPunct="1">
              <a:spcBef>
                <a:spcPts val="0"/>
              </a:spcBef>
              <a:spcAft>
                <a:spcPts val="0"/>
              </a:spcAft>
              <a:defRPr/>
            </a:pPr>
            <a:r>
              <a:rPr lang="en-US" sz="4400" b="1" dirty="0">
                <a:solidFill>
                  <a:srgbClr val="E00023"/>
                </a:solidFill>
                <a:latin typeface="+mj-lt"/>
                <a:ea typeface="+mn-ea"/>
                <a:cs typeface="FS Albert Pro"/>
              </a:rPr>
              <a:t>Toolkits</a:t>
            </a:r>
          </a:p>
        </p:txBody>
      </p:sp>
      <p:pic>
        <p:nvPicPr>
          <p:cNvPr id="33795" name="Picture 3"/>
          <p:cNvPicPr>
            <a:picLocks noChangeAspect="1"/>
          </p:cNvPicPr>
          <p:nvPr/>
        </p:nvPicPr>
        <p:blipFill>
          <a:blip r:embed="rId2">
            <a:extLst>
              <a:ext uri="{28A0092B-C50C-407E-A947-70E740481C1C}">
                <a14:useLocalDpi xmlns:a14="http://schemas.microsoft.com/office/drawing/2010/main" val="0"/>
              </a:ext>
            </a:extLst>
          </a:blip>
          <a:srcRect l="6755" t="6750" r="54404" b="21672"/>
          <a:stretch>
            <a:fillRect/>
          </a:stretch>
        </p:blipFill>
        <p:spPr bwMode="auto">
          <a:xfrm>
            <a:off x="544513" y="923925"/>
            <a:ext cx="6546850" cy="4079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796" name="TextBox 4"/>
          <p:cNvSpPr txBox="1">
            <a:spLocks noChangeArrowheads="1"/>
          </p:cNvSpPr>
          <p:nvPr/>
        </p:nvSpPr>
        <p:spPr bwMode="auto">
          <a:xfrm>
            <a:off x="4233863" y="2728913"/>
            <a:ext cx="266382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buFont typeface="Arial" panose="020B0604020202020204" pitchFamily="34" charset="0"/>
              <a:buChar char="•"/>
            </a:pPr>
            <a:r>
              <a:rPr lang="en-GB" altLang="en-US" sz="2400"/>
              <a:t>Downloadable </a:t>
            </a:r>
          </a:p>
          <a:p>
            <a:pPr eaLnBrk="1" hangingPunct="1">
              <a:buFont typeface="Arial" panose="020B0604020202020204" pitchFamily="34" charset="0"/>
              <a:buChar char="•"/>
            </a:pPr>
            <a:r>
              <a:rPr lang="en-GB" altLang="en-US" sz="2400"/>
              <a:t>Printable</a:t>
            </a:r>
          </a:p>
          <a:p>
            <a:pPr eaLnBrk="1" hangingPunct="1">
              <a:buFont typeface="Arial" panose="020B0604020202020204" pitchFamily="34" charset="0"/>
              <a:buChar char="•"/>
            </a:pPr>
            <a:r>
              <a:rPr lang="en-GB" altLang="en-US" sz="2400"/>
              <a:t>Adaptable </a:t>
            </a:r>
          </a:p>
          <a:p>
            <a:pPr eaLnBrk="1" hangingPunct="1">
              <a:buFont typeface="Arial" panose="020B0604020202020204" pitchFamily="34" charset="0"/>
              <a:buChar char="•"/>
            </a:pPr>
            <a:r>
              <a:rPr lang="en-GB" altLang="en-US" sz="2400"/>
              <a:t>Updated</a:t>
            </a:r>
          </a:p>
          <a:p>
            <a:pPr eaLnBrk="1" hangingPunct="1">
              <a:buFont typeface="Arial" panose="020B0604020202020204" pitchFamily="34" charset="0"/>
              <a:buChar char="•"/>
            </a:pPr>
            <a:r>
              <a:rPr lang="en-GB" altLang="en-US" sz="2400"/>
              <a:t>Time saving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739775"/>
            <a:ext cx="9144000" cy="3703638"/>
          </a:xfrm>
          <a:prstGeom prst="rect">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Rectangle 1"/>
          <p:cNvSpPr/>
          <p:nvPr/>
        </p:nvSpPr>
        <p:spPr>
          <a:xfrm>
            <a:off x="152400" y="1463675"/>
            <a:ext cx="5476875" cy="2862263"/>
          </a:xfrm>
          <a:prstGeom prst="rect">
            <a:avLst/>
          </a:prstGeom>
        </p:spPr>
        <p:txBody>
          <a:bodyPr>
            <a:spAutoFit/>
          </a:bodyPr>
          <a:lstStyle/>
          <a:p>
            <a:pPr>
              <a:defRPr/>
            </a:pPr>
            <a:r>
              <a:rPr lang="en-GB" dirty="0">
                <a:solidFill>
                  <a:schemeClr val="tx1">
                    <a:lumMod val="65000"/>
                    <a:lumOff val="35000"/>
                  </a:schemeClr>
                </a:solidFill>
              </a:rPr>
              <a:t>Multi-destination search tool</a:t>
            </a:r>
          </a:p>
          <a:p>
            <a:pPr>
              <a:defRPr/>
            </a:pPr>
            <a:r>
              <a:rPr lang="en-US" dirty="0">
                <a:solidFill>
                  <a:schemeClr val="tx1">
                    <a:lumMod val="65000"/>
                    <a:lumOff val="35000"/>
                  </a:schemeClr>
                </a:solidFill>
                <a:latin typeface="+mn-lt"/>
              </a:rPr>
              <a:t>Single destination for all applicants.</a:t>
            </a:r>
          </a:p>
          <a:p>
            <a:pPr>
              <a:defRPr/>
            </a:pPr>
            <a:r>
              <a:rPr lang="en-US" dirty="0">
                <a:solidFill>
                  <a:schemeClr val="tx1">
                    <a:lumMod val="65000"/>
                    <a:lumOff val="35000"/>
                  </a:schemeClr>
                </a:solidFill>
                <a:latin typeface="+mn-lt"/>
              </a:rPr>
              <a:t>2017 &amp; 2018 search tool to run concurrently.</a:t>
            </a:r>
          </a:p>
          <a:p>
            <a:pPr>
              <a:defRPr/>
            </a:pPr>
            <a:endParaRPr lang="en-US" dirty="0">
              <a:solidFill>
                <a:schemeClr val="tx1">
                  <a:lumMod val="65000"/>
                  <a:lumOff val="35000"/>
                </a:schemeClr>
              </a:solidFill>
              <a:latin typeface="+mn-lt"/>
            </a:endParaRPr>
          </a:p>
          <a:p>
            <a:pPr>
              <a:defRPr/>
            </a:pPr>
            <a:r>
              <a:rPr lang="en-US" dirty="0">
                <a:solidFill>
                  <a:schemeClr val="tx1">
                    <a:lumMod val="65000"/>
                    <a:lumOff val="35000"/>
                  </a:schemeClr>
                </a:solidFill>
                <a:latin typeface="+mn-lt"/>
              </a:rPr>
              <a:t>Key features include:</a:t>
            </a:r>
          </a:p>
          <a:p>
            <a:pPr marL="285750" indent="-285750">
              <a:buFont typeface="Arial" panose="020B0604020202020204" pitchFamily="34" charset="0"/>
              <a:buChar char="•"/>
              <a:defRPr/>
            </a:pPr>
            <a:r>
              <a:rPr lang="en-US" dirty="0">
                <a:solidFill>
                  <a:schemeClr val="tx1">
                    <a:lumMod val="65000"/>
                    <a:lumOff val="35000"/>
                  </a:schemeClr>
                </a:solidFill>
                <a:latin typeface="+mn-lt"/>
              </a:rPr>
              <a:t>new mobile-friendly design </a:t>
            </a:r>
          </a:p>
          <a:p>
            <a:pPr marL="285750" indent="-285750">
              <a:buFont typeface="Arial" panose="020B0604020202020204" pitchFamily="34" charset="0"/>
              <a:buChar char="•"/>
              <a:defRPr/>
            </a:pPr>
            <a:r>
              <a:rPr lang="en-US" dirty="0">
                <a:solidFill>
                  <a:schemeClr val="tx1">
                    <a:lumMod val="65000"/>
                    <a:lumOff val="35000"/>
                  </a:schemeClr>
                </a:solidFill>
                <a:latin typeface="+mn-lt"/>
              </a:rPr>
              <a:t>advanced filtering and sorting options </a:t>
            </a:r>
          </a:p>
          <a:p>
            <a:pPr marL="285750" indent="-285750">
              <a:buFont typeface="Arial" panose="020B0604020202020204" pitchFamily="34" charset="0"/>
              <a:buChar char="•"/>
              <a:defRPr/>
            </a:pPr>
            <a:r>
              <a:rPr lang="en-US" dirty="0">
                <a:solidFill>
                  <a:schemeClr val="tx1">
                    <a:lumMod val="65000"/>
                    <a:lumOff val="35000"/>
                  </a:schemeClr>
                </a:solidFill>
                <a:latin typeface="+mn-lt"/>
              </a:rPr>
              <a:t>ability to shortlist and save course searches </a:t>
            </a:r>
          </a:p>
          <a:p>
            <a:pPr marL="285750" indent="-285750">
              <a:buFont typeface="Arial" panose="020B0604020202020204" pitchFamily="34" charset="0"/>
              <a:buChar char="•"/>
              <a:defRPr/>
            </a:pPr>
            <a:r>
              <a:rPr lang="en-US" dirty="0">
                <a:solidFill>
                  <a:schemeClr val="tx1">
                    <a:lumMod val="65000"/>
                    <a:lumOff val="35000"/>
                  </a:schemeClr>
                </a:solidFill>
                <a:latin typeface="+mn-lt"/>
              </a:rPr>
              <a:t>free text search </a:t>
            </a:r>
          </a:p>
          <a:p>
            <a:pPr marL="285750" indent="-285750">
              <a:buFont typeface="Arial" panose="020B0604020202020204" pitchFamily="34" charset="0"/>
              <a:buChar char="•"/>
              <a:defRPr/>
            </a:pPr>
            <a:r>
              <a:rPr lang="en-US" dirty="0">
                <a:solidFill>
                  <a:schemeClr val="tx1">
                    <a:lumMod val="65000"/>
                    <a:lumOff val="35000"/>
                  </a:schemeClr>
                </a:solidFill>
                <a:latin typeface="+mn-lt"/>
              </a:rPr>
              <a:t>suggestions for misspelt searches</a:t>
            </a:r>
          </a:p>
        </p:txBody>
      </p:sp>
      <p:pic>
        <p:nvPicPr>
          <p:cNvPr id="34820" name="Picture 2" descr="https://www.ucas.com/sites/default/files/search-20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0738" y="1328738"/>
            <a:ext cx="4349750"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52400" y="725488"/>
            <a:ext cx="7653338" cy="769937"/>
          </a:xfrm>
          <a:prstGeom prst="rect">
            <a:avLst/>
          </a:prstGeom>
          <a:noFill/>
        </p:spPr>
        <p:txBody>
          <a:bodyPr>
            <a:spAutoFit/>
          </a:bodyPr>
          <a:lstStyle/>
          <a:p>
            <a:pPr eaLnBrk="1" fontAlgn="auto" hangingPunct="1">
              <a:spcBef>
                <a:spcPts val="0"/>
              </a:spcBef>
              <a:spcAft>
                <a:spcPts val="0"/>
              </a:spcAft>
              <a:defRPr/>
            </a:pPr>
            <a:r>
              <a:rPr lang="en-US" sz="4400" b="1" dirty="0">
                <a:solidFill>
                  <a:srgbClr val="E00023"/>
                </a:solidFill>
                <a:latin typeface="+mj-lt"/>
                <a:ea typeface="+mn-ea"/>
                <a:cs typeface="FS Albert Pro"/>
              </a:rPr>
              <a:t>New look search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3213" y="873125"/>
            <a:ext cx="5256212" cy="408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23825" y="138113"/>
            <a:ext cx="7148513" cy="769937"/>
          </a:xfrm>
          <a:prstGeom prst="rect">
            <a:avLst/>
          </a:prstGeom>
          <a:noFill/>
        </p:spPr>
        <p:txBody>
          <a:bodyPr>
            <a:spAutoFit/>
          </a:bodyPr>
          <a:lstStyle/>
          <a:p>
            <a:pPr>
              <a:defRPr/>
            </a:pPr>
            <a:r>
              <a:rPr lang="en-US" sz="4400" b="1" dirty="0">
                <a:solidFill>
                  <a:srgbClr val="E00023"/>
                </a:solidFill>
                <a:latin typeface="+mj-lt"/>
                <a:ea typeface="+mn-ea"/>
                <a:cs typeface="FS Albert Pro"/>
              </a:rPr>
              <a:t>Search tool </a:t>
            </a:r>
          </a:p>
        </p:txBody>
      </p:sp>
      <p:sp>
        <p:nvSpPr>
          <p:cNvPr id="4" name="Rectangle 3"/>
          <p:cNvSpPr/>
          <p:nvPr/>
        </p:nvSpPr>
        <p:spPr>
          <a:xfrm>
            <a:off x="1531938" y="2576513"/>
            <a:ext cx="1897062" cy="1617662"/>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l="57513" t="60439" r="34305" b="15366"/>
          <a:stretch>
            <a:fillRect/>
          </a:stretch>
        </p:blipFill>
        <p:spPr bwMode="auto">
          <a:xfrm>
            <a:off x="1597025" y="2638425"/>
            <a:ext cx="1563688"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82713" y="2479675"/>
            <a:ext cx="2598737" cy="1798638"/>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1455738" y="1201738"/>
            <a:ext cx="5478462" cy="530225"/>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8" name="Rectangle 7"/>
          <p:cNvSpPr/>
          <p:nvPr/>
        </p:nvSpPr>
        <p:spPr>
          <a:xfrm>
            <a:off x="4217988" y="1376363"/>
            <a:ext cx="320675" cy="122237"/>
          </a:xfrm>
          <a:prstGeom prst="rect">
            <a:avLst/>
          </a:prstGeom>
          <a:solidFill>
            <a:srgbClr val="FBE5E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 y="133350"/>
            <a:ext cx="6018213" cy="495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500" y="133350"/>
            <a:ext cx="2125663"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1593</TotalTime>
  <Words>709</Words>
  <Application>Microsoft Office PowerPoint</Application>
  <PresentationFormat>On-screen Show (16:9)</PresentationFormat>
  <Paragraphs>148</Paragraphs>
  <Slides>27</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Calibri</vt:lpstr>
      <vt:lpstr>MS PGothic</vt:lpstr>
      <vt:lpstr>Arial</vt:lpstr>
      <vt:lpstr>FS Albert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Awarding Body Linkage </vt:lpstr>
      <vt:lpstr>PowerPoint Presentation</vt:lpstr>
      <vt:lpstr>Professional Development Portal </vt:lpstr>
      <vt:lpstr>PowerPoint Presentation</vt:lpstr>
      <vt:lpstr>PowerPoint Presentation</vt:lpstr>
      <vt:lpstr>PowerPoint Presentation</vt:lpstr>
      <vt:lpstr>PowerPoint Presentation</vt:lpstr>
      <vt:lpstr>PowerPoint Presentation</vt:lpstr>
      <vt:lpstr>More support and guidance</vt:lpstr>
      <vt:lpstr>PowerPoint Presentation</vt:lpstr>
    </vt:vector>
  </TitlesOfParts>
  <Company>UCAS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Braybrook</dc:creator>
  <cp:lastModifiedBy>Hannah Kershaw</cp:lastModifiedBy>
  <cp:revision>91</cp:revision>
  <dcterms:created xsi:type="dcterms:W3CDTF">2015-08-24T08:02:50Z</dcterms:created>
  <dcterms:modified xsi:type="dcterms:W3CDTF">2017-05-16T16:10:58Z</dcterms:modified>
</cp:coreProperties>
</file>