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Lst>
  <p:notesMasterIdLst>
    <p:notesMasterId r:id="rId14"/>
  </p:notesMasterIdLst>
  <p:sldIdLst>
    <p:sldId id="256" r:id="rId2"/>
    <p:sldId id="264" r:id="rId3"/>
    <p:sldId id="257" r:id="rId4"/>
    <p:sldId id="259" r:id="rId5"/>
    <p:sldId id="262" r:id="rId6"/>
    <p:sldId id="260" r:id="rId7"/>
    <p:sldId id="267" r:id="rId8"/>
    <p:sldId id="268" r:id="rId9"/>
    <p:sldId id="265" r:id="rId10"/>
    <p:sldId id="261" r:id="rId11"/>
    <p:sldId id="266" r:id="rId12"/>
    <p:sldId id="269" r:id="rId13"/>
  </p:sldIdLst>
  <p:sldSz cx="12192000" cy="6858000"/>
  <p:notesSz cx="6797675" cy="9925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78810" autoAdjust="0"/>
  </p:normalViewPr>
  <p:slideViewPr>
    <p:cSldViewPr snapToGrid="0">
      <p:cViewPr>
        <p:scale>
          <a:sx n="42" d="100"/>
          <a:sy n="42" d="100"/>
        </p:scale>
        <p:origin x="1604" y="21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0" d="100"/>
          <a:sy n="70" d="100"/>
        </p:scale>
        <p:origin x="276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797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7976"/>
          </a:xfrm>
          <a:prstGeom prst="rect">
            <a:avLst/>
          </a:prstGeom>
        </p:spPr>
        <p:txBody>
          <a:bodyPr vert="horz" lIns="91440" tIns="45720" rIns="91440" bIns="45720" rtlCol="0"/>
          <a:lstStyle>
            <a:lvl1pPr algn="r">
              <a:defRPr sz="1200"/>
            </a:lvl1pPr>
          </a:lstStyle>
          <a:p>
            <a:fld id="{859B9195-ECDF-4C54-AE3C-479813DADF90}" type="datetimeFigureOut">
              <a:rPr lang="en-US" smtClean="0"/>
              <a:t>3/17/2020</a:t>
            </a:fld>
            <a:endParaRPr lang="en-US"/>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6431"/>
            <a:ext cx="5438140" cy="39079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7076"/>
            <a:ext cx="2945659" cy="4979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7076"/>
            <a:ext cx="2945659" cy="497975"/>
          </a:xfrm>
          <a:prstGeom prst="rect">
            <a:avLst/>
          </a:prstGeom>
        </p:spPr>
        <p:txBody>
          <a:bodyPr vert="horz" lIns="91440" tIns="45720" rIns="91440" bIns="45720" rtlCol="0" anchor="b"/>
          <a:lstStyle>
            <a:lvl1pPr algn="r">
              <a:defRPr sz="1200"/>
            </a:lvl1pPr>
          </a:lstStyle>
          <a:p>
            <a:fld id="{0EFE6534-DFA9-4AF0-BA37-CC1911C1023C}" type="slidenum">
              <a:rPr lang="en-US" smtClean="0"/>
              <a:t>‹#›</a:t>
            </a:fld>
            <a:endParaRPr lang="en-US"/>
          </a:p>
        </p:txBody>
      </p:sp>
    </p:spTree>
    <p:extLst>
      <p:ext uri="{BB962C8B-B14F-4D97-AF65-F5344CB8AC3E}">
        <p14:creationId xmlns:p14="http://schemas.microsoft.com/office/powerpoint/2010/main" val="3245186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FE6534-DFA9-4AF0-BA37-CC1911C1023C}" type="slidenum">
              <a:rPr lang="en-US" smtClean="0"/>
              <a:t>1</a:t>
            </a:fld>
            <a:endParaRPr lang="en-US"/>
          </a:p>
        </p:txBody>
      </p:sp>
    </p:spTree>
    <p:extLst>
      <p:ext uri="{BB962C8B-B14F-4D97-AF65-F5344CB8AC3E}">
        <p14:creationId xmlns:p14="http://schemas.microsoft.com/office/powerpoint/2010/main" val="2879785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little closer to home, while other national top 10s of Netflix’s most watched shows in 2019 included such diverse fare as Orange is</a:t>
            </a:r>
            <a:r>
              <a:rPr lang="en-GB" baseline="0" dirty="0"/>
              <a:t> the New Black, Always be my Maybe, Sacred Games and When they see us, the UK top 10 was notable for its lack of diversity, with only Sex Education possibly passing the Ava </a:t>
            </a:r>
            <a:r>
              <a:rPr lang="en-GB" baseline="0" dirty="0" err="1"/>
              <a:t>Duvernay</a:t>
            </a:r>
            <a:r>
              <a:rPr lang="en-GB" baseline="0" dirty="0"/>
              <a:t> test</a:t>
            </a:r>
            <a:endParaRPr lang="en-US" dirty="0"/>
          </a:p>
        </p:txBody>
      </p:sp>
      <p:sp>
        <p:nvSpPr>
          <p:cNvPr id="4" name="Slide Number Placeholder 3"/>
          <p:cNvSpPr>
            <a:spLocks noGrp="1"/>
          </p:cNvSpPr>
          <p:nvPr>
            <p:ph type="sldNum" sz="quarter" idx="10"/>
          </p:nvPr>
        </p:nvSpPr>
        <p:spPr/>
        <p:txBody>
          <a:bodyPr/>
          <a:lstStyle/>
          <a:p>
            <a:fld id="{0EFE6534-DFA9-4AF0-BA37-CC1911C1023C}" type="slidenum">
              <a:rPr lang="en-US" smtClean="0"/>
              <a:t>10</a:t>
            </a:fld>
            <a:endParaRPr lang="en-US"/>
          </a:p>
        </p:txBody>
      </p:sp>
    </p:spTree>
    <p:extLst>
      <p:ext uri="{BB962C8B-B14F-4D97-AF65-F5344CB8AC3E}">
        <p14:creationId xmlns:p14="http://schemas.microsoft.com/office/powerpoint/2010/main" val="2086372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in light of the information that in….</a:t>
            </a:r>
          </a:p>
          <a:p>
            <a:r>
              <a:rPr lang="en-GB" dirty="0"/>
              <a:t>I’d like to end with the following questions</a:t>
            </a:r>
          </a:p>
          <a:p>
            <a:endParaRPr lang="en-GB" dirty="0"/>
          </a:p>
          <a:p>
            <a:endParaRPr lang="en-GB" dirty="0"/>
          </a:p>
        </p:txBody>
      </p:sp>
      <p:sp>
        <p:nvSpPr>
          <p:cNvPr id="4" name="Slide Number Placeholder 3"/>
          <p:cNvSpPr>
            <a:spLocks noGrp="1"/>
          </p:cNvSpPr>
          <p:nvPr>
            <p:ph type="sldNum" sz="quarter" idx="10"/>
          </p:nvPr>
        </p:nvSpPr>
        <p:spPr/>
        <p:txBody>
          <a:bodyPr/>
          <a:lstStyle/>
          <a:p>
            <a:fld id="{0EFE6534-DFA9-4AF0-BA37-CC1911C1023C}" type="slidenum">
              <a:rPr lang="en-US" smtClean="0"/>
              <a:t>11</a:t>
            </a:fld>
            <a:endParaRPr lang="en-US"/>
          </a:p>
        </p:txBody>
      </p:sp>
    </p:spTree>
    <p:extLst>
      <p:ext uri="{BB962C8B-B14F-4D97-AF65-F5344CB8AC3E}">
        <p14:creationId xmlns:p14="http://schemas.microsoft.com/office/powerpoint/2010/main" val="212710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want to start with this quote from John Fiske who writes about the contemporary media landscape </a:t>
            </a:r>
          </a:p>
          <a:p>
            <a:endParaRPr lang="en-GB" dirty="0"/>
          </a:p>
          <a:p>
            <a:r>
              <a:rPr lang="en-GB" dirty="0"/>
              <a:t>So that is the question that is underpinning my discussion here and that we might consider as we go through the day</a:t>
            </a:r>
          </a:p>
        </p:txBody>
      </p:sp>
      <p:sp>
        <p:nvSpPr>
          <p:cNvPr id="4" name="Slide Number Placeholder 3"/>
          <p:cNvSpPr>
            <a:spLocks noGrp="1"/>
          </p:cNvSpPr>
          <p:nvPr>
            <p:ph type="sldNum" sz="quarter" idx="10"/>
          </p:nvPr>
        </p:nvSpPr>
        <p:spPr/>
        <p:txBody>
          <a:bodyPr/>
          <a:lstStyle/>
          <a:p>
            <a:fld id="{0EFE6534-DFA9-4AF0-BA37-CC1911C1023C}" type="slidenum">
              <a:rPr lang="en-US" smtClean="0"/>
              <a:t>2</a:t>
            </a:fld>
            <a:endParaRPr lang="en-US"/>
          </a:p>
        </p:txBody>
      </p:sp>
    </p:spTree>
    <p:extLst>
      <p:ext uri="{BB962C8B-B14F-4D97-AF65-F5344CB8AC3E}">
        <p14:creationId xmlns:p14="http://schemas.microsoft.com/office/powerpoint/2010/main" val="1207143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Fiske’s discussion of the relationship between multiplicity and diversity seems to speak to the much more recent work by Henry Jenkins Sam Ford and Joshua Green in their hugely influential book, Spreadable Media. In particular in chapter 7 they explore the concept of transnational </a:t>
            </a:r>
            <a:r>
              <a:rPr lang="en-GB" dirty="0" err="1"/>
              <a:t>mediaflows</a:t>
            </a:r>
            <a:r>
              <a:rPr lang="en-GB" dirty="0"/>
              <a:t> and argue that the increased emphasis upon online services and platforms has increased the diversity of content that is being produced and which is accessible by those with access to high speed internet</a:t>
            </a:r>
          </a:p>
          <a:p>
            <a:endParaRPr lang="en-GB" dirty="0"/>
          </a:p>
          <a:p>
            <a:r>
              <a:rPr lang="en-GB" dirty="0"/>
              <a:t>For instance, it is now relatively easy for someone based in the </a:t>
            </a:r>
            <a:r>
              <a:rPr lang="en-GB" dirty="0" err="1"/>
              <a:t>Uk</a:t>
            </a:r>
            <a:r>
              <a:rPr lang="en-GB" dirty="0"/>
              <a:t> to access a host of VOD services that provide programming from around the world straight to their TV, computer or phone. Services like </a:t>
            </a:r>
            <a:r>
              <a:rPr lang="en-GB" dirty="0" err="1"/>
              <a:t>YuppTV</a:t>
            </a:r>
            <a:r>
              <a:rPr lang="en-GB" dirty="0"/>
              <a:t> and Demand Africa offer a range of south Asian and African content respectively while LycaTV offer a number of</a:t>
            </a:r>
            <a:r>
              <a:rPr lang="en-GB" baseline="0" dirty="0"/>
              <a:t> Filipino, Tamil, and African language channels all under one roof</a:t>
            </a:r>
            <a:endParaRPr lang="en-GB" dirty="0"/>
          </a:p>
        </p:txBody>
      </p:sp>
      <p:sp>
        <p:nvSpPr>
          <p:cNvPr id="4" name="Slide Number Placeholder 3"/>
          <p:cNvSpPr>
            <a:spLocks noGrp="1"/>
          </p:cNvSpPr>
          <p:nvPr>
            <p:ph type="sldNum" sz="quarter" idx="10"/>
          </p:nvPr>
        </p:nvSpPr>
        <p:spPr/>
        <p:txBody>
          <a:bodyPr/>
          <a:lstStyle/>
          <a:p>
            <a:fld id="{0EFE6534-DFA9-4AF0-BA37-CC1911C1023C}" type="slidenum">
              <a:rPr lang="en-US" smtClean="0"/>
              <a:t>3</a:t>
            </a:fld>
            <a:endParaRPr lang="en-US"/>
          </a:p>
        </p:txBody>
      </p:sp>
    </p:spTree>
    <p:extLst>
      <p:ext uri="{BB962C8B-B14F-4D97-AF65-F5344CB8AC3E}">
        <p14:creationId xmlns:p14="http://schemas.microsoft.com/office/powerpoint/2010/main" val="52944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Yet significantly, In a 2014 interview Jenkins expressed slightly more caution when discussing issues of diversity, stating that one of the key concerns for contemporary media </a:t>
            </a:r>
          </a:p>
        </p:txBody>
      </p:sp>
      <p:sp>
        <p:nvSpPr>
          <p:cNvPr id="4" name="Slide Number Placeholder 3"/>
          <p:cNvSpPr>
            <a:spLocks noGrp="1"/>
          </p:cNvSpPr>
          <p:nvPr>
            <p:ph type="sldNum" sz="quarter" idx="10"/>
          </p:nvPr>
        </p:nvSpPr>
        <p:spPr/>
        <p:txBody>
          <a:bodyPr/>
          <a:lstStyle/>
          <a:p>
            <a:fld id="{0EFE6534-DFA9-4AF0-BA37-CC1911C1023C}" type="slidenum">
              <a:rPr lang="en-US" smtClean="0"/>
              <a:t>4</a:t>
            </a:fld>
            <a:endParaRPr lang="en-US"/>
          </a:p>
        </p:txBody>
      </p:sp>
    </p:spTree>
    <p:extLst>
      <p:ext uri="{BB962C8B-B14F-4D97-AF65-F5344CB8AC3E}">
        <p14:creationId xmlns:p14="http://schemas.microsoft.com/office/powerpoint/2010/main" val="3831271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focus here is going to be on how these concerns might relate to larger streaming companies such as Netflix.</a:t>
            </a:r>
          </a:p>
          <a:p>
            <a:r>
              <a:rPr lang="en-GB" dirty="0"/>
              <a:t>To date much of the discussion around VOD services has seen them as enabling greater diversity in programming </a:t>
            </a:r>
          </a:p>
          <a:p>
            <a:r>
              <a:rPr lang="en-GB" dirty="0"/>
              <a:t>As we can see with the quotes on this slide:</a:t>
            </a:r>
          </a:p>
          <a:p>
            <a:endParaRPr lang="en-GB" dirty="0"/>
          </a:p>
          <a:p>
            <a:endParaRPr lang="en-GB" dirty="0"/>
          </a:p>
          <a:p>
            <a:r>
              <a:rPr lang="en-GB" strike="sngStrike" dirty="0"/>
              <a:t>“It’s easy to see why Netflix and Amazon would want to expand their presence in India, and not just because it is home to 1.3 billion people. As in much of the viewing world, streaming has exploded in the country — at least 30 companies now offer video streaming services there, up from nine in 2012” (Arora, 2019)</a:t>
            </a:r>
          </a:p>
          <a:p>
            <a:endParaRPr lang="en-US" dirty="0"/>
          </a:p>
        </p:txBody>
      </p:sp>
      <p:sp>
        <p:nvSpPr>
          <p:cNvPr id="4" name="Slide Number Placeholder 3"/>
          <p:cNvSpPr>
            <a:spLocks noGrp="1"/>
          </p:cNvSpPr>
          <p:nvPr>
            <p:ph type="sldNum" sz="quarter" idx="10"/>
          </p:nvPr>
        </p:nvSpPr>
        <p:spPr/>
        <p:txBody>
          <a:bodyPr/>
          <a:lstStyle/>
          <a:p>
            <a:fld id="{0EFE6534-DFA9-4AF0-BA37-CC1911C1023C}" type="slidenum">
              <a:rPr lang="en-US" smtClean="0"/>
              <a:t>5</a:t>
            </a:fld>
            <a:endParaRPr lang="en-US"/>
          </a:p>
        </p:txBody>
      </p:sp>
    </p:spTree>
    <p:extLst>
      <p:ext uri="{BB962C8B-B14F-4D97-AF65-F5344CB8AC3E}">
        <p14:creationId xmlns:p14="http://schemas.microsoft.com/office/powerpoint/2010/main" val="2891289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Netflix in particular has been very successful in leveraging social media as an effective means of speaking to those with an interest in more diverse programming</a:t>
            </a:r>
          </a:p>
          <a:p>
            <a:endParaRPr lang="en-GB" dirty="0"/>
          </a:p>
          <a:p>
            <a:r>
              <a:rPr lang="en-GB" dirty="0"/>
              <a:t>On to slide</a:t>
            </a:r>
          </a:p>
          <a:p>
            <a:r>
              <a:rPr lang="en-GB" dirty="0"/>
              <a:t>IN 2018 Netflix hired Verna Myers as vice president for inclusion, and from 2018 onwards Netflix has run the Strong Black Lead Initiative which has used social media platforms and content designed to be spreadable on platforms such as </a:t>
            </a:r>
            <a:r>
              <a:rPr lang="en-GB" dirty="0" err="1"/>
              <a:t>Youtube</a:t>
            </a:r>
            <a:r>
              <a:rPr lang="en-GB" dirty="0"/>
              <a:t> and Twitter to emphasise the company’s interest in diversity </a:t>
            </a:r>
          </a:p>
          <a:p>
            <a:endParaRPr lang="en-GB" dirty="0"/>
          </a:p>
          <a:p>
            <a:r>
              <a:rPr lang="en-GB" dirty="0"/>
              <a:t>Examples of this include the </a:t>
            </a:r>
            <a:r>
              <a:rPr lang="en-GB" dirty="0" err="1"/>
              <a:t>FirstTimeISawme</a:t>
            </a:r>
            <a:r>
              <a:rPr lang="en-GB" dirty="0"/>
              <a:t> hashtag and the strong black lead twitter channel</a:t>
            </a:r>
          </a:p>
          <a:p>
            <a:endParaRPr lang="en-GB" dirty="0"/>
          </a:p>
          <a:p>
            <a:endParaRPr lang="en-GB" dirty="0"/>
          </a:p>
          <a:p>
            <a:r>
              <a:rPr lang="en-GB" strike="sngStrike" dirty="0"/>
              <a:t>Netflix has the ability to target programming at specific demographics using its viewership data, comedian and actor Lenny Henry said during the House of Lords Communications Committee hearing</a:t>
            </a:r>
          </a:p>
          <a:p>
            <a:endParaRPr lang="en-GB" strike="sngStrike" dirty="0"/>
          </a:p>
          <a:p>
            <a:r>
              <a:rPr lang="en-GB" strike="sngStrike" dirty="0"/>
              <a:t>https://www.youtube.com/watch?v=Hx7Nbm_px1c</a:t>
            </a:r>
          </a:p>
          <a:p>
            <a:endParaRPr lang="en-GB" dirty="0"/>
          </a:p>
          <a:p>
            <a:endParaRPr lang="en-GB" dirty="0"/>
          </a:p>
          <a:p>
            <a:endParaRPr lang="en-GB" dirty="0"/>
          </a:p>
          <a:p>
            <a:r>
              <a:rPr lang="en-GB" dirty="0" err="1"/>
              <a:t>Watership</a:t>
            </a:r>
            <a:r>
              <a:rPr lang="en-GB" dirty="0"/>
              <a:t> Down</a:t>
            </a:r>
          </a:p>
          <a:p>
            <a:endParaRPr lang="en-GB" dirty="0"/>
          </a:p>
          <a:p>
            <a:r>
              <a:rPr lang="en-US" dirty="0" err="1"/>
              <a:t>Giri</a:t>
            </a:r>
            <a:r>
              <a:rPr lang="en-US" dirty="0"/>
              <a:t>/Haji</a:t>
            </a:r>
          </a:p>
          <a:p>
            <a:r>
              <a:rPr lang="en-GB" dirty="0"/>
              <a:t>Troy: Fall of a City</a:t>
            </a:r>
          </a:p>
          <a:p>
            <a:r>
              <a:rPr lang="en-GB" dirty="0"/>
              <a:t>Dracula</a:t>
            </a:r>
            <a:endParaRPr lang="en-US" dirty="0"/>
          </a:p>
        </p:txBody>
      </p:sp>
      <p:sp>
        <p:nvSpPr>
          <p:cNvPr id="4" name="Slide Number Placeholder 3"/>
          <p:cNvSpPr>
            <a:spLocks noGrp="1"/>
          </p:cNvSpPr>
          <p:nvPr>
            <p:ph type="sldNum" sz="quarter" idx="10"/>
          </p:nvPr>
        </p:nvSpPr>
        <p:spPr/>
        <p:txBody>
          <a:bodyPr/>
          <a:lstStyle/>
          <a:p>
            <a:fld id="{0EFE6534-DFA9-4AF0-BA37-CC1911C1023C}" type="slidenum">
              <a:rPr lang="en-US" smtClean="0"/>
              <a:t>6</a:t>
            </a:fld>
            <a:endParaRPr lang="en-US"/>
          </a:p>
        </p:txBody>
      </p:sp>
    </p:spTree>
    <p:extLst>
      <p:ext uri="{BB962C8B-B14F-4D97-AF65-F5344CB8AC3E}">
        <p14:creationId xmlns:p14="http://schemas.microsoft.com/office/powerpoint/2010/main" val="1349880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2018 Netflix produced the “A Great Day in Hollywood” video and in 2019 the “Make Room” video, both were released onto </a:t>
            </a:r>
            <a:r>
              <a:rPr lang="en-GB" dirty="0" err="1"/>
              <a:t>Youtube</a:t>
            </a:r>
            <a:r>
              <a:rPr lang="en-GB" dirty="0"/>
              <a:t> and social media platforms </a:t>
            </a:r>
          </a:p>
          <a:p>
            <a:endParaRPr lang="en-GB" dirty="0"/>
          </a:p>
          <a:p>
            <a:r>
              <a:rPr lang="en-GB" dirty="0"/>
              <a:t>Each video embodies the sort of direct address that Jenkins suggests is a recurrent characteristic of successful spreadable media, and each seems designed to create the impression that Netflix is a utopian space for diversity both in front of and behind the camera.</a:t>
            </a:r>
          </a:p>
          <a:p>
            <a:endParaRPr lang="en-GB" dirty="0"/>
          </a:p>
          <a:p>
            <a:endParaRPr lang="en-GB" dirty="0"/>
          </a:p>
          <a:p>
            <a:endParaRPr lang="en-GB" dirty="0"/>
          </a:p>
          <a:p>
            <a:r>
              <a:rPr lang="en-GB" dirty="0"/>
              <a:t>https://www.youtube.com/watch?v=OeyxR8WJiaI</a:t>
            </a:r>
          </a:p>
          <a:p>
            <a:endParaRPr lang="en-GB" dirty="0"/>
          </a:p>
          <a:p>
            <a:r>
              <a:rPr lang="en-GB" dirty="0"/>
              <a:t>Caleb </a:t>
            </a:r>
            <a:r>
              <a:rPr lang="en-GB" dirty="0" err="1"/>
              <a:t>mclaughlin</a:t>
            </a:r>
            <a:endParaRPr lang="en-GB" dirty="0"/>
          </a:p>
          <a:p>
            <a:endParaRPr lang="en-GB" dirty="0"/>
          </a:p>
          <a:p>
            <a:r>
              <a:rPr lang="en-GB" dirty="0"/>
              <a:t>https://www.youtube.com/watch?v=Hx7Nbm_px1c</a:t>
            </a:r>
          </a:p>
          <a:p>
            <a:endParaRPr lang="en-GB" dirty="0"/>
          </a:p>
          <a:p>
            <a:r>
              <a:rPr lang="en-GB" dirty="0" err="1"/>
              <a:t>Uzo</a:t>
            </a:r>
            <a:r>
              <a:rPr lang="en-GB" dirty="0"/>
              <a:t> </a:t>
            </a:r>
            <a:r>
              <a:rPr lang="en-GB" dirty="0" err="1"/>
              <a:t>Aduba</a:t>
            </a:r>
            <a:endParaRPr lang="en-GB" dirty="0"/>
          </a:p>
          <a:p>
            <a:endParaRPr lang="en-GB" dirty="0"/>
          </a:p>
        </p:txBody>
      </p:sp>
      <p:sp>
        <p:nvSpPr>
          <p:cNvPr id="4" name="Slide Number Placeholder 3"/>
          <p:cNvSpPr>
            <a:spLocks noGrp="1"/>
          </p:cNvSpPr>
          <p:nvPr>
            <p:ph type="sldNum" sz="quarter" idx="10"/>
          </p:nvPr>
        </p:nvSpPr>
        <p:spPr/>
        <p:txBody>
          <a:bodyPr/>
          <a:lstStyle/>
          <a:p>
            <a:fld id="{0EFE6534-DFA9-4AF0-BA37-CC1911C1023C}" type="slidenum">
              <a:rPr lang="en-US" smtClean="0"/>
              <a:t>7</a:t>
            </a:fld>
            <a:endParaRPr lang="en-US"/>
          </a:p>
        </p:txBody>
      </p:sp>
    </p:spTree>
    <p:extLst>
      <p:ext uri="{BB962C8B-B14F-4D97-AF65-F5344CB8AC3E}">
        <p14:creationId xmlns:p14="http://schemas.microsoft.com/office/powerpoint/2010/main" val="605218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Perhaps ironically given the emphasis upon diversity, both</a:t>
            </a:r>
            <a:r>
              <a:rPr lang="en-GB" baseline="0" dirty="0"/>
              <a:t> of t</a:t>
            </a:r>
            <a:r>
              <a:rPr lang="en-GB" dirty="0"/>
              <a:t>hese videos, particularly, the first, which directly references the 1958 photograph by “A Great Day in Harlem” by Art Kane </a:t>
            </a:r>
            <a:r>
              <a:rPr lang="en-GB" strike="sngStrike" dirty="0"/>
              <a:t>which featured 57 Jazz artists  </a:t>
            </a:r>
            <a:r>
              <a:rPr lang="en-GB" strike="noStrike" dirty="0"/>
              <a:t>might be accused of r</a:t>
            </a:r>
            <a:r>
              <a:rPr lang="en-GB" dirty="0"/>
              <a:t>eflecting the U.S. focus of the platform, and therefore rather</a:t>
            </a:r>
            <a:r>
              <a:rPr lang="en-GB" baseline="0" dirty="0"/>
              <a:t> than embodying the transnational flow that Jenkins et all discuss in spreadable media Netflix instead becomes part of the one way flow that Milly </a:t>
            </a:r>
            <a:r>
              <a:rPr lang="en-GB" baseline="0" dirty="0" err="1"/>
              <a:t>Buonanno</a:t>
            </a:r>
            <a:r>
              <a:rPr lang="en-GB" baseline="0" dirty="0"/>
              <a:t> discusses as a soft form of cultural imperialism in her book </a:t>
            </a:r>
            <a:r>
              <a:rPr lang="en-GB" i="1" baseline="0" dirty="0"/>
              <a:t>The Age of Television </a:t>
            </a:r>
            <a:r>
              <a:rPr lang="en-GB" baseline="0" dirty="0"/>
              <a:t>(2007)</a:t>
            </a:r>
            <a:endParaRPr lang="en-US" dirty="0"/>
          </a:p>
        </p:txBody>
      </p:sp>
      <p:sp>
        <p:nvSpPr>
          <p:cNvPr id="4" name="Slide Number Placeholder 3"/>
          <p:cNvSpPr>
            <a:spLocks noGrp="1"/>
          </p:cNvSpPr>
          <p:nvPr>
            <p:ph type="sldNum" sz="quarter" idx="10"/>
          </p:nvPr>
        </p:nvSpPr>
        <p:spPr/>
        <p:txBody>
          <a:bodyPr/>
          <a:lstStyle/>
          <a:p>
            <a:fld id="{0EFE6534-DFA9-4AF0-BA37-CC1911C1023C}" type="slidenum">
              <a:rPr lang="en-US" smtClean="0"/>
              <a:t>8</a:t>
            </a:fld>
            <a:endParaRPr lang="en-US"/>
          </a:p>
        </p:txBody>
      </p:sp>
    </p:spTree>
    <p:extLst>
      <p:ext uri="{BB962C8B-B14F-4D97-AF65-F5344CB8AC3E}">
        <p14:creationId xmlns:p14="http://schemas.microsoft.com/office/powerpoint/2010/main" val="3357813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Indeed, it is important to note that in some key areas, there remains serious issues related to a lack of diversity at Netflix and at other well known VOD companies </a:t>
            </a:r>
          </a:p>
          <a:p>
            <a:endParaRPr lang="en-GB" dirty="0"/>
          </a:p>
          <a:p>
            <a:r>
              <a:rPr lang="en-GB" dirty="0"/>
              <a:t>In a 2017 study by the Directors Guild of America Netflix was ranked lowest among 10 U.S. studios for the diversity of its film and Tv directors</a:t>
            </a:r>
          </a:p>
          <a:p>
            <a:endParaRPr lang="en-GB" dirty="0"/>
          </a:p>
          <a:p>
            <a:r>
              <a:rPr lang="en-GB" dirty="0"/>
              <a:t>While a more recent study by</a:t>
            </a:r>
            <a:r>
              <a:rPr lang="en-GB" baseline="0" dirty="0"/>
              <a:t> the university of southern California found that Amazon, Hulu and Netflix still lagged behind other broadcasters in terms of Under Represented groups working behind the camera</a:t>
            </a:r>
            <a:endParaRPr lang="en-US" dirty="0"/>
          </a:p>
        </p:txBody>
      </p:sp>
      <p:sp>
        <p:nvSpPr>
          <p:cNvPr id="4" name="Slide Number Placeholder 3"/>
          <p:cNvSpPr>
            <a:spLocks noGrp="1"/>
          </p:cNvSpPr>
          <p:nvPr>
            <p:ph type="sldNum" sz="quarter" idx="10"/>
          </p:nvPr>
        </p:nvSpPr>
        <p:spPr/>
        <p:txBody>
          <a:bodyPr/>
          <a:lstStyle/>
          <a:p>
            <a:fld id="{0EFE6534-DFA9-4AF0-BA37-CC1911C1023C}" type="slidenum">
              <a:rPr lang="en-US" smtClean="0"/>
              <a:t>9</a:t>
            </a:fld>
            <a:endParaRPr lang="en-US"/>
          </a:p>
        </p:txBody>
      </p:sp>
    </p:spTree>
    <p:extLst>
      <p:ext uri="{BB962C8B-B14F-4D97-AF65-F5344CB8AC3E}">
        <p14:creationId xmlns:p14="http://schemas.microsoft.com/office/powerpoint/2010/main" val="1781054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96DFF08F-DC6B-4601-B491-B0F83F6DD2DA}" type="datetimeFigureOut">
              <a:rPr lang="en-US" dirty="0"/>
              <a:pPr/>
              <a:t>3/17/2020</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FAB73BC-B049-4115-A692-8D63A059BFB8}" type="slidenum">
              <a:rPr lang="en-US" dirty="0"/>
              <a:pPr/>
              <a:t>‹#›</a:t>
            </a:fld>
            <a:endParaRPr lang="en-US" dirty="0"/>
          </a:p>
        </p:txBody>
      </p:sp>
      <p:cxnSp>
        <p:nvCxnSpPr>
          <p:cNvPr id="8" name="Straight Connector 7"/>
          <p:cNvCxnSpPr/>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3/17/2020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3/17/2020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3/17/2020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3/17/2020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3/17/2020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3/17/2020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tx1"/>
                </a:solidFill>
              </a:defRPr>
            </a:lvl1pPr>
          </a:lstStyle>
          <a:p>
            <a:fld id="{96DFF08F-DC6B-4601-B491-B0F83F6DD2DA}" type="datetimeFigureOut">
              <a:rPr lang="en-US" dirty="0"/>
              <a:pPr/>
              <a:t>3/17/2020</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tx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tx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OeyxR8WJiaI" TargetMode="External"/><Relationship Id="rId5" Type="http://schemas.openxmlformats.org/officeDocument/2006/relationships/image" Target="../media/image20.jpe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61674" y="431802"/>
            <a:ext cx="9966960" cy="2926080"/>
          </a:xfrm>
        </p:spPr>
        <p:txBody>
          <a:bodyPr/>
          <a:lstStyle/>
          <a:p>
            <a:r>
              <a:rPr lang="en-GB" dirty="0"/>
              <a:t>Streaming Diversity?</a:t>
            </a:r>
            <a:endParaRPr lang="en-US" dirty="0"/>
          </a:p>
        </p:txBody>
      </p:sp>
      <p:sp>
        <p:nvSpPr>
          <p:cNvPr id="3" name="Subtitle 2"/>
          <p:cNvSpPr>
            <a:spLocks noGrp="1"/>
          </p:cNvSpPr>
          <p:nvPr>
            <p:ph type="subTitle" idx="1"/>
          </p:nvPr>
        </p:nvSpPr>
        <p:spPr>
          <a:xfrm>
            <a:off x="4305300" y="3869634"/>
            <a:ext cx="6172090" cy="1515111"/>
          </a:xfrm>
        </p:spPr>
        <p:txBody>
          <a:bodyPr/>
          <a:lstStyle/>
          <a:p>
            <a:r>
              <a:rPr lang="en-US" dirty="0"/>
              <a:t>David Simmons, Research Coordinator </a:t>
            </a:r>
          </a:p>
        </p:txBody>
      </p:sp>
      <p:pic>
        <p:nvPicPr>
          <p:cNvPr id="4" name="Picture 3"/>
          <p:cNvPicPr>
            <a:picLocks noChangeAspect="1"/>
          </p:cNvPicPr>
          <p:nvPr/>
        </p:nvPicPr>
        <p:blipFill>
          <a:blip r:embed="rId3"/>
          <a:stretch>
            <a:fillRect/>
          </a:stretch>
        </p:blipFill>
        <p:spPr>
          <a:xfrm>
            <a:off x="337837" y="4507919"/>
            <a:ext cx="3117602" cy="1753651"/>
          </a:xfrm>
          <a:prstGeom prst="rect">
            <a:avLst/>
          </a:prstGeom>
        </p:spPr>
      </p:pic>
      <p:pic>
        <p:nvPicPr>
          <p:cNvPr id="5" name="Picture 4"/>
          <p:cNvPicPr>
            <a:picLocks noChangeAspect="1"/>
          </p:cNvPicPr>
          <p:nvPr/>
        </p:nvPicPr>
        <p:blipFill>
          <a:blip r:embed="rId4"/>
          <a:stretch>
            <a:fillRect/>
          </a:stretch>
        </p:blipFill>
        <p:spPr>
          <a:xfrm>
            <a:off x="324584" y="2736932"/>
            <a:ext cx="3030222" cy="1515111"/>
          </a:xfrm>
          <a:prstGeom prst="rect">
            <a:avLst/>
          </a:prstGeom>
        </p:spPr>
      </p:pic>
      <p:pic>
        <p:nvPicPr>
          <p:cNvPr id="8" name="Picture 7"/>
          <p:cNvPicPr>
            <a:picLocks noChangeAspect="1"/>
          </p:cNvPicPr>
          <p:nvPr/>
        </p:nvPicPr>
        <p:blipFill>
          <a:blip r:embed="rId5"/>
          <a:stretch>
            <a:fillRect/>
          </a:stretch>
        </p:blipFill>
        <p:spPr>
          <a:xfrm>
            <a:off x="238538" y="378789"/>
            <a:ext cx="3023135" cy="2015423"/>
          </a:xfrm>
          <a:prstGeom prst="rect">
            <a:avLst/>
          </a:prstGeom>
        </p:spPr>
      </p:pic>
    </p:spTree>
    <p:extLst>
      <p:ext uri="{BB962C8B-B14F-4D97-AF65-F5344CB8AC3E}">
        <p14:creationId xmlns:p14="http://schemas.microsoft.com/office/powerpoint/2010/main" val="194044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077200" y="2675164"/>
            <a:ext cx="2819400" cy="2114550"/>
          </a:xfrm>
          <a:prstGeom prst="rect">
            <a:avLst/>
          </a:prstGeom>
        </p:spPr>
      </p:pic>
      <p:sp>
        <p:nvSpPr>
          <p:cNvPr id="2" name="Title 1"/>
          <p:cNvSpPr>
            <a:spLocks noGrp="1"/>
          </p:cNvSpPr>
          <p:nvPr>
            <p:ph type="title"/>
          </p:nvPr>
        </p:nvSpPr>
        <p:spPr>
          <a:xfrm>
            <a:off x="648438" y="566057"/>
            <a:ext cx="8741229" cy="1295400"/>
          </a:xfrm>
        </p:spPr>
        <p:txBody>
          <a:bodyPr>
            <a:normAutofit fontScale="90000"/>
          </a:bodyPr>
          <a:lstStyle/>
          <a:p>
            <a:r>
              <a:rPr lang="en-GB" dirty="0"/>
              <a:t>Top 10 Most Popular Releases of 2019 (UK):</a:t>
            </a:r>
            <a:br>
              <a:rPr lang="en-GB" dirty="0"/>
            </a:br>
            <a:endParaRPr lang="en-US" dirty="0"/>
          </a:p>
        </p:txBody>
      </p:sp>
      <p:sp>
        <p:nvSpPr>
          <p:cNvPr id="3" name="Content Placeholder 2"/>
          <p:cNvSpPr>
            <a:spLocks noGrp="1"/>
          </p:cNvSpPr>
          <p:nvPr>
            <p:ph idx="1"/>
          </p:nvPr>
        </p:nvSpPr>
        <p:spPr/>
        <p:txBody>
          <a:bodyPr>
            <a:normAutofit fontScale="92500" lnSpcReduction="20000"/>
          </a:bodyPr>
          <a:lstStyle/>
          <a:p>
            <a:r>
              <a:rPr lang="en-GB" i="1" dirty="0"/>
              <a:t>The Disappearance of Madeleine McCann</a:t>
            </a:r>
          </a:p>
          <a:p>
            <a:r>
              <a:rPr lang="en-GB" i="1" dirty="0"/>
              <a:t>6 Underground</a:t>
            </a:r>
          </a:p>
          <a:p>
            <a:r>
              <a:rPr lang="en-GB" i="1" dirty="0"/>
              <a:t>Murder Mystery</a:t>
            </a:r>
          </a:p>
          <a:p>
            <a:r>
              <a:rPr lang="en-GB" i="1" dirty="0"/>
              <a:t>The </a:t>
            </a:r>
            <a:r>
              <a:rPr lang="en-GB" i="1" dirty="0" err="1"/>
              <a:t>Witcher</a:t>
            </a:r>
            <a:endParaRPr lang="en-GB" i="1" dirty="0"/>
          </a:p>
          <a:p>
            <a:r>
              <a:rPr lang="en-GB" i="1" dirty="0"/>
              <a:t>The Irishman</a:t>
            </a:r>
          </a:p>
          <a:p>
            <a:r>
              <a:rPr lang="en-GB" i="1" dirty="0"/>
              <a:t>After Life</a:t>
            </a:r>
          </a:p>
          <a:p>
            <a:r>
              <a:rPr lang="en-GB" i="1" dirty="0"/>
              <a:t>Stranger Things 3</a:t>
            </a:r>
          </a:p>
          <a:p>
            <a:r>
              <a:rPr lang="en-GB" i="1" dirty="0"/>
              <a:t>Our Planet</a:t>
            </a:r>
          </a:p>
          <a:p>
            <a:r>
              <a:rPr lang="en-GB" i="1" dirty="0"/>
              <a:t>Sex Education</a:t>
            </a:r>
          </a:p>
          <a:p>
            <a:r>
              <a:rPr lang="en-GB" i="1" dirty="0"/>
              <a:t>Conversations with a Killer: The Ted Bundy Tapes: Limited Series</a:t>
            </a:r>
            <a:endParaRPr lang="en-US" i="1" dirty="0"/>
          </a:p>
        </p:txBody>
      </p:sp>
      <p:pic>
        <p:nvPicPr>
          <p:cNvPr id="4" name="Picture 3"/>
          <p:cNvPicPr>
            <a:picLocks noChangeAspect="1"/>
          </p:cNvPicPr>
          <p:nvPr/>
        </p:nvPicPr>
        <p:blipFill>
          <a:blip r:embed="rId4"/>
          <a:stretch>
            <a:fillRect/>
          </a:stretch>
        </p:blipFill>
        <p:spPr>
          <a:xfrm>
            <a:off x="10029825" y="530678"/>
            <a:ext cx="1733550" cy="2552700"/>
          </a:xfrm>
          <a:prstGeom prst="rect">
            <a:avLst/>
          </a:prstGeom>
        </p:spPr>
      </p:pic>
      <p:pic>
        <p:nvPicPr>
          <p:cNvPr id="6" name="Picture 5"/>
          <p:cNvPicPr>
            <a:picLocks noChangeAspect="1"/>
          </p:cNvPicPr>
          <p:nvPr/>
        </p:nvPicPr>
        <p:blipFill>
          <a:blip r:embed="rId5"/>
          <a:stretch>
            <a:fillRect/>
          </a:stretch>
        </p:blipFill>
        <p:spPr>
          <a:xfrm>
            <a:off x="10022204" y="3542835"/>
            <a:ext cx="1987334" cy="2945050"/>
          </a:xfrm>
          <a:prstGeom prst="rect">
            <a:avLst/>
          </a:prstGeom>
        </p:spPr>
      </p:pic>
      <p:pic>
        <p:nvPicPr>
          <p:cNvPr id="7" name="Picture 6"/>
          <p:cNvPicPr>
            <a:picLocks noChangeAspect="1"/>
          </p:cNvPicPr>
          <p:nvPr/>
        </p:nvPicPr>
        <p:blipFill>
          <a:blip r:embed="rId6"/>
          <a:stretch>
            <a:fillRect/>
          </a:stretch>
        </p:blipFill>
        <p:spPr>
          <a:xfrm>
            <a:off x="8895105" y="922564"/>
            <a:ext cx="1183589" cy="1752600"/>
          </a:xfrm>
          <a:prstGeom prst="rect">
            <a:avLst/>
          </a:prstGeom>
        </p:spPr>
      </p:pic>
      <p:pic>
        <p:nvPicPr>
          <p:cNvPr id="8" name="Picture 7"/>
          <p:cNvPicPr>
            <a:picLocks noChangeAspect="1"/>
          </p:cNvPicPr>
          <p:nvPr/>
        </p:nvPicPr>
        <p:blipFill>
          <a:blip r:embed="rId7"/>
          <a:stretch>
            <a:fillRect/>
          </a:stretch>
        </p:blipFill>
        <p:spPr>
          <a:xfrm>
            <a:off x="8895105" y="4789714"/>
            <a:ext cx="1121212" cy="1661432"/>
          </a:xfrm>
          <a:prstGeom prst="rect">
            <a:avLst/>
          </a:prstGeom>
        </p:spPr>
      </p:pic>
    </p:spTree>
    <p:extLst>
      <p:ext uri="{BB962C8B-B14F-4D97-AF65-F5344CB8AC3E}">
        <p14:creationId xmlns:p14="http://schemas.microsoft.com/office/powerpoint/2010/main" val="3156118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16563" y="1877832"/>
            <a:ext cx="7532038" cy="4370567"/>
          </a:xfrm>
        </p:spPr>
        <p:txBody>
          <a:bodyPr>
            <a:normAutofit fontScale="77500" lnSpcReduction="20000"/>
          </a:bodyPr>
          <a:lstStyle/>
          <a:p>
            <a:pPr marL="45720" indent="0">
              <a:buNone/>
            </a:pPr>
            <a:endParaRPr lang="en-GB" dirty="0"/>
          </a:p>
          <a:p>
            <a:r>
              <a:rPr lang="en-GB" dirty="0"/>
              <a:t>September 2019 Netflix revealed it will be spending £400 million on making more than 50 TV shows and films in the U.K.</a:t>
            </a:r>
          </a:p>
          <a:p>
            <a:r>
              <a:rPr lang="en-GB" dirty="0"/>
              <a:t>Ramon </a:t>
            </a:r>
            <a:r>
              <a:rPr lang="en-GB" dirty="0" err="1"/>
              <a:t>Lobato</a:t>
            </a:r>
            <a:r>
              <a:rPr lang="en-GB" dirty="0"/>
              <a:t> suggests “The general pattern is that audiences still want television in their own language, with familiar faces and culturally relevant stories.” (</a:t>
            </a:r>
            <a:r>
              <a:rPr lang="en-GB" i="1" dirty="0"/>
              <a:t>Netflix Nations</a:t>
            </a:r>
            <a:r>
              <a:rPr lang="en-GB" dirty="0"/>
              <a:t>: 182)</a:t>
            </a:r>
          </a:p>
          <a:p>
            <a:endParaRPr lang="en-GB" dirty="0"/>
          </a:p>
          <a:p>
            <a:r>
              <a:rPr lang="en-GB" b="1" dirty="0"/>
              <a:t>What sort of shows should Netflix (and other VOD providers) be making? </a:t>
            </a:r>
          </a:p>
          <a:p>
            <a:r>
              <a:rPr lang="en-GB" b="1" dirty="0"/>
              <a:t>How can such content providers ensure they represent a diversity of experience relevant to UK audiences?</a:t>
            </a:r>
          </a:p>
          <a:p>
            <a:r>
              <a:rPr lang="en-GB" b="1" dirty="0"/>
              <a:t>With the growing number of ‘specialist’ VOD, providers (such as </a:t>
            </a:r>
            <a:r>
              <a:rPr lang="en-GB" b="1" dirty="0" err="1"/>
              <a:t>Hotstar</a:t>
            </a:r>
            <a:r>
              <a:rPr lang="en-GB" b="1" dirty="0"/>
              <a:t>, </a:t>
            </a:r>
            <a:r>
              <a:rPr lang="en-GB" b="1" dirty="0" err="1"/>
              <a:t>YuppTV</a:t>
            </a:r>
            <a:r>
              <a:rPr lang="en-GB" b="1" dirty="0"/>
              <a:t>, </a:t>
            </a:r>
            <a:r>
              <a:rPr lang="en-GB" b="1" dirty="0" err="1"/>
              <a:t>BenTV</a:t>
            </a:r>
            <a:r>
              <a:rPr lang="en-GB" b="1" dirty="0"/>
              <a:t> and Demand Africa) should larger companies like Netflix worry about diversity?</a:t>
            </a:r>
          </a:p>
          <a:p>
            <a:r>
              <a:rPr lang="en-GB" b="1" dirty="0"/>
              <a:t>In what ways can VOD providers utilise spreadable media/social media to promote diversity?</a:t>
            </a:r>
          </a:p>
          <a:p>
            <a:endParaRPr lang="en-US" dirty="0"/>
          </a:p>
        </p:txBody>
      </p:sp>
      <p:pic>
        <p:nvPicPr>
          <p:cNvPr id="4" name="Picture 3"/>
          <p:cNvPicPr>
            <a:picLocks noChangeAspect="1"/>
          </p:cNvPicPr>
          <p:nvPr/>
        </p:nvPicPr>
        <p:blipFill>
          <a:blip r:embed="rId3"/>
          <a:stretch>
            <a:fillRect/>
          </a:stretch>
        </p:blipFill>
        <p:spPr>
          <a:xfrm>
            <a:off x="8309112" y="1063191"/>
            <a:ext cx="3535846" cy="1805538"/>
          </a:xfrm>
          <a:prstGeom prst="rect">
            <a:avLst/>
          </a:prstGeom>
        </p:spPr>
      </p:pic>
      <p:pic>
        <p:nvPicPr>
          <p:cNvPr id="5" name="Picture 4"/>
          <p:cNvPicPr>
            <a:picLocks noChangeAspect="1"/>
          </p:cNvPicPr>
          <p:nvPr/>
        </p:nvPicPr>
        <p:blipFill>
          <a:blip r:embed="rId4"/>
          <a:stretch>
            <a:fillRect/>
          </a:stretch>
        </p:blipFill>
        <p:spPr>
          <a:xfrm>
            <a:off x="9552332" y="3077154"/>
            <a:ext cx="2292626" cy="2865783"/>
          </a:xfrm>
          <a:prstGeom prst="rect">
            <a:avLst/>
          </a:prstGeom>
        </p:spPr>
      </p:pic>
      <p:pic>
        <p:nvPicPr>
          <p:cNvPr id="6" name="Picture 5"/>
          <p:cNvPicPr>
            <a:picLocks noChangeAspect="1"/>
          </p:cNvPicPr>
          <p:nvPr/>
        </p:nvPicPr>
        <p:blipFill>
          <a:blip r:embed="rId5"/>
          <a:stretch>
            <a:fillRect/>
          </a:stretch>
        </p:blipFill>
        <p:spPr>
          <a:xfrm>
            <a:off x="7991888" y="5033533"/>
            <a:ext cx="2706757" cy="1522551"/>
          </a:xfrm>
          <a:prstGeom prst="rect">
            <a:avLst/>
          </a:prstGeom>
        </p:spPr>
      </p:pic>
      <p:pic>
        <p:nvPicPr>
          <p:cNvPr id="7" name="Picture 6"/>
          <p:cNvPicPr>
            <a:picLocks noChangeAspect="1"/>
          </p:cNvPicPr>
          <p:nvPr/>
        </p:nvPicPr>
        <p:blipFill>
          <a:blip r:embed="rId6"/>
          <a:stretch>
            <a:fillRect/>
          </a:stretch>
        </p:blipFill>
        <p:spPr>
          <a:xfrm>
            <a:off x="8454887" y="3077154"/>
            <a:ext cx="1759226" cy="1097272"/>
          </a:xfrm>
          <a:prstGeom prst="rect">
            <a:avLst/>
          </a:prstGeom>
        </p:spPr>
      </p:pic>
    </p:spTree>
    <p:extLst>
      <p:ext uri="{BB962C8B-B14F-4D97-AF65-F5344CB8AC3E}">
        <p14:creationId xmlns:p14="http://schemas.microsoft.com/office/powerpoint/2010/main" val="1563790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B9D34-4914-48E4-A489-D4AB6EC0F8EB}"/>
              </a:ext>
            </a:extLst>
          </p:cNvPr>
          <p:cNvSpPr>
            <a:spLocks noGrp="1"/>
          </p:cNvSpPr>
          <p:nvPr>
            <p:ph type="title"/>
          </p:nvPr>
        </p:nvSpPr>
        <p:spPr/>
        <p:txBody>
          <a:bodyPr/>
          <a:lstStyle/>
          <a:p>
            <a:r>
              <a:rPr lang="en-GB" dirty="0"/>
              <a:t>Works Cited</a:t>
            </a:r>
          </a:p>
        </p:txBody>
      </p:sp>
      <p:sp>
        <p:nvSpPr>
          <p:cNvPr id="3" name="Content Placeholder 2">
            <a:extLst>
              <a:ext uri="{FF2B5EF4-FFF2-40B4-BE49-F238E27FC236}">
                <a16:creationId xmlns:a16="http://schemas.microsoft.com/office/drawing/2014/main" id="{60F03F89-FDBA-41E5-9C76-CCF7604EFD64}"/>
              </a:ext>
            </a:extLst>
          </p:cNvPr>
          <p:cNvSpPr>
            <a:spLocks noGrp="1"/>
          </p:cNvSpPr>
          <p:nvPr>
            <p:ph idx="1"/>
          </p:nvPr>
        </p:nvSpPr>
        <p:spPr>
          <a:xfrm>
            <a:off x="1143000" y="2057400"/>
            <a:ext cx="10485120" cy="4511040"/>
          </a:xfrm>
        </p:spPr>
        <p:txBody>
          <a:bodyPr>
            <a:normAutofit fontScale="62500" lnSpcReduction="20000"/>
          </a:bodyPr>
          <a:lstStyle/>
          <a:p>
            <a:r>
              <a:rPr lang="en-GB" dirty="0"/>
              <a:t>Anderton, Joe. “Netflix UK and Ireland Confirms Its Most Popular Releases of 2019 – and The Crown Season 3 Didn’t Make the Cut.” </a:t>
            </a:r>
            <a:r>
              <a:rPr lang="en-GB" i="1" dirty="0"/>
              <a:t>Digital Spy. 30/12/2019. Available at: https://www.digitalspy.com/tv/ustv/a30359470/netflix-uk-ireland-most-popular-releases-2019/</a:t>
            </a:r>
          </a:p>
          <a:p>
            <a:r>
              <a:rPr lang="en-GB" dirty="0"/>
              <a:t>Anonymous. “DGA 2016-2017 Episodic TV Director Diversity Report: Employer Hiring of Women and Minority Directors  Up in Record 2016-2017 TV Season.” </a:t>
            </a:r>
            <a:r>
              <a:rPr lang="en-GB" i="1" dirty="0"/>
              <a:t>Shoot Publicity Wire</a:t>
            </a:r>
            <a:r>
              <a:rPr lang="en-GB" dirty="0"/>
              <a:t>. Nov 14 2017. Available at: https://www.shootonline.com/spw/dga-2016-17-episodic-tv-director-diversity-report-employer-hiring-women-and-minority-directors</a:t>
            </a:r>
          </a:p>
          <a:p>
            <a:r>
              <a:rPr lang="en-GB" dirty="0"/>
              <a:t>Fiske, John. </a:t>
            </a:r>
            <a:r>
              <a:rPr lang="en-GB" i="1" dirty="0"/>
              <a:t>Media Matters: Race and Gender in U.S. Politics. 2</a:t>
            </a:r>
            <a:r>
              <a:rPr lang="en-GB" i="1" baseline="30000" dirty="0"/>
              <a:t>nd</a:t>
            </a:r>
            <a:r>
              <a:rPr lang="en-GB" i="1" dirty="0"/>
              <a:t> Ed.</a:t>
            </a:r>
            <a:r>
              <a:rPr lang="en-GB" dirty="0"/>
              <a:t> London and New York: Routledge, 2016.</a:t>
            </a:r>
          </a:p>
          <a:p>
            <a:r>
              <a:rPr lang="en-GB" dirty="0"/>
              <a:t>Jean-Phillippe, McKenzie. “The Team Behind Netflix’s Strong Black Lead Wants to Bring More Melanin to Your Queue.” </a:t>
            </a:r>
            <a:r>
              <a:rPr lang="en-GB" i="1" dirty="0"/>
              <a:t>The Oprah Magazine</a:t>
            </a:r>
            <a:r>
              <a:rPr lang="en-GB" dirty="0"/>
              <a:t>. Aug 9, 2019. Available at: https://www.oprahmag.com/entertainment/a28634227/strong-black-lead-netflix-team/</a:t>
            </a:r>
          </a:p>
          <a:p>
            <a:r>
              <a:rPr lang="en-GB" dirty="0"/>
              <a:t>Jenkins Henry, Sam Ford and Joshua Green. </a:t>
            </a:r>
            <a:r>
              <a:rPr lang="en-GB" i="1" dirty="0"/>
              <a:t>Spreadable Media: Creating Value and Meaning in a Networked Culture. </a:t>
            </a:r>
            <a:r>
              <a:rPr lang="en-GB" dirty="0"/>
              <a:t>New York: New York University Press, 2013. </a:t>
            </a:r>
          </a:p>
          <a:p>
            <a:r>
              <a:rPr lang="en-GB" dirty="0"/>
              <a:t>Lobato, Ramon. </a:t>
            </a:r>
            <a:r>
              <a:rPr lang="en-GB" i="1" dirty="0"/>
              <a:t>Netflix Nations: The Geography of Digital Distribution</a:t>
            </a:r>
            <a:r>
              <a:rPr lang="en-GB" dirty="0"/>
              <a:t>. New York: New York </a:t>
            </a:r>
            <a:r>
              <a:rPr lang="en-GB"/>
              <a:t>University Press, 2019.</a:t>
            </a:r>
            <a:endParaRPr lang="en-GB" dirty="0"/>
          </a:p>
          <a:p>
            <a:r>
              <a:rPr lang="en-GB" dirty="0" err="1"/>
              <a:t>Lotz</a:t>
            </a:r>
            <a:r>
              <a:rPr lang="en-GB" dirty="0"/>
              <a:t>, Amanda. “The Unique Strategy Netflix Deployed to Reach 90 Million Worldwide Subscribers.” </a:t>
            </a:r>
            <a:r>
              <a:rPr lang="en-GB" i="1" dirty="0"/>
              <a:t>The Conversation</a:t>
            </a:r>
            <a:r>
              <a:rPr lang="en-GB" dirty="0"/>
              <a:t>. April 5 2017. Available at: http://theconversation.com/the-unique-strategy-netflix-deployed-to-reach-90-million-worldwide-subscribers-74885</a:t>
            </a:r>
          </a:p>
          <a:p>
            <a:r>
              <a:rPr lang="en-GB" dirty="0"/>
              <a:t>Shah, Saqib. “BBC Losing Viewers to Netflix due to lack of diversity, says industry reps.” </a:t>
            </a:r>
            <a:r>
              <a:rPr lang="en-GB" i="1" dirty="0"/>
              <a:t>S&amp;P Global Market Intelligence</a:t>
            </a:r>
            <a:r>
              <a:rPr lang="en-GB" dirty="0"/>
              <a:t>. 12 June 2019. Available at: https://www.spglobal.com/marketintelligence/en/news-insights/trending/CkNeWLg_hZTnlPX7lNU9Bw2</a:t>
            </a:r>
          </a:p>
          <a:p>
            <a:r>
              <a:rPr lang="en-GB" dirty="0"/>
              <a:t>Stein, Louisa, moderator. 2014. "Spreadable Media: Creating Value and Meaning in a Networked Culture" [roundtable]. Paul Booth, Kristina </a:t>
            </a:r>
            <a:r>
              <a:rPr lang="en-GB" dirty="0" err="1"/>
              <a:t>Busse</a:t>
            </a:r>
            <a:r>
              <a:rPr lang="en-GB" dirty="0"/>
              <a:t>, Melissa Click, Sam Ford, Henry Jenkins, </a:t>
            </a:r>
            <a:r>
              <a:rPr lang="en-GB" dirty="0" err="1"/>
              <a:t>Xiaochang</a:t>
            </a:r>
            <a:r>
              <a:rPr lang="en-GB" dirty="0"/>
              <a:t> Li, and Sharon Ross, respondents. </a:t>
            </a:r>
            <a:r>
              <a:rPr lang="en-GB" i="1" dirty="0"/>
              <a:t>Transformative Works and Cultures</a:t>
            </a:r>
            <a:r>
              <a:rPr lang="en-GB" dirty="0"/>
              <a:t>, no. 17. Available at: https://doi.org/10.3983/twc.2014.0633.</a:t>
            </a:r>
          </a:p>
        </p:txBody>
      </p:sp>
    </p:spTree>
    <p:extLst>
      <p:ext uri="{BB962C8B-B14F-4D97-AF65-F5344CB8AC3E}">
        <p14:creationId xmlns:p14="http://schemas.microsoft.com/office/powerpoint/2010/main" val="629853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27561" y="1309354"/>
            <a:ext cx="8039100" cy="4343400"/>
          </a:xfrm>
        </p:spPr>
        <p:txBody>
          <a:bodyPr>
            <a:normAutofit fontScale="92500"/>
          </a:bodyPr>
          <a:lstStyle/>
          <a:p>
            <a:r>
              <a:rPr lang="en-GB" sz="2800" dirty="0"/>
              <a:t>“We live, we might say, in a society of many commodities, many knowledges, and many cultures. </a:t>
            </a:r>
            <a:r>
              <a:rPr lang="en-GB" sz="2800" b="1" dirty="0"/>
              <a:t>Multiplicity is to be applauded only when it brings diversity,</a:t>
            </a:r>
            <a:r>
              <a:rPr lang="en-GB" sz="2800" dirty="0"/>
              <a:t> and the two are not necessarily the same, though they are closely related. Multiplicity is a prerequisite of diversity, but it does not necessarily entail it—more can all too often be more of the same. Equally, diversity thrives on multiplicity, but does not necessarily produce it.” (John Fiske, 1994, 239)</a:t>
            </a:r>
          </a:p>
          <a:p>
            <a:r>
              <a:rPr lang="en-GB" sz="2800" b="1" dirty="0"/>
              <a:t>Is multiplicity in the contemporary media landscape bringing greater diversity?</a:t>
            </a:r>
            <a:endParaRPr lang="en-US" sz="2800" b="1" dirty="0"/>
          </a:p>
        </p:txBody>
      </p:sp>
      <p:pic>
        <p:nvPicPr>
          <p:cNvPr id="5" name="Picture 4">
            <a:extLst>
              <a:ext uri="{FF2B5EF4-FFF2-40B4-BE49-F238E27FC236}">
                <a16:creationId xmlns:a16="http://schemas.microsoft.com/office/drawing/2014/main" id="{0F2FFDC2-02BC-4FBD-80A7-D5AF17F2575B}"/>
              </a:ext>
            </a:extLst>
          </p:cNvPr>
          <p:cNvPicPr>
            <a:picLocks noChangeAspect="1"/>
          </p:cNvPicPr>
          <p:nvPr/>
        </p:nvPicPr>
        <p:blipFill>
          <a:blip r:embed="rId3"/>
          <a:stretch>
            <a:fillRect/>
          </a:stretch>
        </p:blipFill>
        <p:spPr>
          <a:xfrm>
            <a:off x="10245520" y="342900"/>
            <a:ext cx="1809418" cy="1356360"/>
          </a:xfrm>
          <a:prstGeom prst="rect">
            <a:avLst/>
          </a:prstGeom>
        </p:spPr>
      </p:pic>
      <p:pic>
        <p:nvPicPr>
          <p:cNvPr id="6" name="Picture 5">
            <a:extLst>
              <a:ext uri="{FF2B5EF4-FFF2-40B4-BE49-F238E27FC236}">
                <a16:creationId xmlns:a16="http://schemas.microsoft.com/office/drawing/2014/main" id="{2CC9F243-63FD-4941-90AA-D31C01F98574}"/>
              </a:ext>
            </a:extLst>
          </p:cNvPr>
          <p:cNvPicPr>
            <a:picLocks noChangeAspect="1"/>
          </p:cNvPicPr>
          <p:nvPr/>
        </p:nvPicPr>
        <p:blipFill>
          <a:blip r:embed="rId4"/>
          <a:stretch>
            <a:fillRect/>
          </a:stretch>
        </p:blipFill>
        <p:spPr>
          <a:xfrm>
            <a:off x="10405465" y="1548764"/>
            <a:ext cx="1625600" cy="1625600"/>
          </a:xfrm>
          <a:prstGeom prst="rect">
            <a:avLst/>
          </a:prstGeom>
        </p:spPr>
      </p:pic>
      <p:pic>
        <p:nvPicPr>
          <p:cNvPr id="7" name="Picture 6">
            <a:extLst>
              <a:ext uri="{FF2B5EF4-FFF2-40B4-BE49-F238E27FC236}">
                <a16:creationId xmlns:a16="http://schemas.microsoft.com/office/drawing/2014/main" id="{ADB5D794-8E9D-4A7F-8DAC-F91EC5524342}"/>
              </a:ext>
            </a:extLst>
          </p:cNvPr>
          <p:cNvPicPr>
            <a:picLocks noChangeAspect="1"/>
          </p:cNvPicPr>
          <p:nvPr/>
        </p:nvPicPr>
        <p:blipFill>
          <a:blip r:embed="rId5"/>
          <a:stretch>
            <a:fillRect/>
          </a:stretch>
        </p:blipFill>
        <p:spPr>
          <a:xfrm>
            <a:off x="10591800" y="3413774"/>
            <a:ext cx="1336138" cy="1336138"/>
          </a:xfrm>
          <a:prstGeom prst="rect">
            <a:avLst/>
          </a:prstGeom>
        </p:spPr>
      </p:pic>
      <p:pic>
        <p:nvPicPr>
          <p:cNvPr id="8" name="Picture 7">
            <a:extLst>
              <a:ext uri="{FF2B5EF4-FFF2-40B4-BE49-F238E27FC236}">
                <a16:creationId xmlns:a16="http://schemas.microsoft.com/office/drawing/2014/main" id="{D92EB70C-61FF-452A-9D03-58D70A62FB2F}"/>
              </a:ext>
            </a:extLst>
          </p:cNvPr>
          <p:cNvPicPr>
            <a:picLocks noChangeAspect="1"/>
          </p:cNvPicPr>
          <p:nvPr/>
        </p:nvPicPr>
        <p:blipFill>
          <a:blip r:embed="rId6"/>
          <a:stretch>
            <a:fillRect/>
          </a:stretch>
        </p:blipFill>
        <p:spPr>
          <a:xfrm>
            <a:off x="8915400" y="5016612"/>
            <a:ext cx="3270070" cy="1841387"/>
          </a:xfrm>
          <a:prstGeom prst="rect">
            <a:avLst/>
          </a:prstGeom>
        </p:spPr>
      </p:pic>
      <p:pic>
        <p:nvPicPr>
          <p:cNvPr id="9" name="Picture 8">
            <a:extLst>
              <a:ext uri="{FF2B5EF4-FFF2-40B4-BE49-F238E27FC236}">
                <a16:creationId xmlns:a16="http://schemas.microsoft.com/office/drawing/2014/main" id="{E7A0675A-84FE-436E-A838-F24DED2646C3}"/>
              </a:ext>
            </a:extLst>
          </p:cNvPr>
          <p:cNvPicPr>
            <a:picLocks noChangeAspect="1"/>
          </p:cNvPicPr>
          <p:nvPr/>
        </p:nvPicPr>
        <p:blipFill>
          <a:blip r:embed="rId7"/>
          <a:stretch>
            <a:fillRect/>
          </a:stretch>
        </p:blipFill>
        <p:spPr>
          <a:xfrm>
            <a:off x="8701957" y="446128"/>
            <a:ext cx="1726452" cy="1726452"/>
          </a:xfrm>
          <a:prstGeom prst="rect">
            <a:avLst/>
          </a:prstGeom>
        </p:spPr>
      </p:pic>
      <p:pic>
        <p:nvPicPr>
          <p:cNvPr id="10" name="Picture 9">
            <a:extLst>
              <a:ext uri="{FF2B5EF4-FFF2-40B4-BE49-F238E27FC236}">
                <a16:creationId xmlns:a16="http://schemas.microsoft.com/office/drawing/2014/main" id="{16A611EF-4BE9-4DDF-9B75-0B37768F1394}"/>
              </a:ext>
            </a:extLst>
          </p:cNvPr>
          <p:cNvPicPr>
            <a:picLocks noChangeAspect="1"/>
          </p:cNvPicPr>
          <p:nvPr/>
        </p:nvPicPr>
        <p:blipFill>
          <a:blip r:embed="rId8"/>
          <a:stretch>
            <a:fillRect/>
          </a:stretch>
        </p:blipFill>
        <p:spPr>
          <a:xfrm>
            <a:off x="8724901" y="2386964"/>
            <a:ext cx="1727200" cy="1727200"/>
          </a:xfrm>
          <a:prstGeom prst="rect">
            <a:avLst/>
          </a:prstGeom>
        </p:spPr>
      </p:pic>
      <p:pic>
        <p:nvPicPr>
          <p:cNvPr id="12" name="Picture 11">
            <a:extLst>
              <a:ext uri="{FF2B5EF4-FFF2-40B4-BE49-F238E27FC236}">
                <a16:creationId xmlns:a16="http://schemas.microsoft.com/office/drawing/2014/main" id="{2D1E4285-F03B-41BA-9026-83E6C31DAD3A}"/>
              </a:ext>
            </a:extLst>
          </p:cNvPr>
          <p:cNvPicPr>
            <a:picLocks noChangeAspect="1"/>
          </p:cNvPicPr>
          <p:nvPr/>
        </p:nvPicPr>
        <p:blipFill>
          <a:blip r:embed="rId9"/>
          <a:stretch>
            <a:fillRect/>
          </a:stretch>
        </p:blipFill>
        <p:spPr>
          <a:xfrm>
            <a:off x="8642140" y="4243816"/>
            <a:ext cx="1892721" cy="1065532"/>
          </a:xfrm>
          <a:prstGeom prst="rect">
            <a:avLst/>
          </a:prstGeom>
        </p:spPr>
      </p:pic>
    </p:spTree>
    <p:extLst>
      <p:ext uri="{BB962C8B-B14F-4D97-AF65-F5344CB8AC3E}">
        <p14:creationId xmlns:p14="http://schemas.microsoft.com/office/powerpoint/2010/main" val="134059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a:t>Spreadable Media </a:t>
            </a:r>
            <a:r>
              <a:rPr lang="en-GB" dirty="0"/>
              <a:t>(2013)</a:t>
            </a:r>
            <a:endParaRPr lang="en-US" dirty="0"/>
          </a:p>
        </p:txBody>
      </p:sp>
      <p:sp>
        <p:nvSpPr>
          <p:cNvPr id="3" name="Content Placeholder 2"/>
          <p:cNvSpPr>
            <a:spLocks noGrp="1"/>
          </p:cNvSpPr>
          <p:nvPr>
            <p:ph idx="1"/>
          </p:nvPr>
        </p:nvSpPr>
        <p:spPr>
          <a:xfrm>
            <a:off x="1143001" y="2057400"/>
            <a:ext cx="7038474" cy="3902241"/>
          </a:xfrm>
        </p:spPr>
        <p:txBody>
          <a:bodyPr>
            <a:normAutofit fontScale="92500" lnSpcReduction="20000"/>
          </a:bodyPr>
          <a:lstStyle/>
          <a:p>
            <a:r>
              <a:rPr lang="en-GB" dirty="0"/>
              <a:t>Chapter 7</a:t>
            </a:r>
          </a:p>
          <a:p>
            <a:r>
              <a:rPr lang="en-GB" dirty="0"/>
              <a:t>Draws from the work of Arjun </a:t>
            </a:r>
            <a:r>
              <a:rPr lang="en-GB" dirty="0" err="1"/>
              <a:t>Appadurai</a:t>
            </a:r>
            <a:endParaRPr lang="en-GB" dirty="0"/>
          </a:p>
          <a:p>
            <a:r>
              <a:rPr lang="en-GB" dirty="0" err="1"/>
              <a:t>Spreadability</a:t>
            </a:r>
            <a:r>
              <a:rPr lang="en-GB" dirty="0"/>
              <a:t> and Diversity</a:t>
            </a:r>
          </a:p>
          <a:p>
            <a:r>
              <a:rPr lang="en-GB" dirty="0"/>
              <a:t>Transnational </a:t>
            </a:r>
            <a:r>
              <a:rPr lang="en-GB" dirty="0" err="1"/>
              <a:t>Mediaflows</a:t>
            </a:r>
            <a:endParaRPr lang="en-GB" dirty="0"/>
          </a:p>
          <a:p>
            <a:r>
              <a:rPr lang="en-GB" dirty="0"/>
              <a:t>the authors suggest that the era of spreadable media has increased the diversity of offerings of transnational media</a:t>
            </a:r>
          </a:p>
          <a:p>
            <a:r>
              <a:rPr lang="en-GB" dirty="0"/>
              <a:t>Ease with which someone in the UK can now access a host of VOD services from around the world? </a:t>
            </a:r>
            <a:r>
              <a:rPr lang="en-GB" dirty="0" err="1"/>
              <a:t>YuppTV</a:t>
            </a:r>
            <a:r>
              <a:rPr lang="en-GB" dirty="0"/>
              <a:t>, The Africa Channel, Demand Africa, LycaTV</a:t>
            </a:r>
          </a:p>
          <a:p>
            <a:r>
              <a:rPr lang="en-US" dirty="0"/>
              <a:t>Logical consequence of Jenkins argument is that transnational media flows will have a knock on effect on more traditional broadcasters such as the BBC, and VOD services such as Netflix</a:t>
            </a:r>
          </a:p>
        </p:txBody>
      </p:sp>
      <p:pic>
        <p:nvPicPr>
          <p:cNvPr id="4" name="Picture 3"/>
          <p:cNvPicPr>
            <a:picLocks noChangeAspect="1"/>
          </p:cNvPicPr>
          <p:nvPr/>
        </p:nvPicPr>
        <p:blipFill>
          <a:blip r:embed="rId3"/>
          <a:stretch>
            <a:fillRect/>
          </a:stretch>
        </p:blipFill>
        <p:spPr>
          <a:xfrm>
            <a:off x="9791700" y="334628"/>
            <a:ext cx="2088208" cy="3445543"/>
          </a:xfrm>
          <a:prstGeom prst="rect">
            <a:avLst/>
          </a:prstGeom>
        </p:spPr>
      </p:pic>
      <p:pic>
        <p:nvPicPr>
          <p:cNvPr id="5" name="Picture 4">
            <a:extLst>
              <a:ext uri="{FF2B5EF4-FFF2-40B4-BE49-F238E27FC236}">
                <a16:creationId xmlns:a16="http://schemas.microsoft.com/office/drawing/2014/main" id="{D3311F42-AA0C-465D-A0B1-957F7247B797}"/>
              </a:ext>
            </a:extLst>
          </p:cNvPr>
          <p:cNvPicPr>
            <a:picLocks noChangeAspect="1"/>
          </p:cNvPicPr>
          <p:nvPr/>
        </p:nvPicPr>
        <p:blipFill>
          <a:blip r:embed="rId4"/>
          <a:stretch>
            <a:fillRect/>
          </a:stretch>
        </p:blipFill>
        <p:spPr>
          <a:xfrm>
            <a:off x="9791700" y="4055143"/>
            <a:ext cx="2088208" cy="1174617"/>
          </a:xfrm>
          <a:prstGeom prst="rect">
            <a:avLst/>
          </a:prstGeom>
        </p:spPr>
      </p:pic>
      <p:pic>
        <p:nvPicPr>
          <p:cNvPr id="6" name="Picture 5">
            <a:extLst>
              <a:ext uri="{FF2B5EF4-FFF2-40B4-BE49-F238E27FC236}">
                <a16:creationId xmlns:a16="http://schemas.microsoft.com/office/drawing/2014/main" id="{E586A7AD-878C-4CBA-934C-7E99A9A9550C}"/>
              </a:ext>
            </a:extLst>
          </p:cNvPr>
          <p:cNvPicPr>
            <a:picLocks noChangeAspect="1"/>
          </p:cNvPicPr>
          <p:nvPr/>
        </p:nvPicPr>
        <p:blipFill>
          <a:blip r:embed="rId5"/>
          <a:stretch>
            <a:fillRect/>
          </a:stretch>
        </p:blipFill>
        <p:spPr>
          <a:xfrm>
            <a:off x="10835804" y="5276131"/>
            <a:ext cx="1071562" cy="1071562"/>
          </a:xfrm>
          <a:prstGeom prst="rect">
            <a:avLst/>
          </a:prstGeom>
        </p:spPr>
      </p:pic>
      <p:pic>
        <p:nvPicPr>
          <p:cNvPr id="7" name="Picture 6">
            <a:extLst>
              <a:ext uri="{FF2B5EF4-FFF2-40B4-BE49-F238E27FC236}">
                <a16:creationId xmlns:a16="http://schemas.microsoft.com/office/drawing/2014/main" id="{49F1219E-7B03-467E-BC8C-73C964BA4CA5}"/>
              </a:ext>
            </a:extLst>
          </p:cNvPr>
          <p:cNvPicPr>
            <a:picLocks noChangeAspect="1"/>
          </p:cNvPicPr>
          <p:nvPr/>
        </p:nvPicPr>
        <p:blipFill>
          <a:blip r:embed="rId6"/>
          <a:stretch>
            <a:fillRect/>
          </a:stretch>
        </p:blipFill>
        <p:spPr>
          <a:xfrm>
            <a:off x="9629304" y="5316872"/>
            <a:ext cx="1206500" cy="1206500"/>
          </a:xfrm>
          <a:prstGeom prst="rect">
            <a:avLst/>
          </a:prstGeom>
        </p:spPr>
      </p:pic>
    </p:spTree>
    <p:extLst>
      <p:ext uri="{BB962C8B-B14F-4D97-AF65-F5344CB8AC3E}">
        <p14:creationId xmlns:p14="http://schemas.microsoft.com/office/powerpoint/2010/main" val="1284905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GB" dirty="0"/>
              <a:t>In an online interview in 2014 Jenkins suggested that some of the big questions remaining around spreadable or participatory media concern issues that are pertinent to our work here today: </a:t>
            </a:r>
          </a:p>
          <a:p>
            <a:r>
              <a:rPr lang="en-GB" dirty="0"/>
              <a:t>“…involves struggles over </a:t>
            </a:r>
            <a:r>
              <a:rPr lang="en-GB" b="1" dirty="0"/>
              <a:t>representation</a:t>
            </a:r>
            <a:r>
              <a:rPr lang="en-GB" dirty="0"/>
              <a:t> as we push media companies to be more responsive to the public and to embrace a broader range of different forms of content </a:t>
            </a:r>
            <a:r>
              <a:rPr lang="en-GB" b="1" dirty="0"/>
              <a:t>that reflects the diversity of our culture</a:t>
            </a:r>
            <a:r>
              <a:rPr lang="en-GB" dirty="0"/>
              <a:t>.” (2014)</a:t>
            </a:r>
            <a:endParaRPr lang="en-US" dirty="0"/>
          </a:p>
        </p:txBody>
      </p:sp>
      <p:pic>
        <p:nvPicPr>
          <p:cNvPr id="4" name="Picture 3"/>
          <p:cNvPicPr>
            <a:picLocks noChangeAspect="1"/>
          </p:cNvPicPr>
          <p:nvPr/>
        </p:nvPicPr>
        <p:blipFill>
          <a:blip r:embed="rId3"/>
          <a:stretch>
            <a:fillRect/>
          </a:stretch>
        </p:blipFill>
        <p:spPr>
          <a:xfrm>
            <a:off x="3918855" y="4388303"/>
            <a:ext cx="3635829" cy="2045154"/>
          </a:xfrm>
          <a:prstGeom prst="rect">
            <a:avLst/>
          </a:prstGeom>
        </p:spPr>
      </p:pic>
    </p:spTree>
    <p:extLst>
      <p:ext uri="{BB962C8B-B14F-4D97-AF65-F5344CB8AC3E}">
        <p14:creationId xmlns:p14="http://schemas.microsoft.com/office/powerpoint/2010/main" val="1818074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51114" y="609599"/>
            <a:ext cx="5755703" cy="5817705"/>
          </a:xfrm>
        </p:spPr>
        <p:txBody>
          <a:bodyPr>
            <a:normAutofit fontScale="85000" lnSpcReduction="20000"/>
          </a:bodyPr>
          <a:lstStyle/>
          <a:p>
            <a:r>
              <a:rPr lang="en-GB" b="1" dirty="0"/>
              <a:t>What relevance does this to have to streaming and VOD companies?</a:t>
            </a:r>
          </a:p>
          <a:p>
            <a:pPr marL="45720" indent="0">
              <a:buNone/>
            </a:pPr>
            <a:endParaRPr lang="en-GB" dirty="0"/>
          </a:p>
          <a:p>
            <a:r>
              <a:rPr lang="en-GB" dirty="0"/>
              <a:t>“To succeed, subscriber-funded services must offer enough programming that viewers find the service worthy of their monthly fee. Each show doesn’t need a mass audience – which is the measure of success for advertiser-funded television – but the service does need to provide enough value that subscribers continue to pay.” (</a:t>
            </a:r>
            <a:r>
              <a:rPr lang="en-GB" dirty="0" err="1"/>
              <a:t>Lotz</a:t>
            </a:r>
            <a:r>
              <a:rPr lang="en-GB" dirty="0"/>
              <a:t>, 2017)</a:t>
            </a:r>
          </a:p>
          <a:p>
            <a:endParaRPr lang="en-GB" dirty="0"/>
          </a:p>
          <a:p>
            <a:r>
              <a:rPr lang="en-GB" dirty="0"/>
              <a:t>So VOD services are constantly seeking out programmes that will get a different niche audience to subscribe or continue to subscribe.</a:t>
            </a:r>
          </a:p>
          <a:p>
            <a:endParaRPr lang="en-GB" dirty="0"/>
          </a:p>
          <a:p>
            <a:r>
              <a:rPr lang="en-GB" dirty="0"/>
              <a:t>Simon Albury, chair at the Campaign for Broadcasting Equality CIO charity, has suggested that in contrast to large traditional  mainstream media organisations like the BBC: </a:t>
            </a:r>
          </a:p>
          <a:p>
            <a:r>
              <a:rPr lang="en-GB" dirty="0"/>
              <a:t>"Subscription VODs are enabling BAME people to have their voice.“ (qtd in Shah)</a:t>
            </a:r>
          </a:p>
          <a:p>
            <a:pPr marL="45720" indent="0">
              <a:buNone/>
            </a:pPr>
            <a:endParaRPr lang="en-US" dirty="0"/>
          </a:p>
        </p:txBody>
      </p:sp>
      <p:pic>
        <p:nvPicPr>
          <p:cNvPr id="4" name="Picture 3"/>
          <p:cNvPicPr>
            <a:picLocks noChangeAspect="1"/>
          </p:cNvPicPr>
          <p:nvPr/>
        </p:nvPicPr>
        <p:blipFill>
          <a:blip r:embed="rId3"/>
          <a:stretch>
            <a:fillRect/>
          </a:stretch>
        </p:blipFill>
        <p:spPr>
          <a:xfrm>
            <a:off x="7135146" y="1616765"/>
            <a:ext cx="4788793" cy="3177031"/>
          </a:xfrm>
          <a:prstGeom prst="rect">
            <a:avLst/>
          </a:prstGeom>
        </p:spPr>
      </p:pic>
    </p:spTree>
    <p:extLst>
      <p:ext uri="{BB962C8B-B14F-4D97-AF65-F5344CB8AC3E}">
        <p14:creationId xmlns:p14="http://schemas.microsoft.com/office/powerpoint/2010/main" val="1201976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Netflix, Streaming Media and Diversity?</a:t>
            </a:r>
            <a:endParaRPr lang="en-US" dirty="0"/>
          </a:p>
        </p:txBody>
      </p:sp>
      <p:sp>
        <p:nvSpPr>
          <p:cNvPr id="3" name="Content Placeholder 2"/>
          <p:cNvSpPr>
            <a:spLocks noGrp="1"/>
          </p:cNvSpPr>
          <p:nvPr>
            <p:ph idx="1"/>
          </p:nvPr>
        </p:nvSpPr>
        <p:spPr>
          <a:xfrm>
            <a:off x="474508" y="1833458"/>
            <a:ext cx="6002491" cy="4541942"/>
          </a:xfrm>
        </p:spPr>
        <p:txBody>
          <a:bodyPr>
            <a:normAutofit lnSpcReduction="10000"/>
          </a:bodyPr>
          <a:lstStyle/>
          <a:p>
            <a:r>
              <a:rPr lang="en-GB" dirty="0"/>
              <a:t>In 2018 Netflix hired Verna Myers as vice president for inclusion.</a:t>
            </a:r>
          </a:p>
          <a:p>
            <a:endParaRPr lang="en-GB" dirty="0"/>
          </a:p>
          <a:p>
            <a:endParaRPr lang="en-GB" dirty="0"/>
          </a:p>
          <a:p>
            <a:endParaRPr lang="en-GB" dirty="0"/>
          </a:p>
          <a:p>
            <a:endParaRPr lang="en-GB" dirty="0"/>
          </a:p>
          <a:p>
            <a:endParaRPr lang="en-GB" dirty="0"/>
          </a:p>
          <a:p>
            <a:endParaRPr lang="en-GB" dirty="0"/>
          </a:p>
          <a:p>
            <a:pPr lvl="5"/>
            <a:r>
              <a:rPr lang="en-GB" sz="2400" dirty="0"/>
              <a:t>Maya Watson Banks, Jasmyn Lawson and Miles Worthington, managers of Brand and Editorial</a:t>
            </a:r>
          </a:p>
        </p:txBody>
      </p:sp>
      <p:pic>
        <p:nvPicPr>
          <p:cNvPr id="5" name="Picture 4"/>
          <p:cNvPicPr>
            <a:picLocks noChangeAspect="1"/>
          </p:cNvPicPr>
          <p:nvPr/>
        </p:nvPicPr>
        <p:blipFill>
          <a:blip r:embed="rId3"/>
          <a:stretch>
            <a:fillRect/>
          </a:stretch>
        </p:blipFill>
        <p:spPr>
          <a:xfrm>
            <a:off x="261584" y="2807144"/>
            <a:ext cx="3707088" cy="2084897"/>
          </a:xfrm>
          <a:prstGeom prst="rect">
            <a:avLst/>
          </a:prstGeom>
        </p:spPr>
      </p:pic>
      <p:sp>
        <p:nvSpPr>
          <p:cNvPr id="7" name="TextBox 6"/>
          <p:cNvSpPr txBox="1"/>
          <p:nvPr/>
        </p:nvSpPr>
        <p:spPr>
          <a:xfrm>
            <a:off x="6981331" y="1833458"/>
            <a:ext cx="4949085" cy="3477875"/>
          </a:xfrm>
          <a:prstGeom prst="rect">
            <a:avLst/>
          </a:prstGeom>
          <a:noFill/>
        </p:spPr>
        <p:txBody>
          <a:bodyPr wrap="square" rtlCol="0">
            <a:spAutoFit/>
          </a:bodyPr>
          <a:lstStyle/>
          <a:p>
            <a:r>
              <a:rPr lang="en-GB" sz="2000" dirty="0"/>
              <a:t>The “Strong Black Lead“ Initiative, 2018-</a:t>
            </a:r>
          </a:p>
          <a:p>
            <a:endParaRPr lang="en-GB" sz="2000" dirty="0"/>
          </a:p>
          <a:p>
            <a:r>
              <a:rPr lang="en-GB" sz="2000" dirty="0"/>
              <a:t>social media presence has emphasised diversity through the construction of content designed to be spreadable, including YouTube interviews with the stars of their most popular shows (#</a:t>
            </a:r>
            <a:r>
              <a:rPr lang="en-GB" sz="2000" dirty="0" err="1"/>
              <a:t>FirstTimeISawMe</a:t>
            </a:r>
            <a:r>
              <a:rPr lang="en-GB" sz="2000" dirty="0"/>
              <a:t>), a regular podcast, and engaging with viewers via @</a:t>
            </a:r>
            <a:r>
              <a:rPr lang="en-GB" sz="2000" dirty="0" err="1"/>
              <a:t>strongblacklead</a:t>
            </a:r>
            <a:r>
              <a:rPr lang="en-GB" sz="2000" dirty="0"/>
              <a:t> (over 100,000 followers)</a:t>
            </a:r>
          </a:p>
          <a:p>
            <a:endParaRPr lang="en-GB" sz="2000" dirty="0"/>
          </a:p>
        </p:txBody>
      </p:sp>
      <p:pic>
        <p:nvPicPr>
          <p:cNvPr id="8" name="Picture 7">
            <a:extLst>
              <a:ext uri="{FF2B5EF4-FFF2-40B4-BE49-F238E27FC236}">
                <a16:creationId xmlns:a16="http://schemas.microsoft.com/office/drawing/2014/main" id="{F3BFEDFC-623D-4433-A2F1-2A3DE01CD181}"/>
              </a:ext>
            </a:extLst>
          </p:cNvPr>
          <p:cNvPicPr>
            <a:picLocks noChangeAspect="1"/>
          </p:cNvPicPr>
          <p:nvPr/>
        </p:nvPicPr>
        <p:blipFill>
          <a:blip r:embed="rId4"/>
          <a:stretch>
            <a:fillRect/>
          </a:stretch>
        </p:blipFill>
        <p:spPr>
          <a:xfrm>
            <a:off x="3035492" y="2766093"/>
            <a:ext cx="3771083" cy="2125948"/>
          </a:xfrm>
          <a:prstGeom prst="rect">
            <a:avLst/>
          </a:prstGeom>
        </p:spPr>
      </p:pic>
    </p:spTree>
    <p:extLst>
      <p:ext uri="{BB962C8B-B14F-4D97-AF65-F5344CB8AC3E}">
        <p14:creationId xmlns:p14="http://schemas.microsoft.com/office/powerpoint/2010/main" val="2512519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3E8E9-3844-45C8-883B-90783F3BB9A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A5E8EBD-8095-4D0F-B531-5BFC2B469065}"/>
              </a:ext>
            </a:extLst>
          </p:cNvPr>
          <p:cNvSpPr>
            <a:spLocks noGrp="1"/>
          </p:cNvSpPr>
          <p:nvPr>
            <p:ph idx="1"/>
          </p:nvPr>
        </p:nvSpPr>
        <p:spPr>
          <a:xfrm>
            <a:off x="1714500" y="5194300"/>
            <a:ext cx="9301371" cy="901700"/>
          </a:xfrm>
        </p:spPr>
        <p:txBody>
          <a:bodyPr>
            <a:normAutofit fontScale="62500" lnSpcReduction="20000"/>
          </a:bodyPr>
          <a:lstStyle/>
          <a:p>
            <a:r>
              <a:rPr lang="en-GB" dirty="0"/>
              <a:t>2018 “A Great Day in Hollywood” video released. Over 500,000 views on </a:t>
            </a:r>
            <a:r>
              <a:rPr lang="en-GB" dirty="0" err="1"/>
              <a:t>Youtube</a:t>
            </a:r>
            <a:endParaRPr lang="en-GB" dirty="0"/>
          </a:p>
          <a:p>
            <a:r>
              <a:rPr lang="en-GB" dirty="0"/>
              <a:t>2019 “Make Room” video released. Over 100,000 views on </a:t>
            </a:r>
            <a:r>
              <a:rPr lang="en-GB" dirty="0" err="1"/>
              <a:t>Youtube</a:t>
            </a:r>
            <a:endParaRPr lang="en-GB" dirty="0"/>
          </a:p>
          <a:p>
            <a:r>
              <a:rPr lang="en-GB" dirty="0"/>
              <a:t>Coverage across a number of outlets including </a:t>
            </a:r>
            <a:r>
              <a:rPr lang="en-GB" i="1" dirty="0"/>
              <a:t>Variety, Vogue, Oprah.com</a:t>
            </a:r>
            <a:r>
              <a:rPr lang="en-GB"/>
              <a:t>, and the </a:t>
            </a:r>
            <a:r>
              <a:rPr lang="en-GB" i="1"/>
              <a:t>BBC</a:t>
            </a:r>
            <a:endParaRPr lang="en-GB" dirty="0"/>
          </a:p>
          <a:p>
            <a:endParaRPr lang="en-GB" dirty="0"/>
          </a:p>
        </p:txBody>
      </p:sp>
      <p:pic>
        <p:nvPicPr>
          <p:cNvPr id="4" name="Picture 3">
            <a:extLst>
              <a:ext uri="{FF2B5EF4-FFF2-40B4-BE49-F238E27FC236}">
                <a16:creationId xmlns:a16="http://schemas.microsoft.com/office/drawing/2014/main" id="{2AF30003-5713-45A5-8772-AFA553F6A79B}"/>
              </a:ext>
            </a:extLst>
          </p:cNvPr>
          <p:cNvPicPr>
            <a:picLocks noChangeAspect="1"/>
          </p:cNvPicPr>
          <p:nvPr/>
        </p:nvPicPr>
        <p:blipFill>
          <a:blip r:embed="rId4"/>
          <a:stretch>
            <a:fillRect/>
          </a:stretch>
        </p:blipFill>
        <p:spPr>
          <a:xfrm>
            <a:off x="7589622" y="2348881"/>
            <a:ext cx="3426249" cy="2566638"/>
          </a:xfrm>
          <a:prstGeom prst="rect">
            <a:avLst/>
          </a:prstGeom>
        </p:spPr>
      </p:pic>
      <p:pic>
        <p:nvPicPr>
          <p:cNvPr id="5" name="Online Media 4">
            <a:hlinkClick r:id="" action="ppaction://media"/>
            <a:extLst>
              <a:ext uri="{FF2B5EF4-FFF2-40B4-BE49-F238E27FC236}">
                <a16:creationId xmlns:a16="http://schemas.microsoft.com/office/drawing/2014/main" id="{56236F5C-7744-4A2F-9E93-F649B46AB7F5}"/>
              </a:ext>
            </a:extLst>
          </p:cNvPr>
          <p:cNvPicPr>
            <a:picLocks noRot="1" noChangeAspect="1"/>
          </p:cNvPicPr>
          <p:nvPr>
            <a:videoFile r:link="rId1"/>
          </p:nvPr>
        </p:nvPicPr>
        <p:blipFill>
          <a:blip r:embed="rId5"/>
          <a:stretch>
            <a:fillRect/>
          </a:stretch>
        </p:blipFill>
        <p:spPr>
          <a:xfrm>
            <a:off x="2044700" y="2348881"/>
            <a:ext cx="3302000" cy="2476500"/>
          </a:xfrm>
          <a:prstGeom prst="rect">
            <a:avLst/>
          </a:prstGeom>
        </p:spPr>
      </p:pic>
    </p:spTree>
    <p:extLst>
      <p:ext uri="{BB962C8B-B14F-4D97-AF65-F5344CB8AC3E}">
        <p14:creationId xmlns:p14="http://schemas.microsoft.com/office/powerpoint/2010/main" val="2109821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D6D86-EE9F-49C5-A712-B7C3191EA238}"/>
              </a:ext>
            </a:extLst>
          </p:cNvPr>
          <p:cNvSpPr>
            <a:spLocks noGrp="1"/>
          </p:cNvSpPr>
          <p:nvPr>
            <p:ph type="title"/>
          </p:nvPr>
        </p:nvSpPr>
        <p:spPr/>
        <p:txBody>
          <a:bodyPr/>
          <a:lstStyle/>
          <a:p>
            <a:r>
              <a:rPr lang="en-GB" dirty="0"/>
              <a:t>Diversity and Multiplicity?</a:t>
            </a:r>
          </a:p>
        </p:txBody>
      </p:sp>
      <p:sp>
        <p:nvSpPr>
          <p:cNvPr id="3" name="Content Placeholder 2">
            <a:extLst>
              <a:ext uri="{FF2B5EF4-FFF2-40B4-BE49-F238E27FC236}">
                <a16:creationId xmlns:a16="http://schemas.microsoft.com/office/drawing/2014/main" id="{6170237E-36A0-4136-9EF0-83AFC4C685B6}"/>
              </a:ext>
            </a:extLst>
          </p:cNvPr>
          <p:cNvSpPr>
            <a:spLocks noGrp="1"/>
          </p:cNvSpPr>
          <p:nvPr>
            <p:ph idx="1"/>
          </p:nvPr>
        </p:nvSpPr>
        <p:spPr/>
        <p:txBody>
          <a:bodyPr>
            <a:normAutofit/>
          </a:bodyPr>
          <a:lstStyle/>
          <a:p>
            <a:r>
              <a:rPr lang="en-GB" sz="2800" dirty="0"/>
              <a:t>“The formula for Strong Black Lead’s success sounds simple enough: Gain the recognition and confidence of people of </a:t>
            </a:r>
            <a:r>
              <a:rPr lang="en-GB" sz="2800" dirty="0" err="1"/>
              <a:t>color</a:t>
            </a:r>
            <a:r>
              <a:rPr lang="en-GB" sz="2800" dirty="0"/>
              <a:t> by not just saying you support them, but by showing it, both in the work environment, the product, and the messaging. But it’s also about understanding the many shades and layers of its audience—because, as McLaughlin put it in “A Great Day in Hollywood,” there is “no one way to be Black.” (Jean-Phillipe, 2019)</a:t>
            </a:r>
          </a:p>
        </p:txBody>
      </p:sp>
    </p:spTree>
    <p:extLst>
      <p:ext uri="{BB962C8B-B14F-4D97-AF65-F5344CB8AC3E}">
        <p14:creationId xmlns:p14="http://schemas.microsoft.com/office/powerpoint/2010/main" val="2032331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rot="10800000" flipV="1">
            <a:off x="1143000" y="6096000"/>
            <a:ext cx="9872871" cy="381000"/>
          </a:xfrm>
        </p:spPr>
        <p:txBody>
          <a:bodyPr>
            <a:normAutofit fontScale="55000" lnSpcReduction="20000"/>
          </a:bodyPr>
          <a:lstStyle/>
          <a:p>
            <a:r>
              <a:rPr lang="en-GB" dirty="0"/>
              <a:t>In 2017, Netflix was ranked lowest among 10 U.S. studios for the diversity of its film and TV directors, according to a Directors Guild of America study.</a:t>
            </a:r>
          </a:p>
          <a:p>
            <a:endParaRPr lang="en-US" dirty="0"/>
          </a:p>
        </p:txBody>
      </p:sp>
      <p:pic>
        <p:nvPicPr>
          <p:cNvPr id="4" name="Picture 3"/>
          <p:cNvPicPr>
            <a:picLocks noChangeAspect="1"/>
          </p:cNvPicPr>
          <p:nvPr/>
        </p:nvPicPr>
        <p:blipFill>
          <a:blip r:embed="rId3"/>
          <a:stretch>
            <a:fillRect/>
          </a:stretch>
        </p:blipFill>
        <p:spPr>
          <a:xfrm>
            <a:off x="1882769" y="267615"/>
            <a:ext cx="8230059" cy="5730413"/>
          </a:xfrm>
          <a:prstGeom prst="rect">
            <a:avLst/>
          </a:prstGeom>
        </p:spPr>
      </p:pic>
    </p:spTree>
    <p:extLst>
      <p:ext uri="{BB962C8B-B14F-4D97-AF65-F5344CB8AC3E}">
        <p14:creationId xmlns:p14="http://schemas.microsoft.com/office/powerpoint/2010/main" val="2092822511"/>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ACC63D00-1EE0-4159-BF5A-6FF02000B7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303</TotalTime>
  <Words>2137</Words>
  <Application>Microsoft Office PowerPoint</Application>
  <PresentationFormat>Widescreen</PresentationFormat>
  <Paragraphs>134</Paragraphs>
  <Slides>12</Slides>
  <Notes>11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Calibri</vt:lpstr>
      <vt:lpstr>Corbel</vt:lpstr>
      <vt:lpstr>Basis</vt:lpstr>
      <vt:lpstr>Streaming Diversity?</vt:lpstr>
      <vt:lpstr>PowerPoint Presentation</vt:lpstr>
      <vt:lpstr>Spreadable Media (2013)</vt:lpstr>
      <vt:lpstr>PowerPoint Presentation</vt:lpstr>
      <vt:lpstr>PowerPoint Presentation</vt:lpstr>
      <vt:lpstr>Netflix, Streaming Media and Diversity?</vt:lpstr>
      <vt:lpstr>PowerPoint Presentation</vt:lpstr>
      <vt:lpstr>Diversity and Multiplicity?</vt:lpstr>
      <vt:lpstr>PowerPoint Presentation</vt:lpstr>
      <vt:lpstr>Top 10 Most Popular Releases of 2019 (UK): </vt:lpstr>
      <vt:lpstr>PowerPoint Presentation</vt:lpstr>
      <vt:lpstr>Works Cited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Simmons</dc:creator>
  <cp:lastModifiedBy>David Simmons</cp:lastModifiedBy>
  <cp:revision>49</cp:revision>
  <cp:lastPrinted>2020-02-04T16:17:11Z</cp:lastPrinted>
  <dcterms:created xsi:type="dcterms:W3CDTF">2020-01-22T19:09:59Z</dcterms:created>
  <dcterms:modified xsi:type="dcterms:W3CDTF">2020-03-17T15:31:03Z</dcterms:modified>
</cp:coreProperties>
</file>