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7"/>
  </p:notesMasterIdLst>
  <p:sldIdLst>
    <p:sldId id="256" r:id="rId5"/>
    <p:sldId id="267" r:id="rId6"/>
    <p:sldId id="274" r:id="rId7"/>
    <p:sldId id="272" r:id="rId8"/>
    <p:sldId id="265" r:id="rId9"/>
    <p:sldId id="264" r:id="rId10"/>
    <p:sldId id="266" r:id="rId11"/>
    <p:sldId id="275" r:id="rId12"/>
    <p:sldId id="276" r:id="rId13"/>
    <p:sldId id="277" r:id="rId14"/>
    <p:sldId id="270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333864-0701-43F8-9F5E-263164439654}" v="1" dt="2020-03-17T08:52:59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38" d="100"/>
          <a:sy n="38" d="100"/>
        </p:scale>
        <p:origin x="9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Wilson" userId="79308999-ed2c-4a7b-bb97-7b562555b7ca" providerId="ADAL" clId="{29333864-0701-43F8-9F5E-263164439654}"/>
    <pc:docChg chg="modSld">
      <pc:chgData name="Janet Wilson" userId="79308999-ed2c-4a7b-bb97-7b562555b7ca" providerId="ADAL" clId="{29333864-0701-43F8-9F5E-263164439654}" dt="2020-03-17T08:52:59.161" v="0" actId="20577"/>
      <pc:docMkLst>
        <pc:docMk/>
      </pc:docMkLst>
      <pc:sldChg chg="modSp">
        <pc:chgData name="Janet Wilson" userId="79308999-ed2c-4a7b-bb97-7b562555b7ca" providerId="ADAL" clId="{29333864-0701-43F8-9F5E-263164439654}" dt="2020-03-17T08:52:59.161" v="0" actId="20577"/>
        <pc:sldMkLst>
          <pc:docMk/>
          <pc:sldMk cId="1766686061" sldId="270"/>
        </pc:sldMkLst>
        <pc:spChg chg="mod">
          <ac:chgData name="Janet Wilson" userId="79308999-ed2c-4a7b-bb97-7b562555b7ca" providerId="ADAL" clId="{29333864-0701-43F8-9F5E-263164439654}" dt="2020-03-17T08:52:59.161" v="0" actId="20577"/>
          <ac:spMkLst>
            <pc:docMk/>
            <pc:sldMk cId="1766686061" sldId="270"/>
            <ac:spMk id="3" creationId="{CA6C9AEE-6B24-41AE-A3CF-67CF7BC88DA7}"/>
          </ac:spMkLst>
        </pc:spChg>
      </pc:sldChg>
    </pc:docChg>
  </pc:docChgLst>
  <pc:docChgLst>
    <pc:chgData name="Janet Wilson" userId="79308999-ed2c-4a7b-bb97-7b562555b7ca" providerId="ADAL" clId="{4F67B1B3-7A60-4665-AF8F-A527DA95983E}"/>
    <pc:docChg chg="custSel delSld modSld sldOrd">
      <pc:chgData name="Janet Wilson" userId="79308999-ed2c-4a7b-bb97-7b562555b7ca" providerId="ADAL" clId="{4F67B1B3-7A60-4665-AF8F-A527DA95983E}" dt="2020-02-04T06:49:32.225" v="1386" actId="20577"/>
      <pc:docMkLst>
        <pc:docMk/>
      </pc:docMkLst>
      <pc:sldChg chg="modSp">
        <pc:chgData name="Janet Wilson" userId="79308999-ed2c-4a7b-bb97-7b562555b7ca" providerId="ADAL" clId="{4F67B1B3-7A60-4665-AF8F-A527DA95983E}" dt="2020-02-04T06:31:16.253" v="862" actId="27636"/>
        <pc:sldMkLst>
          <pc:docMk/>
          <pc:sldMk cId="2735748321" sldId="264"/>
        </pc:sldMkLst>
        <pc:spChg chg="mod">
          <ac:chgData name="Janet Wilson" userId="79308999-ed2c-4a7b-bb97-7b562555b7ca" providerId="ADAL" clId="{4F67B1B3-7A60-4665-AF8F-A527DA95983E}" dt="2020-02-04T06:30:51.908" v="857" actId="20577"/>
          <ac:spMkLst>
            <pc:docMk/>
            <pc:sldMk cId="2735748321" sldId="264"/>
            <ac:spMk id="2" creationId="{010D7A18-8559-40FE-A330-0E5B9C7BF7DC}"/>
          </ac:spMkLst>
        </pc:spChg>
        <pc:spChg chg="mod">
          <ac:chgData name="Janet Wilson" userId="79308999-ed2c-4a7b-bb97-7b562555b7ca" providerId="ADAL" clId="{4F67B1B3-7A60-4665-AF8F-A527DA95983E}" dt="2020-02-04T06:31:16.253" v="862" actId="27636"/>
          <ac:spMkLst>
            <pc:docMk/>
            <pc:sldMk cId="2735748321" sldId="264"/>
            <ac:spMk id="3" creationId="{9C9F2774-14D6-4887-AD00-F1028F88CF72}"/>
          </ac:spMkLst>
        </pc:spChg>
      </pc:sldChg>
      <pc:sldChg chg="modSp">
        <pc:chgData name="Janet Wilson" userId="79308999-ed2c-4a7b-bb97-7b562555b7ca" providerId="ADAL" clId="{4F67B1B3-7A60-4665-AF8F-A527DA95983E}" dt="2020-02-04T06:48:49.362" v="1303" actId="20577"/>
        <pc:sldMkLst>
          <pc:docMk/>
          <pc:sldMk cId="1787581017" sldId="265"/>
        </pc:sldMkLst>
        <pc:spChg chg="mod">
          <ac:chgData name="Janet Wilson" userId="79308999-ed2c-4a7b-bb97-7b562555b7ca" providerId="ADAL" clId="{4F67B1B3-7A60-4665-AF8F-A527DA95983E}" dt="2020-02-04T06:48:49.362" v="1303" actId="20577"/>
          <ac:spMkLst>
            <pc:docMk/>
            <pc:sldMk cId="1787581017" sldId="265"/>
            <ac:spMk id="3" creationId="{E4125377-7697-4CC1-9F1B-6FBAA130B4CB}"/>
          </ac:spMkLst>
        </pc:spChg>
      </pc:sldChg>
      <pc:sldChg chg="modNotesTx">
        <pc:chgData name="Janet Wilson" userId="79308999-ed2c-4a7b-bb97-7b562555b7ca" providerId="ADAL" clId="{4F67B1B3-7A60-4665-AF8F-A527DA95983E}" dt="2020-02-04T06:49:32.225" v="1386" actId="20577"/>
        <pc:sldMkLst>
          <pc:docMk/>
          <pc:sldMk cId="3466631793" sldId="266"/>
        </pc:sldMkLst>
      </pc:sldChg>
      <pc:sldChg chg="modSp">
        <pc:chgData name="Janet Wilson" userId="79308999-ed2c-4a7b-bb97-7b562555b7ca" providerId="ADAL" clId="{4F67B1B3-7A60-4665-AF8F-A527DA95983E}" dt="2020-02-04T06:44:44.520" v="1260" actId="20577"/>
        <pc:sldMkLst>
          <pc:docMk/>
          <pc:sldMk cId="1984107758" sldId="267"/>
        </pc:sldMkLst>
        <pc:spChg chg="mod">
          <ac:chgData name="Janet Wilson" userId="79308999-ed2c-4a7b-bb97-7b562555b7ca" providerId="ADAL" clId="{4F67B1B3-7A60-4665-AF8F-A527DA95983E}" dt="2020-02-04T06:44:30.739" v="1258" actId="14100"/>
          <ac:spMkLst>
            <pc:docMk/>
            <pc:sldMk cId="1984107758" sldId="267"/>
            <ac:spMk id="2" creationId="{225FCD40-F569-47F0-BE73-192AC75B74E1}"/>
          </ac:spMkLst>
        </pc:spChg>
        <pc:spChg chg="mod">
          <ac:chgData name="Janet Wilson" userId="79308999-ed2c-4a7b-bb97-7b562555b7ca" providerId="ADAL" clId="{4F67B1B3-7A60-4665-AF8F-A527DA95983E}" dt="2020-02-04T06:44:44.520" v="1260" actId="20577"/>
          <ac:spMkLst>
            <pc:docMk/>
            <pc:sldMk cId="1984107758" sldId="267"/>
            <ac:spMk id="3" creationId="{7B73B2F4-25F5-4646-BC86-1207C0F08BA5}"/>
          </ac:spMkLst>
        </pc:spChg>
      </pc:sldChg>
      <pc:sldChg chg="modSp">
        <pc:chgData name="Janet Wilson" userId="79308999-ed2c-4a7b-bb97-7b562555b7ca" providerId="ADAL" clId="{4F67B1B3-7A60-4665-AF8F-A527DA95983E}" dt="2020-02-04T06:47:31.614" v="1286" actId="20577"/>
        <pc:sldMkLst>
          <pc:docMk/>
          <pc:sldMk cId="1766686061" sldId="270"/>
        </pc:sldMkLst>
        <pc:spChg chg="mod">
          <ac:chgData name="Janet Wilson" userId="79308999-ed2c-4a7b-bb97-7b562555b7ca" providerId="ADAL" clId="{4F67B1B3-7A60-4665-AF8F-A527DA95983E}" dt="2020-02-04T06:47:31.614" v="1286" actId="20577"/>
          <ac:spMkLst>
            <pc:docMk/>
            <pc:sldMk cId="1766686061" sldId="270"/>
            <ac:spMk id="3" creationId="{CA6C9AEE-6B24-41AE-A3CF-67CF7BC88DA7}"/>
          </ac:spMkLst>
        </pc:spChg>
      </pc:sldChg>
      <pc:sldChg chg="modSp">
        <pc:chgData name="Janet Wilson" userId="79308999-ed2c-4a7b-bb97-7b562555b7ca" providerId="ADAL" clId="{4F67B1B3-7A60-4665-AF8F-A527DA95983E}" dt="2020-02-04T06:32:07.284" v="900" actId="20577"/>
        <pc:sldMkLst>
          <pc:docMk/>
          <pc:sldMk cId="2722073126" sldId="272"/>
        </pc:sldMkLst>
        <pc:spChg chg="mod">
          <ac:chgData name="Janet Wilson" userId="79308999-ed2c-4a7b-bb97-7b562555b7ca" providerId="ADAL" clId="{4F67B1B3-7A60-4665-AF8F-A527DA95983E}" dt="2020-02-04T06:32:07.284" v="900" actId="20577"/>
          <ac:spMkLst>
            <pc:docMk/>
            <pc:sldMk cId="2722073126" sldId="272"/>
            <ac:spMk id="3" creationId="{3B5F24FB-410C-4BD3-B03C-773C75B67754}"/>
          </ac:spMkLst>
        </pc:spChg>
      </pc:sldChg>
      <pc:sldChg chg="modSp">
        <pc:chgData name="Janet Wilson" userId="79308999-ed2c-4a7b-bb97-7b562555b7ca" providerId="ADAL" clId="{4F67B1B3-7A60-4665-AF8F-A527DA95983E}" dt="2020-02-04T06:42:08.028" v="1189" actId="20577"/>
        <pc:sldMkLst>
          <pc:docMk/>
          <pc:sldMk cId="2765224336" sldId="273"/>
        </pc:sldMkLst>
        <pc:spChg chg="mod">
          <ac:chgData name="Janet Wilson" userId="79308999-ed2c-4a7b-bb97-7b562555b7ca" providerId="ADAL" clId="{4F67B1B3-7A60-4665-AF8F-A527DA95983E}" dt="2020-02-04T06:42:08.028" v="1189" actId="20577"/>
          <ac:spMkLst>
            <pc:docMk/>
            <pc:sldMk cId="2765224336" sldId="273"/>
            <ac:spMk id="3" creationId="{19FDE347-7760-4A26-9F58-C24424A188C4}"/>
          </ac:spMkLst>
        </pc:spChg>
      </pc:sldChg>
      <pc:sldChg chg="modSp">
        <pc:chgData name="Janet Wilson" userId="79308999-ed2c-4a7b-bb97-7b562555b7ca" providerId="ADAL" clId="{4F67B1B3-7A60-4665-AF8F-A527DA95983E}" dt="2020-02-04T06:44:57.609" v="1264" actId="27636"/>
        <pc:sldMkLst>
          <pc:docMk/>
          <pc:sldMk cId="919336895" sldId="274"/>
        </pc:sldMkLst>
        <pc:spChg chg="mod">
          <ac:chgData name="Janet Wilson" userId="79308999-ed2c-4a7b-bb97-7b562555b7ca" providerId="ADAL" clId="{4F67B1B3-7A60-4665-AF8F-A527DA95983E}" dt="2020-02-04T06:44:57.609" v="1264" actId="27636"/>
          <ac:spMkLst>
            <pc:docMk/>
            <pc:sldMk cId="919336895" sldId="274"/>
            <ac:spMk id="3" creationId="{09DC826C-08B3-4000-B99F-BB3990EDA2BA}"/>
          </ac:spMkLst>
        </pc:spChg>
      </pc:sldChg>
      <pc:sldChg chg="modSp">
        <pc:chgData name="Janet Wilson" userId="79308999-ed2c-4a7b-bb97-7b562555b7ca" providerId="ADAL" clId="{4F67B1B3-7A60-4665-AF8F-A527DA95983E}" dt="2020-02-04T06:26:06.184" v="712" actId="20577"/>
        <pc:sldMkLst>
          <pc:docMk/>
          <pc:sldMk cId="3010990902" sldId="275"/>
        </pc:sldMkLst>
        <pc:spChg chg="mod">
          <ac:chgData name="Janet Wilson" userId="79308999-ed2c-4a7b-bb97-7b562555b7ca" providerId="ADAL" clId="{4F67B1B3-7A60-4665-AF8F-A527DA95983E}" dt="2020-02-04T06:26:06.184" v="712" actId="20577"/>
          <ac:spMkLst>
            <pc:docMk/>
            <pc:sldMk cId="3010990902" sldId="275"/>
            <ac:spMk id="3" creationId="{157FB247-63B2-4C2A-BDE7-7D705910E79B}"/>
          </ac:spMkLst>
        </pc:spChg>
      </pc:sldChg>
      <pc:sldChg chg="modSp">
        <pc:chgData name="Janet Wilson" userId="79308999-ed2c-4a7b-bb97-7b562555b7ca" providerId="ADAL" clId="{4F67B1B3-7A60-4665-AF8F-A527DA95983E}" dt="2020-02-04T06:35:53.345" v="985" actId="20577"/>
        <pc:sldMkLst>
          <pc:docMk/>
          <pc:sldMk cId="2498800895" sldId="276"/>
        </pc:sldMkLst>
        <pc:spChg chg="mod">
          <ac:chgData name="Janet Wilson" userId="79308999-ed2c-4a7b-bb97-7b562555b7ca" providerId="ADAL" clId="{4F67B1B3-7A60-4665-AF8F-A527DA95983E}" dt="2020-02-04T06:35:53.345" v="985" actId="20577"/>
          <ac:spMkLst>
            <pc:docMk/>
            <pc:sldMk cId="2498800895" sldId="276"/>
            <ac:spMk id="3" creationId="{FA0690AD-6647-45B0-B00C-839569F89272}"/>
          </ac:spMkLst>
        </pc:spChg>
      </pc:sldChg>
      <pc:sldChg chg="modSp modNotesTx">
        <pc:chgData name="Janet Wilson" userId="79308999-ed2c-4a7b-bb97-7b562555b7ca" providerId="ADAL" clId="{4F67B1B3-7A60-4665-AF8F-A527DA95983E}" dt="2020-02-04T06:37:37.959" v="1166" actId="20577"/>
        <pc:sldMkLst>
          <pc:docMk/>
          <pc:sldMk cId="2681352189" sldId="277"/>
        </pc:sldMkLst>
        <pc:spChg chg="mod">
          <ac:chgData name="Janet Wilson" userId="79308999-ed2c-4a7b-bb97-7b562555b7ca" providerId="ADAL" clId="{4F67B1B3-7A60-4665-AF8F-A527DA95983E}" dt="2020-02-04T06:36:43.058" v="1015" actId="14100"/>
          <ac:spMkLst>
            <pc:docMk/>
            <pc:sldMk cId="2681352189" sldId="277"/>
            <ac:spMk id="3" creationId="{9B22D2A5-342C-4CAE-99D4-A576EA83CB1F}"/>
          </ac:spMkLst>
        </pc:spChg>
      </pc:sldChg>
    </pc:docChg>
  </pc:docChgLst>
  <pc:docChgLst>
    <pc:chgData name="Janet Wilson" userId="79308999-ed2c-4a7b-bb97-7b562555b7ca" providerId="ADAL" clId="{AFBCC7FF-E8F2-4BEB-A872-E11CD73C29ED}"/>
    <pc:docChg chg="custSel modSld">
      <pc:chgData name="Janet Wilson" userId="79308999-ed2c-4a7b-bb97-7b562555b7ca" providerId="ADAL" clId="{AFBCC7FF-E8F2-4BEB-A872-E11CD73C29ED}" dt="2020-02-14T12:35:14.939" v="1011" actId="114"/>
      <pc:docMkLst>
        <pc:docMk/>
      </pc:docMkLst>
      <pc:sldChg chg="modSp modNotesTx">
        <pc:chgData name="Janet Wilson" userId="79308999-ed2c-4a7b-bb97-7b562555b7ca" providerId="ADAL" clId="{AFBCC7FF-E8F2-4BEB-A872-E11CD73C29ED}" dt="2020-02-04T08:12:25.401" v="700" actId="20577"/>
        <pc:sldMkLst>
          <pc:docMk/>
          <pc:sldMk cId="3466631793" sldId="266"/>
        </pc:sldMkLst>
        <pc:spChg chg="mod">
          <ac:chgData name="Janet Wilson" userId="79308999-ed2c-4a7b-bb97-7b562555b7ca" providerId="ADAL" clId="{AFBCC7FF-E8F2-4BEB-A872-E11CD73C29ED}" dt="2020-02-04T06:58:38.098" v="5"/>
          <ac:spMkLst>
            <pc:docMk/>
            <pc:sldMk cId="3466631793" sldId="266"/>
            <ac:spMk id="3" creationId="{2BA42572-0AB6-4E4C-961E-2274CF686EA9}"/>
          </ac:spMkLst>
        </pc:spChg>
      </pc:sldChg>
      <pc:sldChg chg="modSp">
        <pc:chgData name="Janet Wilson" userId="79308999-ed2c-4a7b-bb97-7b562555b7ca" providerId="ADAL" clId="{AFBCC7FF-E8F2-4BEB-A872-E11CD73C29ED}" dt="2020-02-04T20:16:36.617" v="801" actId="14100"/>
        <pc:sldMkLst>
          <pc:docMk/>
          <pc:sldMk cId="1984107758" sldId="267"/>
        </pc:sldMkLst>
        <pc:spChg chg="mod">
          <ac:chgData name="Janet Wilson" userId="79308999-ed2c-4a7b-bb97-7b562555b7ca" providerId="ADAL" clId="{AFBCC7FF-E8F2-4BEB-A872-E11CD73C29ED}" dt="2020-02-04T20:16:36.617" v="801" actId="14100"/>
          <ac:spMkLst>
            <pc:docMk/>
            <pc:sldMk cId="1984107758" sldId="267"/>
            <ac:spMk id="3" creationId="{7B73B2F4-25F5-4646-BC86-1207C0F08BA5}"/>
          </ac:spMkLst>
        </pc:spChg>
      </pc:sldChg>
      <pc:sldChg chg="modSp modNotesTx">
        <pc:chgData name="Janet Wilson" userId="79308999-ed2c-4a7b-bb97-7b562555b7ca" providerId="ADAL" clId="{AFBCC7FF-E8F2-4BEB-A872-E11CD73C29ED}" dt="2020-02-04T20:32:38.888" v="841" actId="20577"/>
        <pc:sldMkLst>
          <pc:docMk/>
          <pc:sldMk cId="1766686061" sldId="270"/>
        </pc:sldMkLst>
        <pc:spChg chg="mod">
          <ac:chgData name="Janet Wilson" userId="79308999-ed2c-4a7b-bb97-7b562555b7ca" providerId="ADAL" clId="{AFBCC7FF-E8F2-4BEB-A872-E11CD73C29ED}" dt="2020-02-04T20:31:41.472" v="820" actId="20577"/>
          <ac:spMkLst>
            <pc:docMk/>
            <pc:sldMk cId="1766686061" sldId="270"/>
            <ac:spMk id="2" creationId="{54EB9669-A277-4910-9C4C-379B51C0E960}"/>
          </ac:spMkLst>
        </pc:spChg>
        <pc:spChg chg="mod">
          <ac:chgData name="Janet Wilson" userId="79308999-ed2c-4a7b-bb97-7b562555b7ca" providerId="ADAL" clId="{AFBCC7FF-E8F2-4BEB-A872-E11CD73C29ED}" dt="2020-02-04T20:32:38.888" v="841" actId="20577"/>
          <ac:spMkLst>
            <pc:docMk/>
            <pc:sldMk cId="1766686061" sldId="270"/>
            <ac:spMk id="3" creationId="{CA6C9AEE-6B24-41AE-A3CF-67CF7BC88DA7}"/>
          </ac:spMkLst>
        </pc:spChg>
      </pc:sldChg>
      <pc:sldChg chg="modSp">
        <pc:chgData name="Janet Wilson" userId="79308999-ed2c-4a7b-bb97-7b562555b7ca" providerId="ADAL" clId="{AFBCC7FF-E8F2-4BEB-A872-E11CD73C29ED}" dt="2020-02-04T20:23:25.167" v="819" actId="20577"/>
        <pc:sldMkLst>
          <pc:docMk/>
          <pc:sldMk cId="2722073126" sldId="272"/>
        </pc:sldMkLst>
        <pc:spChg chg="mod">
          <ac:chgData name="Janet Wilson" userId="79308999-ed2c-4a7b-bb97-7b562555b7ca" providerId="ADAL" clId="{AFBCC7FF-E8F2-4BEB-A872-E11CD73C29ED}" dt="2020-02-04T20:23:25.167" v="819" actId="20577"/>
          <ac:spMkLst>
            <pc:docMk/>
            <pc:sldMk cId="2722073126" sldId="272"/>
            <ac:spMk id="3" creationId="{3B5F24FB-410C-4BD3-B03C-773C75B67754}"/>
          </ac:spMkLst>
        </pc:spChg>
      </pc:sldChg>
      <pc:sldChg chg="modSp">
        <pc:chgData name="Janet Wilson" userId="79308999-ed2c-4a7b-bb97-7b562555b7ca" providerId="ADAL" clId="{AFBCC7FF-E8F2-4BEB-A872-E11CD73C29ED}" dt="2020-02-14T12:35:14.939" v="1011" actId="114"/>
        <pc:sldMkLst>
          <pc:docMk/>
          <pc:sldMk cId="2765224336" sldId="273"/>
        </pc:sldMkLst>
        <pc:spChg chg="mod">
          <ac:chgData name="Janet Wilson" userId="79308999-ed2c-4a7b-bb97-7b562555b7ca" providerId="ADAL" clId="{AFBCC7FF-E8F2-4BEB-A872-E11CD73C29ED}" dt="2020-02-14T12:35:14.939" v="1011" actId="114"/>
          <ac:spMkLst>
            <pc:docMk/>
            <pc:sldMk cId="2765224336" sldId="273"/>
            <ac:spMk id="3" creationId="{19FDE347-7760-4A26-9F58-C24424A188C4}"/>
          </ac:spMkLst>
        </pc:spChg>
      </pc:sldChg>
      <pc:sldChg chg="modSp modNotesTx">
        <pc:chgData name="Janet Wilson" userId="79308999-ed2c-4a7b-bb97-7b562555b7ca" providerId="ADAL" clId="{AFBCC7FF-E8F2-4BEB-A872-E11CD73C29ED}" dt="2020-02-04T08:15:51.418" v="778" actId="20577"/>
        <pc:sldMkLst>
          <pc:docMk/>
          <pc:sldMk cId="919336895" sldId="274"/>
        </pc:sldMkLst>
        <pc:spChg chg="mod">
          <ac:chgData name="Janet Wilson" userId="79308999-ed2c-4a7b-bb97-7b562555b7ca" providerId="ADAL" clId="{AFBCC7FF-E8F2-4BEB-A872-E11CD73C29ED}" dt="2020-02-04T07:01:40.823" v="52" actId="20577"/>
          <ac:spMkLst>
            <pc:docMk/>
            <pc:sldMk cId="919336895" sldId="274"/>
            <ac:spMk id="3" creationId="{09DC826C-08B3-4000-B99F-BB3990EDA2BA}"/>
          </ac:spMkLst>
        </pc:spChg>
      </pc:sldChg>
      <pc:sldChg chg="modSp">
        <pc:chgData name="Janet Wilson" userId="79308999-ed2c-4a7b-bb97-7b562555b7ca" providerId="ADAL" clId="{AFBCC7FF-E8F2-4BEB-A872-E11CD73C29ED}" dt="2020-02-04T08:11:08.496" v="537" actId="20577"/>
        <pc:sldMkLst>
          <pc:docMk/>
          <pc:sldMk cId="3010990902" sldId="275"/>
        </pc:sldMkLst>
        <pc:spChg chg="mod">
          <ac:chgData name="Janet Wilson" userId="79308999-ed2c-4a7b-bb97-7b562555b7ca" providerId="ADAL" clId="{AFBCC7FF-E8F2-4BEB-A872-E11CD73C29ED}" dt="2020-02-04T08:11:08.496" v="537" actId="20577"/>
          <ac:spMkLst>
            <pc:docMk/>
            <pc:sldMk cId="3010990902" sldId="275"/>
            <ac:spMk id="2" creationId="{33CD30E2-CC0A-4134-A1E6-879F98A64D6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FEA81-CC5D-46E4-8214-0189759B073B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759B7-4C5B-4610-8121-2E5B5AA33D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12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This is one of the key  areas that this network is interested in—how patterns of c </a:t>
            </a:r>
            <a:r>
              <a:rPr lang="en-GB" dirty="0" err="1"/>
              <a:t>onsumption</a:t>
            </a:r>
            <a:r>
              <a:rPr lang="en-GB" dirty="0"/>
              <a:t> are changing.  Audiences/viewers can be approached from different angles and I  report on two different  frameworks of investigation  - one in cultural studies terms that examines the  effects of engagement of diasporic subjects in visual culture from their home country; related to this is the issue of forming a digital/virtual community through blogs, social media that gives them a sense of belonging; and the other is the media industry’s approach to views and gaining information about their likes/dislikes in order to improve their ratings, prioritise   programmes   that will increase sales/viewers. I begin with this question about audience as it involves everyone here today. You may be from the Asian African diaspora or  know about it due to </a:t>
            </a:r>
            <a:r>
              <a:rPr lang="en-GB" dirty="0" err="1"/>
              <a:t>yr</a:t>
            </a:r>
            <a:r>
              <a:rPr lang="en-GB" dirty="0"/>
              <a:t> professional life if you are involved in production, direction or arts management in the professional sense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759B7-4C5B-4610-8121-2E5B5AA33D5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Reconceptualisation</a:t>
            </a:r>
            <a:r>
              <a:rPr lang="en-GB" dirty="0"/>
              <a:t> of space with  diaspora theorisations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759B7-4C5B-4610-8121-2E5B5AA33D5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185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Technology and cyberspace  allows for connectivity and for  retaining idea of home away form home- building a new homeland in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hostland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759B7-4C5B-4610-8121-2E5B5AA33D5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156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Mediatised spaces of diaspora New online/offline communities are forged in cyberspace- are the communicative space of an imagined community, a virtual community or </a:t>
            </a:r>
            <a:r>
              <a:rPr lang="en-GB" dirty="0" err="1"/>
              <a:t>idenitiy</a:t>
            </a:r>
            <a:r>
              <a:rPr lang="en-GB" dirty="0"/>
              <a:t> production or economic quest – link  between memory and nostalgia-- Radhika </a:t>
            </a:r>
            <a:r>
              <a:rPr lang="en-GB" dirty="0" err="1"/>
              <a:t>Gajjala</a:t>
            </a:r>
            <a:r>
              <a:rPr lang="en-GB" dirty="0"/>
              <a:t>, 3D Indian Diasporas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759B7-4C5B-4610-8121-2E5B5AA33D5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50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Refers to switch from analogue terrestrial TV to digital TV by October 2012- social media and twitter  </a:t>
            </a:r>
            <a:r>
              <a:rPr lang="en-GB" dirty="0" err="1"/>
              <a:t>facebook</a:t>
            </a:r>
            <a:r>
              <a:rPr lang="en-GB" dirty="0"/>
              <a:t> increase media connectedness allow live interactions  between </a:t>
            </a:r>
            <a:r>
              <a:rPr lang="en-GB" dirty="0" err="1"/>
              <a:t>broadacters</a:t>
            </a:r>
            <a:r>
              <a:rPr lang="en-GB" dirty="0"/>
              <a:t> and viewers,  High sped broadband internet (80%V Uk households in 2012)  heralds era of public TV, 4G mobile networks demand content on the go BBC4 provides on demand content from multiple platforms /devices Xbox, I pad, Virgin, Sky, You 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759B7-4C5B-4610-8121-2E5B5AA33D5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243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Issues with big data- used for quantitative analysis,  superficial and  commercially oriented-problems of data protection and storage (Channel 4 was hacked into)  user profiles limited to likes/dislikes, should not be confused with  user’s identity;  privacy concerns in relation to state enforcement agencies( Snowden)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759B7-4C5B-4610-8121-2E5B5AA33D5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51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Ogunyemi</a:t>
            </a:r>
            <a:r>
              <a:rPr lang="en-GB" dirty="0"/>
              <a:t> says best frame is not political but knowledge diaspora- (one argument)  as  people seek to  benefit by </a:t>
            </a:r>
            <a:r>
              <a:rPr lang="en-GB" dirty="0" err="1"/>
              <a:t>technogical</a:t>
            </a:r>
            <a:r>
              <a:rPr lang="en-GB" dirty="0"/>
              <a:t> advances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759B7-4C5B-4610-8121-2E5B5AA33D5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1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Argue that not an alternative media provider to mainstream or alternative  public sphere but more hybrid (between both. Concerned with  networking identity formation in relation to location;  counter discourses; ethnic pride and  symbolic ethnicity; unifying subgroups???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759B7-4C5B-4610-8121-2E5B5AA33D5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8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02759527.2019.159954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annel4.com/4viewer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E5692-6E93-43BA-BA5D-E324792BC5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Digital Diaspora Audiences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4BE1A-CD5E-4B77-BAB9-FBB9017412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Professor Janet Wilson, Principal Investigator, Diaspora Screen Media Network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8EB384-397F-48EC-AA5A-61A8DDCE1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53453"/>
            <a:ext cx="4487333" cy="29915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082D9A-33AA-4B40-8EDE-BDA80E332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77" y="253453"/>
            <a:ext cx="4417956" cy="317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43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AFF8F-E33F-4E64-A958-CF891139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diasporas- why use 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2D2A5-342C-4CAE-99D4-A576EA83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05000"/>
            <a:ext cx="9395875" cy="4546600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Politics of representation of 70s and 80s demarginalizing Black British/British Asian, “members of misrecognized groups reject [negative] images in favour of new self-representations of their own making, jettisoning internalized, negative identities and join collectively to produce a self-affirming culture of their own” (Ty quoting Fraser 2000). Use wider range of aesthetic strategies</a:t>
            </a:r>
          </a:p>
          <a:p>
            <a:r>
              <a:rPr lang="en-GB" sz="2400" dirty="0"/>
              <a:t>Knowledge diasporas outside usual frames of diasporas- more complex condition, many as insider/outsider (Georgiou 2006 cited by </a:t>
            </a:r>
            <a:r>
              <a:rPr lang="en-GB" sz="2400" dirty="0" err="1"/>
              <a:t>Ogunyemi</a:t>
            </a:r>
            <a:r>
              <a:rPr lang="en-GB" sz="2400" dirty="0"/>
              <a:t>)</a:t>
            </a:r>
          </a:p>
          <a:p>
            <a:endParaRPr lang="en-GB" sz="2400" dirty="0"/>
          </a:p>
          <a:p>
            <a:r>
              <a:rPr lang="en-GB" sz="2400" dirty="0"/>
              <a:t>Diasporic groups use social media  in relation to “broader fields of practice: information, entertainment, engagement, commerce and faith” (</a:t>
            </a:r>
            <a:r>
              <a:rPr lang="en-GB" sz="2400" dirty="0" err="1"/>
              <a:t>Bozdag</a:t>
            </a:r>
            <a:r>
              <a:rPr lang="en-GB" sz="2400" dirty="0"/>
              <a:t> 2012 99-100), rather than for political  awareness of minority culture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35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9669-A277-4910-9C4C-379B51C0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718542" cy="615410"/>
          </a:xfrm>
        </p:spPr>
        <p:txBody>
          <a:bodyPr>
            <a:normAutofit fontScale="90000"/>
          </a:bodyPr>
          <a:lstStyle/>
          <a:p>
            <a:r>
              <a:rPr lang="en-GB" dirty="0"/>
              <a:t>Conclusions: Diasporic media (hybrid)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C9AEE-6B24-41AE-A3CF-67CF7BC88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507066"/>
            <a:ext cx="8840789" cy="4873413"/>
          </a:xfrm>
        </p:spPr>
        <p:txBody>
          <a:bodyPr>
            <a:noAutofit/>
          </a:bodyPr>
          <a:lstStyle/>
          <a:p>
            <a:r>
              <a:rPr lang="en-GB" sz="2400" dirty="0"/>
              <a:t>Move away from ‘burden of representation’ of 1990s (one person spoke for whole community) .  Does audience reaction to content indicate representation itself is changing?</a:t>
            </a:r>
          </a:p>
          <a:p>
            <a:r>
              <a:rPr lang="en-GB" sz="2400" dirty="0"/>
              <a:t> Relationship to mainstream channels that  provide on demand online content – compete with alternative platforms, providers? </a:t>
            </a:r>
          </a:p>
          <a:p>
            <a:r>
              <a:rPr lang="en-GB" sz="2400" dirty="0"/>
              <a:t>What does Big Data analysis tell us about  Black British/British Asian viewers – is this still  minority cinema ?</a:t>
            </a:r>
          </a:p>
          <a:p>
            <a:r>
              <a:rPr lang="en-GB" sz="2400" dirty="0"/>
              <a:t>Knowledge diasporas?  Impact of globalisation.  Other alternatives to  homeland politics and politics of identity associated  with  1980s and 90s for 2</a:t>
            </a:r>
            <a:r>
              <a:rPr lang="en-GB" sz="2400" baseline="30000" dirty="0"/>
              <a:t>nd</a:t>
            </a:r>
            <a:r>
              <a:rPr lang="en-GB" sz="2400" dirty="0"/>
              <a:t> generation?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66686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382ED-9B9A-41E9-8D92-C7913E82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DE347-7760-4A26-9F58-C24424A18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168400"/>
            <a:ext cx="8911687" cy="5065490"/>
          </a:xfrm>
        </p:spPr>
        <p:txBody>
          <a:bodyPr>
            <a:normAutofit fontScale="70000" lnSpcReduction="20000"/>
          </a:bodyPr>
          <a:lstStyle/>
          <a:p>
            <a:r>
              <a:rPr lang="en-GB" sz="2000" dirty="0" err="1"/>
              <a:t>Allègre</a:t>
            </a:r>
            <a:r>
              <a:rPr lang="en-GB" sz="2000" dirty="0"/>
              <a:t> </a:t>
            </a:r>
            <a:r>
              <a:rPr lang="en-GB" sz="2000" dirty="0" err="1"/>
              <a:t>Hadida</a:t>
            </a:r>
            <a:r>
              <a:rPr lang="en-GB" sz="2000" dirty="0"/>
              <a:t> &amp; Timothy V. </a:t>
            </a:r>
            <a:r>
              <a:rPr lang="en-GB" sz="2000" dirty="0" err="1"/>
              <a:t>Astandu</a:t>
            </a:r>
            <a:r>
              <a:rPr lang="en-GB" sz="2000" dirty="0"/>
              <a:t>. [2013] 2016. </a:t>
            </a:r>
            <a:r>
              <a:rPr lang="en-GB" sz="2000" i="1" dirty="0"/>
              <a:t>Big Data and Channel 4 (Case B</a:t>
            </a:r>
            <a:r>
              <a:rPr lang="en-GB" sz="2000" dirty="0"/>
              <a:t>). Cambridge: University of Cambridge, Judge Business School. </a:t>
            </a:r>
            <a:r>
              <a:rPr lang="de-DE" sz="2000" dirty="0"/>
              <a:t>DOI: http://dx.doi.org/10.4135/9781473974913 | Online ISBN: 9781473974913 </a:t>
            </a:r>
            <a:endParaRPr lang="en-GB" sz="2000" dirty="0"/>
          </a:p>
          <a:p>
            <a:r>
              <a:rPr lang="en-GB" sz="2000" dirty="0"/>
              <a:t>Alonso, </a:t>
            </a:r>
            <a:r>
              <a:rPr lang="en-GB" sz="2000" dirty="0" err="1"/>
              <a:t>Andoni</a:t>
            </a:r>
            <a:r>
              <a:rPr lang="en-GB" sz="2000" dirty="0"/>
              <a:t> and Petro J. </a:t>
            </a:r>
            <a:r>
              <a:rPr lang="en-GB" sz="2000" dirty="0" err="1"/>
              <a:t>Oiarzabal</a:t>
            </a:r>
            <a:r>
              <a:rPr lang="en-GB" sz="2000" dirty="0"/>
              <a:t>. 2010. “The Immigrant Worlds’ Digital Harbour: An Introduction”, in A Alonso and P. J. </a:t>
            </a:r>
            <a:r>
              <a:rPr lang="en-GB" sz="2000" dirty="0" err="1"/>
              <a:t>Oiarzbal</a:t>
            </a:r>
            <a:r>
              <a:rPr lang="en-GB" sz="2000" dirty="0"/>
              <a:t>, eds. </a:t>
            </a:r>
            <a:r>
              <a:rPr lang="en-GB" sz="2000" i="1" dirty="0"/>
              <a:t>Diasporas in the New Media Age : Identity, Policy and Community</a:t>
            </a:r>
            <a:r>
              <a:rPr lang="en-GB" sz="2000" dirty="0"/>
              <a:t>. </a:t>
            </a:r>
            <a:r>
              <a:rPr lang="en-GB" sz="2000" dirty="0" err="1"/>
              <a:t>Reny</a:t>
            </a:r>
            <a:r>
              <a:rPr lang="en-GB" sz="2000" dirty="0"/>
              <a:t>: University of Nebraska Press. 1-19. </a:t>
            </a:r>
          </a:p>
          <a:p>
            <a:r>
              <a:rPr lang="en-GB" sz="2000" dirty="0" err="1"/>
              <a:t>Gajjala</a:t>
            </a:r>
            <a:r>
              <a:rPr lang="en-GB" sz="2000" dirty="0"/>
              <a:t> Radhika. 2010. ‘3D Digital (Indian) Diasporas’ in Alonso and </a:t>
            </a:r>
            <a:r>
              <a:rPr lang="en-GB" sz="2000" dirty="0" err="1"/>
              <a:t>Oiarzabal</a:t>
            </a:r>
            <a:r>
              <a:rPr lang="en-GB" sz="2000" dirty="0"/>
              <a:t>, eds.,  209-224.</a:t>
            </a:r>
          </a:p>
          <a:p>
            <a:r>
              <a:rPr lang="en-GB" sz="2000" dirty="0"/>
              <a:t>Hight, Craig and </a:t>
            </a:r>
            <a:r>
              <a:rPr lang="en-GB" sz="2000" dirty="0" err="1"/>
              <a:t>Harindranath</a:t>
            </a:r>
            <a:r>
              <a:rPr lang="en-GB" sz="2000" dirty="0"/>
              <a:t> </a:t>
            </a:r>
            <a:r>
              <a:rPr lang="en-GB" sz="2000" dirty="0" err="1"/>
              <a:t>Ramaswami</a:t>
            </a:r>
            <a:r>
              <a:rPr lang="en-GB" sz="2000" dirty="0"/>
              <a:t>, eds.  2017</a:t>
            </a:r>
            <a:r>
              <a:rPr lang="en-GB" sz="2000" i="1" dirty="0"/>
              <a:t>. Studying Digital Media Audiences: Perspectives from Australasia</a:t>
            </a:r>
            <a:r>
              <a:rPr lang="en-GB" sz="2000" dirty="0"/>
              <a:t>. Routledge</a:t>
            </a:r>
          </a:p>
          <a:p>
            <a:r>
              <a:rPr lang="en-GB" sz="2000" dirty="0"/>
              <a:t>Karim. H. Karim, ed. 2003. “Mapping Diasporic Mediascapes”. Introduction to </a:t>
            </a:r>
            <a:r>
              <a:rPr lang="en-GB" sz="2000" i="1" dirty="0"/>
              <a:t>Media of Diaspora: Mapping the Globe, 1-16 </a:t>
            </a:r>
            <a:r>
              <a:rPr lang="en-GB" sz="2000" dirty="0"/>
              <a:t>. Routledge.</a:t>
            </a:r>
          </a:p>
          <a:p>
            <a:r>
              <a:rPr lang="en-GB" sz="2000" dirty="0" err="1"/>
              <a:t>Nimrod</a:t>
            </a:r>
            <a:r>
              <a:rPr lang="en-GB" sz="2000" dirty="0"/>
              <a:t>, </a:t>
            </a:r>
            <a:r>
              <a:rPr lang="en-GB" sz="2000" dirty="0" err="1"/>
              <a:t>Galit</a:t>
            </a:r>
            <a:r>
              <a:rPr lang="en-GB" sz="2000" dirty="0"/>
              <a:t>. 2017. “Older Audiences in the Digital Media Environment.” </a:t>
            </a:r>
            <a:r>
              <a:rPr lang="en-GB" sz="2000" i="1" dirty="0"/>
              <a:t>Information, Communication &amp; Society</a:t>
            </a:r>
            <a:r>
              <a:rPr lang="en-GB" sz="2000" dirty="0"/>
              <a:t>, 20.2:  223-249.</a:t>
            </a:r>
          </a:p>
          <a:p>
            <a:r>
              <a:rPr lang="en-GB" sz="2000" dirty="0" err="1"/>
              <a:t>Ogunyemi</a:t>
            </a:r>
            <a:r>
              <a:rPr lang="en-GB" sz="2000" dirty="0"/>
              <a:t>, Ola, ed.  2015. ‘Conceptualising the Media of Diaspora’, Introduction to </a:t>
            </a:r>
            <a:r>
              <a:rPr lang="en-GB" sz="2000" i="1" dirty="0"/>
              <a:t>Journalism Audiences &amp; Diaspora</a:t>
            </a:r>
            <a:r>
              <a:rPr lang="en-GB" sz="2000" dirty="0"/>
              <a:t>, ed Ola </a:t>
            </a:r>
            <a:r>
              <a:rPr lang="en-GB" sz="2000" dirty="0" err="1"/>
              <a:t>Ogunyemi</a:t>
            </a:r>
            <a:r>
              <a:rPr lang="en-GB" sz="2000" dirty="0"/>
              <a:t> .London: Macmillan.. </a:t>
            </a:r>
          </a:p>
          <a:p>
            <a:r>
              <a:rPr lang="en-GB" sz="2000" i="1" dirty="0" err="1"/>
              <a:t>Roopika</a:t>
            </a:r>
            <a:r>
              <a:rPr lang="en-GB" sz="2000" i="1" dirty="0"/>
              <a:t>, </a:t>
            </a:r>
            <a:r>
              <a:rPr lang="en-GB" sz="2000" i="1" dirty="0" err="1"/>
              <a:t>Risam</a:t>
            </a:r>
            <a:r>
              <a:rPr lang="en-GB" sz="2000" i="1" dirty="0"/>
              <a:t> and Rahul Gairola. 2019.  “</a:t>
            </a:r>
            <a:r>
              <a:rPr lang="en-GB" sz="2000" dirty="0"/>
              <a:t>Studying Digital Humanities: Then and Now</a:t>
            </a:r>
            <a:r>
              <a:rPr lang="en-GB" sz="2000" i="1" dirty="0"/>
              <a:t>.”  Introduction to </a:t>
            </a:r>
            <a:r>
              <a:rPr lang="en-GB" sz="2000" dirty="0"/>
              <a:t>Special issue of </a:t>
            </a:r>
            <a:r>
              <a:rPr lang="en-GB" sz="2000" i="1" dirty="0"/>
              <a:t>South Asian Review. </a:t>
            </a:r>
            <a:r>
              <a:rPr lang="en-GB" dirty="0">
                <a:hlinkClick r:id="rId2"/>
              </a:rPr>
              <a:t>https://doi.org/10.1080/02759527.2019.1599548</a:t>
            </a:r>
            <a:endParaRPr lang="en-GB" dirty="0"/>
          </a:p>
          <a:p>
            <a:r>
              <a:rPr lang="en-GB" sz="2000" i="1" dirty="0"/>
              <a:t>Ty, Eleanor. “</a:t>
            </a:r>
            <a:r>
              <a:rPr lang="en-GB" sz="2000" dirty="0"/>
              <a:t>Representing Other Diasporas in Recent Global Canadian Fiction”. </a:t>
            </a:r>
            <a:r>
              <a:rPr lang="en-GB" sz="2000" i="1" dirty="0"/>
              <a:t>College Literature </a:t>
            </a:r>
            <a:r>
              <a:rPr lang="en-GB" sz="2000" dirty="0"/>
              <a:t>8.2 (Fall 2011): 99-114.</a:t>
            </a:r>
          </a:p>
        </p:txBody>
      </p:sp>
    </p:spTree>
    <p:extLst>
      <p:ext uri="{BB962C8B-B14F-4D97-AF65-F5344CB8AC3E}">
        <p14:creationId xmlns:p14="http://schemas.microsoft.com/office/powerpoint/2010/main" val="276522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FCD40-F569-47F0-BE73-192AC75B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907974" cy="967623"/>
          </a:xfrm>
        </p:spPr>
        <p:txBody>
          <a:bodyPr>
            <a:normAutofit fontScale="90000"/>
          </a:bodyPr>
          <a:lstStyle/>
          <a:p>
            <a:r>
              <a:rPr lang="en-GB" dirty="0"/>
              <a:t>Audiences of mediatised digital diasporas changing face of media industry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3B2F4-25F5-4646-BC86-1207C0F08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1733"/>
            <a:ext cx="8911687" cy="4978399"/>
          </a:xfrm>
        </p:spPr>
        <p:txBody>
          <a:bodyPr>
            <a:normAutofit fontScale="92500"/>
          </a:bodyPr>
          <a:lstStyle/>
          <a:p>
            <a:pPr lvl="0"/>
            <a:r>
              <a:rPr lang="en-GB" sz="2400" dirty="0"/>
              <a:t>Who are the audiences of  mediatised digital diasporas?  i.e. who use the  social media and might contribute to changing consumption patterns</a:t>
            </a:r>
          </a:p>
          <a:p>
            <a:pPr lvl="0"/>
            <a:r>
              <a:rPr lang="en-GB" sz="2400" dirty="0"/>
              <a:t>What are drivers in accessing diaspora visual culture? </a:t>
            </a:r>
          </a:p>
          <a:p>
            <a:pPr lvl="0"/>
            <a:r>
              <a:rPr lang="en-GB" sz="2400" dirty="0"/>
              <a:t>How does the UK TV industry target audiences and viewers </a:t>
            </a:r>
            <a:r>
              <a:rPr lang="en-GB" sz="2400" dirty="0" err="1"/>
              <a:t>esp</a:t>
            </a:r>
            <a:r>
              <a:rPr lang="en-GB" sz="2400" dirty="0"/>
              <a:t> regarding Black British/British Asian  visual culture ?</a:t>
            </a:r>
          </a:p>
          <a:p>
            <a:r>
              <a:rPr lang="en-GB" sz="2400" dirty="0"/>
              <a:t>“The lens of active audience is missing link.”  Gap in  knowledge of diaspora media’s  production practices, news processing and audience consumption. (</a:t>
            </a:r>
            <a:r>
              <a:rPr lang="en-GB" sz="2400" dirty="0" err="1"/>
              <a:t>Ogunyemi</a:t>
            </a:r>
            <a:r>
              <a:rPr lang="en-GB" sz="2400" dirty="0"/>
              <a:t> 2015, 2) </a:t>
            </a:r>
          </a:p>
          <a:p>
            <a:r>
              <a:rPr lang="en-GB" sz="2400" dirty="0"/>
              <a:t> in conceptualising appropriation of media by diaspora groups frameworks are:  public sphere, identity, alternative media (hybrid-- using alternative and mainstream media)</a:t>
            </a:r>
          </a:p>
          <a:p>
            <a:pPr lvl="0"/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10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F452E-AF0B-4816-9ED6-14A44746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 of diasporas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C826C-08B3-4000-B99F-BB3990EDA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02267"/>
            <a:ext cx="9382655" cy="5520266"/>
          </a:xfrm>
        </p:spPr>
        <p:txBody>
          <a:bodyPr>
            <a:normAutofit/>
          </a:bodyPr>
          <a:lstStyle/>
          <a:p>
            <a:r>
              <a:rPr lang="en-GB" sz="2400" dirty="0"/>
              <a:t>Diasporas: immigrant, and relocated communities in  (potentially hostile) </a:t>
            </a:r>
            <a:r>
              <a:rPr lang="en-GB" sz="2400" dirty="0" err="1"/>
              <a:t>hostland</a:t>
            </a:r>
            <a:r>
              <a:rPr lang="en-GB" sz="2400" dirty="0"/>
              <a:t> that  retain bonds of loyalty and affiliation to their original homeland, may share with co-</a:t>
            </a:r>
            <a:r>
              <a:rPr lang="en-GB" sz="2400" dirty="0" err="1"/>
              <a:t>diasporans</a:t>
            </a:r>
            <a:r>
              <a:rPr lang="en-GB" sz="2400" dirty="0"/>
              <a:t> in cyberspace.</a:t>
            </a:r>
          </a:p>
          <a:p>
            <a:r>
              <a:rPr lang="en-GB" sz="2400" dirty="0"/>
              <a:t>Imagined communities, as </a:t>
            </a:r>
            <a:r>
              <a:rPr lang="en-GB" sz="2400" dirty="0" err="1"/>
              <a:t>deterritorialised</a:t>
            </a:r>
            <a:r>
              <a:rPr lang="en-GB" sz="2400" dirty="0"/>
              <a:t> nations making homes in diasporic space</a:t>
            </a:r>
          </a:p>
          <a:p>
            <a:r>
              <a:rPr lang="en-GB" sz="2400" dirty="0"/>
              <a:t>Exchange symbolic goods and services through  media in context of  global networks (Karim) </a:t>
            </a:r>
          </a:p>
          <a:p>
            <a:r>
              <a:rPr lang="en-GB" sz="2400" dirty="0"/>
              <a:t>Migration aligned with technology, which has facilitated movement in our time (</a:t>
            </a:r>
            <a:r>
              <a:rPr lang="en-GB" sz="2400" dirty="0">
                <a:solidFill>
                  <a:schemeClr val="tx1"/>
                </a:solidFill>
              </a:rPr>
              <a:t>Alonso and </a:t>
            </a:r>
            <a:r>
              <a:rPr lang="en-GB" sz="2400" dirty="0" err="1">
                <a:solidFill>
                  <a:schemeClr val="tx1"/>
                </a:solidFill>
              </a:rPr>
              <a:t>Oiarzabal</a:t>
            </a:r>
            <a:r>
              <a:rPr lang="en-GB" sz="2400" dirty="0">
                <a:solidFill>
                  <a:schemeClr val="tx1"/>
                </a:solidFill>
              </a:rPr>
              <a:t>, 2010).  S</a:t>
            </a:r>
            <a:r>
              <a:rPr lang="en-GB" sz="2400" dirty="0"/>
              <a:t>ome groups  seek migration because  lack of “high technology environment at home deprives them of opportunity and free choice for personal development”  (</a:t>
            </a:r>
            <a:r>
              <a:rPr lang="en-GB" sz="2400" dirty="0" err="1"/>
              <a:t>Ogunyemi</a:t>
            </a:r>
            <a:r>
              <a:rPr lang="en-GB" sz="2400" dirty="0"/>
              <a:t>,  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33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AF8C5-100F-4E18-B829-3BFDFB61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politics of ‘home’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F24FB-410C-4BD3-B03C-773C75B67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Strategies of digital “</a:t>
            </a:r>
            <a:r>
              <a:rPr lang="en-US" sz="2400" dirty="0" err="1"/>
              <a:t>Homelanding</a:t>
            </a:r>
            <a:r>
              <a:rPr lang="en-US" sz="2400" dirty="0"/>
              <a:t>”, i.e.  forge inclusive  home space –imagined affiliations,  multiple, contradictory notions  of home(Gairola, 2019)</a:t>
            </a:r>
          </a:p>
          <a:p>
            <a:r>
              <a:rPr lang="en-GB" sz="2400" dirty="0"/>
              <a:t>Connecting to the visual culture of original homeland  helps forge a home space,  </a:t>
            </a:r>
          </a:p>
          <a:p>
            <a:r>
              <a:rPr lang="en-US" sz="2400" dirty="0"/>
              <a:t>Home matters  most to first generations </a:t>
            </a:r>
            <a:r>
              <a:rPr lang="en-US" sz="2400" dirty="0" err="1"/>
              <a:t>diasporans</a:t>
            </a:r>
            <a:r>
              <a:rPr lang="en-US" sz="2400" dirty="0"/>
              <a:t>.  </a:t>
            </a:r>
            <a:endParaRPr lang="en-GB" sz="2400" dirty="0"/>
          </a:p>
          <a:p>
            <a:r>
              <a:rPr lang="en-GB" sz="2400" dirty="0"/>
              <a:t>For 2</a:t>
            </a:r>
            <a:r>
              <a:rPr lang="en-GB" sz="2400" baseline="30000" dirty="0"/>
              <a:t>nd</a:t>
            </a:r>
            <a:r>
              <a:rPr lang="en-GB" sz="2400" dirty="0"/>
              <a:t> generation </a:t>
            </a:r>
            <a:r>
              <a:rPr lang="en-GB" sz="2400" dirty="0" err="1"/>
              <a:t>diasporans</a:t>
            </a:r>
            <a:r>
              <a:rPr lang="en-GB" sz="2400" dirty="0"/>
              <a:t> what motivations in accessing  Black British/British Asian TV &amp; cinema?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07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3F7B8-6DEC-4D79-B0E8-D7EF0153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Post-Imperial British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25377-7697-4CC1-9F1B-6FBAA130B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270000"/>
            <a:ext cx="8911687" cy="528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Diasporic site is a 3</a:t>
            </a:r>
            <a:r>
              <a:rPr lang="en-GB" sz="2400" baseline="30000" dirty="0"/>
              <a:t>rd</a:t>
            </a:r>
            <a:r>
              <a:rPr lang="en-GB" sz="2400" dirty="0"/>
              <a:t> space (</a:t>
            </a:r>
            <a:r>
              <a:rPr lang="en-GB" sz="2400" dirty="0" err="1"/>
              <a:t>Homi</a:t>
            </a:r>
            <a:r>
              <a:rPr lang="en-GB" sz="2400" dirty="0"/>
              <a:t> Bhabha) i.e. between cultures- place of creativity and resistance to colonisation, </a:t>
            </a:r>
          </a:p>
          <a:p>
            <a:pPr marL="0" indent="0">
              <a:buNone/>
            </a:pPr>
            <a:r>
              <a:rPr lang="en-GB" sz="2400" dirty="0"/>
              <a:t>In digital diasporas, a multiplicity of representations, mass-media broadcasts, textual and visual performances, and interpersonal interactions occur.</a:t>
            </a:r>
          </a:p>
          <a:p>
            <a:pPr marL="0" indent="0">
              <a:buNone/>
            </a:pPr>
            <a:r>
              <a:rPr lang="en-GB" sz="2400" dirty="0"/>
              <a:t> ’The material and discursive shaping of community through digital encounters indicates nuanced and layered continuities, discontinuities, conjunctures, and </a:t>
            </a:r>
            <a:r>
              <a:rPr lang="en-GB" sz="2400" dirty="0" err="1"/>
              <a:t>disjunctures</a:t>
            </a:r>
            <a:r>
              <a:rPr lang="en-GB" sz="2400" dirty="0"/>
              <a:t> between colonial pasts and a supposed postcolonial present’</a:t>
            </a:r>
          </a:p>
          <a:p>
            <a:pPr marL="0" indent="0">
              <a:buNone/>
            </a:pPr>
            <a:r>
              <a:rPr lang="en-GB" dirty="0"/>
              <a:t>Radhika </a:t>
            </a:r>
            <a:r>
              <a:rPr lang="en-GB" dirty="0" err="1"/>
              <a:t>Gajjala</a:t>
            </a:r>
            <a:r>
              <a:rPr lang="en-GB" dirty="0"/>
              <a:t> ‘3D Indian Diasporas’ in Alonso and </a:t>
            </a:r>
            <a:r>
              <a:rPr lang="en-GB" dirty="0" err="1"/>
              <a:t>Oiarzabal</a:t>
            </a:r>
            <a:r>
              <a:rPr lang="en-GB" dirty="0"/>
              <a:t> (2010)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87581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D7A18-8559-40FE-A330-0E5B9C7B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Channel 4: shift to digital TV in 2012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F2774-14D6-4887-AD00-F1028F88C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“… we are dealing with an unprecedented amount of change in the way people access, consume, and engage with our products.” </a:t>
            </a:r>
            <a:r>
              <a:rPr lang="en-GB" sz="2400" dirty="0"/>
              <a:t>(David Abraham, June 2013, qtd in </a:t>
            </a:r>
            <a:r>
              <a:rPr lang="en-GB" sz="2400" dirty="0" err="1"/>
              <a:t>Hadida</a:t>
            </a:r>
            <a:r>
              <a:rPr lang="en-GB" sz="2400" dirty="0"/>
              <a:t> and </a:t>
            </a:r>
            <a:r>
              <a:rPr lang="en-GB" sz="2400" dirty="0" err="1"/>
              <a:t>Astandu</a:t>
            </a:r>
            <a:r>
              <a:rPr lang="en-GB" sz="2400" dirty="0"/>
              <a:t> 2013)</a:t>
            </a:r>
          </a:p>
          <a:p>
            <a:r>
              <a:rPr lang="en-GB" sz="2800" dirty="0"/>
              <a:t>Rapid nature of development in media technologies poses conceptual methodological challenges for studying current audience practices (</a:t>
            </a:r>
            <a:r>
              <a:rPr lang="en-GB" sz="2400" dirty="0"/>
              <a:t>Hight and </a:t>
            </a:r>
            <a:r>
              <a:rPr lang="en-GB" sz="2400" dirty="0" err="1"/>
              <a:t>Harindranath</a:t>
            </a:r>
            <a:r>
              <a:rPr lang="en-GB" sz="2400" dirty="0"/>
              <a:t> 2017</a:t>
            </a:r>
            <a:r>
              <a:rPr lang="en-GB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5748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55BC-2AD0-42BC-B3B0-466DEE82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Big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42572-0AB6-4E4C-961E-2274CF686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61440"/>
            <a:ext cx="9094788" cy="5130800"/>
          </a:xfrm>
        </p:spPr>
        <p:txBody>
          <a:bodyPr>
            <a:normAutofit/>
          </a:bodyPr>
          <a:lstStyle/>
          <a:p>
            <a:r>
              <a:rPr lang="en-GB" sz="2400" dirty="0"/>
              <a:t>‘From a viewer's perspective, Big Data allows C4 to engage its audience in a meaningful relationship by enhancing their viewing experience. C4 in 2013 set up a research panel of 10,000 registered users to partake in on-going viewer research to help shape future content on C4. The panel provides vital feedback on program commissioning and content quality.’</a:t>
            </a:r>
          </a:p>
          <a:p>
            <a:r>
              <a:rPr lang="en-GB" sz="2400" dirty="0">
                <a:hlinkClick r:id="rId3"/>
              </a:rPr>
              <a:t>https://www.channel4.com/4viewers/</a:t>
            </a:r>
            <a:endParaRPr lang="en-GB" sz="2400" dirty="0"/>
          </a:p>
          <a:p>
            <a:r>
              <a:rPr lang="en-GB" sz="2400" dirty="0"/>
              <a:t>Twitter comments improved ratings by 29% in 2013</a:t>
            </a:r>
          </a:p>
          <a:p>
            <a:r>
              <a:rPr lang="en-GB" sz="2400" dirty="0"/>
              <a:t>Data pairing-- ads that target audience members</a:t>
            </a:r>
          </a:p>
          <a:p>
            <a:pPr marL="0" indent="0">
              <a:buNone/>
            </a:pPr>
            <a:r>
              <a:rPr lang="en-GB" sz="2400" dirty="0"/>
              <a:t>(</a:t>
            </a:r>
            <a:r>
              <a:rPr lang="en-GB" sz="2400" dirty="0" err="1"/>
              <a:t>Hadida</a:t>
            </a:r>
            <a:r>
              <a:rPr lang="en-GB" sz="2400" dirty="0"/>
              <a:t> and </a:t>
            </a:r>
            <a:r>
              <a:rPr lang="en-GB" sz="2400" dirty="0" err="1"/>
              <a:t>Astandu</a:t>
            </a:r>
            <a:r>
              <a:rPr lang="en-GB" sz="2400" dirty="0"/>
              <a:t> 2013)</a:t>
            </a:r>
          </a:p>
          <a:p>
            <a:pPr marL="0" indent="0">
              <a:buNone/>
            </a:pPr>
            <a:r>
              <a:rPr lang="en-GB" sz="2400" dirty="0"/>
              <a:t>Different types of audience: e.g. paying;  attentive; target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66631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D30E2-CC0A-4134-A1E6-879F98A64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Youth Audiences: Media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FB247-63B2-4C2A-BDE7-7D705910E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7200"/>
            <a:ext cx="9077855" cy="4775200"/>
          </a:xfrm>
        </p:spPr>
        <p:txBody>
          <a:bodyPr>
            <a:normAutofit/>
          </a:bodyPr>
          <a:lstStyle/>
          <a:p>
            <a:r>
              <a:rPr lang="en-GB" sz="2400" dirty="0"/>
              <a:t>Streaming channels YouTube, I-Player and Netflix oriented to youth audiences, </a:t>
            </a:r>
            <a:endParaRPr lang="en-GB" sz="2400" dirty="0">
              <a:highlight>
                <a:srgbClr val="FFFF00"/>
              </a:highlight>
            </a:endParaRPr>
          </a:p>
          <a:p>
            <a:r>
              <a:rPr lang="en-GB" sz="2400" dirty="0"/>
              <a:t>Channel 4 provides on demand content-  has 9 million registered viewers in 2013; that included one third of  16-24 year olds  living in UK  </a:t>
            </a:r>
          </a:p>
          <a:p>
            <a:r>
              <a:rPr lang="en-GB" sz="2400" dirty="0"/>
              <a:t>Themes:  gang warfare, knife crime, street violence, grooming- more eclectic representations needed?</a:t>
            </a:r>
          </a:p>
          <a:p>
            <a:r>
              <a:rPr lang="en-GB" sz="2400" dirty="0"/>
              <a:t>C4 data analysis shows how platform linked to commerce and branding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1099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D0BB-5319-46B4-94FF-34D11605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Mainstream and Older Audiences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690AD-6647-45B0-B00C-839569F89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277" y="1264554"/>
            <a:ext cx="9687455" cy="5593445"/>
          </a:xfrm>
        </p:spPr>
        <p:txBody>
          <a:bodyPr>
            <a:normAutofit fontScale="92500"/>
          </a:bodyPr>
          <a:lstStyle/>
          <a:p>
            <a:r>
              <a:rPr lang="en-GB" sz="2600" dirty="0"/>
              <a:t>Dedicated digital channels  available via Freeview (Zee TV) cater for broader audiences (</a:t>
            </a:r>
            <a:r>
              <a:rPr lang="en-GB" sz="2600" dirty="0" err="1"/>
              <a:t>Cf</a:t>
            </a:r>
            <a:r>
              <a:rPr lang="en-GB" sz="2600" dirty="0"/>
              <a:t> YouTube, Netflix and </a:t>
            </a:r>
            <a:r>
              <a:rPr lang="en-GB" sz="2900" dirty="0"/>
              <a:t>Amazon for younger )</a:t>
            </a:r>
          </a:p>
          <a:p>
            <a:r>
              <a:rPr lang="en-GB" sz="2900" dirty="0"/>
              <a:t>Mid 1990s </a:t>
            </a:r>
            <a:r>
              <a:rPr lang="en-GB" sz="2900" i="1" dirty="0"/>
              <a:t>Goodness Gracious Me, Citizen Khan, </a:t>
            </a:r>
            <a:r>
              <a:rPr lang="en-GB" sz="2900" i="1" dirty="0" err="1"/>
              <a:t>Kumars</a:t>
            </a:r>
            <a:r>
              <a:rPr lang="en-GB" sz="2900" i="1" dirty="0"/>
              <a:t> of No 42 </a:t>
            </a:r>
            <a:r>
              <a:rPr lang="en-GB" sz="2900" dirty="0"/>
              <a:t>-  middle class films &amp; stereotypes</a:t>
            </a:r>
          </a:p>
          <a:p>
            <a:r>
              <a:rPr lang="en-GB" sz="2900" dirty="0"/>
              <a:t>2019 </a:t>
            </a:r>
            <a:r>
              <a:rPr lang="en-GB" sz="2900" dirty="0" err="1"/>
              <a:t>Gurinda</a:t>
            </a:r>
            <a:r>
              <a:rPr lang="en-GB" sz="2900" dirty="0"/>
              <a:t> Chadha’s </a:t>
            </a:r>
            <a:r>
              <a:rPr lang="en-GB" sz="2900" i="1" dirty="0"/>
              <a:t>Blinded by Light</a:t>
            </a:r>
            <a:r>
              <a:rPr lang="en-GB" sz="2900" dirty="0"/>
              <a:t>, also for traditional audiences</a:t>
            </a:r>
          </a:p>
          <a:p>
            <a:r>
              <a:rPr lang="en-GB" sz="2900" dirty="0"/>
              <a:t>Diversification and widening of representation needed</a:t>
            </a:r>
          </a:p>
          <a:p>
            <a:r>
              <a:rPr lang="en-GB" sz="2900" dirty="0"/>
              <a:t>Do BAME  people need to  be represented by Black directors?</a:t>
            </a:r>
          </a:p>
          <a:p>
            <a:r>
              <a:rPr lang="en-GB" sz="2900" dirty="0"/>
              <a:t> How are older people catered for? Are youth audiences catered for above all other types?</a:t>
            </a:r>
          </a:p>
          <a:p>
            <a:endParaRPr lang="en-GB" sz="29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80089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C17D0DBF07A46823692479D432419" ma:contentTypeVersion="10" ma:contentTypeDescription="Create a new document." ma:contentTypeScope="" ma:versionID="8b07887513baa04ff90a33e4c7039991">
  <xsd:schema xmlns:xsd="http://www.w3.org/2001/XMLSchema" xmlns:xs="http://www.w3.org/2001/XMLSchema" xmlns:p="http://schemas.microsoft.com/office/2006/metadata/properties" xmlns:ns3="20e0a6f6-8cfc-49d5-91d8-aa63ee795142" targetNamespace="http://schemas.microsoft.com/office/2006/metadata/properties" ma:root="true" ma:fieldsID="efd5d33b319f638804511178b051b09a" ns3:_="">
    <xsd:import namespace="20e0a6f6-8cfc-49d5-91d8-aa63ee7951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e0a6f6-8cfc-49d5-91d8-aa63ee7951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FB1EB5-DCB5-4E62-B18E-FC4B0B833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e0a6f6-8cfc-49d5-91d8-aa63ee7951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C782CA-782F-4A82-BCC4-02F169508F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5DF78D-16A0-4F2B-9E7A-7C06349AC9C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20e0a6f6-8cfc-49d5-91d8-aa63ee79514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1670</Words>
  <Application>Microsoft Office PowerPoint</Application>
  <PresentationFormat>Widescreen</PresentationFormat>
  <Paragraphs>83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 Digital Diaspora Audiences</vt:lpstr>
      <vt:lpstr>Audiences of mediatised digital diasporas changing face of media industry    </vt:lpstr>
      <vt:lpstr>Definitions of diasporas</vt:lpstr>
      <vt:lpstr>The politics of ‘home’ </vt:lpstr>
      <vt:lpstr>Post-Imperial British identity</vt:lpstr>
      <vt:lpstr>Channel 4: shift to digital TV in 2012</vt:lpstr>
      <vt:lpstr>Big Data analysis</vt:lpstr>
      <vt:lpstr>Youth Audiences: Media Representation</vt:lpstr>
      <vt:lpstr>Mainstream and Older Audiences</vt:lpstr>
      <vt:lpstr>Knowledge diasporas- why use social media</vt:lpstr>
      <vt:lpstr>Conclusions: Diasporic media (hybrid)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Digital Diaspora Audiences</dc:title>
  <dc:creator>Janet Wilson</dc:creator>
  <cp:lastModifiedBy>Janet Wilson</cp:lastModifiedBy>
  <cp:revision>1</cp:revision>
  <dcterms:created xsi:type="dcterms:W3CDTF">2020-02-02T18:05:43Z</dcterms:created>
  <dcterms:modified xsi:type="dcterms:W3CDTF">2020-03-17T08:53:08Z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0x010100278C17D0DBF07A46823692479D432419</vt:lpwstr>
  </property>
</Properties>
</file>