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68"/>
  </p:notesMasterIdLst>
  <p:handoutMasterIdLst>
    <p:handoutMasterId r:id="rId69"/>
  </p:handoutMasterIdLst>
  <p:sldIdLst>
    <p:sldId id="303" r:id="rId6"/>
    <p:sldId id="704" r:id="rId7"/>
    <p:sldId id="713" r:id="rId8"/>
    <p:sldId id="365" r:id="rId9"/>
    <p:sldId id="703" r:id="rId10"/>
    <p:sldId id="366" r:id="rId11"/>
    <p:sldId id="400" r:id="rId12"/>
    <p:sldId id="413" r:id="rId13"/>
    <p:sldId id="595" r:id="rId14"/>
    <p:sldId id="700" r:id="rId15"/>
    <p:sldId id="701" r:id="rId16"/>
    <p:sldId id="372" r:id="rId17"/>
    <p:sldId id="707" r:id="rId18"/>
    <p:sldId id="599" r:id="rId19"/>
    <p:sldId id="600" r:id="rId20"/>
    <p:sldId id="601" r:id="rId21"/>
    <p:sldId id="602" r:id="rId22"/>
    <p:sldId id="603" r:id="rId23"/>
    <p:sldId id="604" r:id="rId24"/>
    <p:sldId id="605" r:id="rId25"/>
    <p:sldId id="606" r:id="rId26"/>
    <p:sldId id="607" r:id="rId27"/>
    <p:sldId id="608" r:id="rId28"/>
    <p:sldId id="524" r:id="rId29"/>
    <p:sldId id="705" r:id="rId30"/>
    <p:sldId id="415" r:id="rId31"/>
    <p:sldId id="416" r:id="rId32"/>
    <p:sldId id="417" r:id="rId33"/>
    <p:sldId id="418" r:id="rId34"/>
    <p:sldId id="691" r:id="rId35"/>
    <p:sldId id="535" r:id="rId36"/>
    <p:sldId id="536" r:id="rId37"/>
    <p:sldId id="699" r:id="rId38"/>
    <p:sldId id="381" r:id="rId39"/>
    <p:sldId id="385" r:id="rId40"/>
    <p:sldId id="386" r:id="rId41"/>
    <p:sldId id="692" r:id="rId42"/>
    <p:sldId id="693" r:id="rId43"/>
    <p:sldId id="694" r:id="rId44"/>
    <p:sldId id="501" r:id="rId45"/>
    <p:sldId id="502" r:id="rId46"/>
    <p:sldId id="500" r:id="rId47"/>
    <p:sldId id="504" r:id="rId48"/>
    <p:sldId id="714" r:id="rId49"/>
    <p:sldId id="403" r:id="rId50"/>
    <p:sldId id="516" r:id="rId51"/>
    <p:sldId id="517" r:id="rId52"/>
    <p:sldId id="518" r:id="rId53"/>
    <p:sldId id="706" r:id="rId54"/>
    <p:sldId id="695" r:id="rId55"/>
    <p:sldId id="709" r:id="rId56"/>
    <p:sldId id="711" r:id="rId57"/>
    <p:sldId id="708" r:id="rId58"/>
    <p:sldId id="710" r:id="rId59"/>
    <p:sldId id="712" r:id="rId60"/>
    <p:sldId id="332" r:id="rId61"/>
    <p:sldId id="399" r:id="rId62"/>
    <p:sldId id="404" r:id="rId63"/>
    <p:sldId id="715" r:id="rId64"/>
    <p:sldId id="716" r:id="rId65"/>
    <p:sldId id="698" r:id="rId66"/>
    <p:sldId id="291" r:id="rId67"/>
  </p:sldIdLst>
  <p:sldSz cx="9144000" cy="6858000" type="screen4x3"/>
  <p:notesSz cx="6781800" cy="9912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398"/>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38095" cy="496963"/>
          </a:xfrm>
          <a:prstGeom prst="rect">
            <a:avLst/>
          </a:prstGeom>
        </p:spPr>
        <p:txBody>
          <a:bodyPr vert="horz" lIns="91102" tIns="45551" rIns="91102" bIns="45551" rtlCol="0"/>
          <a:lstStyle>
            <a:lvl1pPr algn="l">
              <a:defRPr sz="1200"/>
            </a:lvl1pPr>
          </a:lstStyle>
          <a:p>
            <a:endParaRPr lang="en-GB"/>
          </a:p>
        </p:txBody>
      </p:sp>
      <p:sp>
        <p:nvSpPr>
          <p:cNvPr id="3" name="Date Placeholder 2"/>
          <p:cNvSpPr>
            <a:spLocks noGrp="1"/>
          </p:cNvSpPr>
          <p:nvPr>
            <p:ph type="dt" sz="quarter" idx="1"/>
          </p:nvPr>
        </p:nvSpPr>
        <p:spPr>
          <a:xfrm>
            <a:off x="3842125" y="0"/>
            <a:ext cx="2938094" cy="496963"/>
          </a:xfrm>
          <a:prstGeom prst="rect">
            <a:avLst/>
          </a:prstGeom>
        </p:spPr>
        <p:txBody>
          <a:bodyPr vert="horz" lIns="91102" tIns="45551" rIns="91102" bIns="45551" rtlCol="0"/>
          <a:lstStyle>
            <a:lvl1pPr algn="r">
              <a:defRPr sz="1200"/>
            </a:lvl1pPr>
          </a:lstStyle>
          <a:p>
            <a:fld id="{FD570D64-DEBE-47ED-B2F3-C7D4A1D3F7FA}" type="datetimeFigureOut">
              <a:rPr lang="en-GB" smtClean="0"/>
              <a:t>09/01/2024</a:t>
            </a:fld>
            <a:endParaRPr lang="en-GB"/>
          </a:p>
        </p:txBody>
      </p:sp>
      <p:sp>
        <p:nvSpPr>
          <p:cNvPr id="4" name="Footer Placeholder 3"/>
          <p:cNvSpPr>
            <a:spLocks noGrp="1"/>
          </p:cNvSpPr>
          <p:nvPr>
            <p:ph type="ftr" sz="quarter" idx="2"/>
          </p:nvPr>
        </p:nvSpPr>
        <p:spPr>
          <a:xfrm>
            <a:off x="1" y="9415388"/>
            <a:ext cx="2938095" cy="496963"/>
          </a:xfrm>
          <a:prstGeom prst="rect">
            <a:avLst/>
          </a:prstGeom>
        </p:spPr>
        <p:txBody>
          <a:bodyPr vert="horz" lIns="91102" tIns="45551" rIns="91102" bIns="45551" rtlCol="0" anchor="b"/>
          <a:lstStyle>
            <a:lvl1pPr algn="l">
              <a:defRPr sz="1200"/>
            </a:lvl1pPr>
          </a:lstStyle>
          <a:p>
            <a:endParaRPr lang="en-GB"/>
          </a:p>
        </p:txBody>
      </p:sp>
      <p:sp>
        <p:nvSpPr>
          <p:cNvPr id="5" name="Slide Number Placeholder 4"/>
          <p:cNvSpPr>
            <a:spLocks noGrp="1"/>
          </p:cNvSpPr>
          <p:nvPr>
            <p:ph type="sldNum" sz="quarter" idx="3"/>
          </p:nvPr>
        </p:nvSpPr>
        <p:spPr>
          <a:xfrm>
            <a:off x="3842125" y="9415388"/>
            <a:ext cx="2938094" cy="496963"/>
          </a:xfrm>
          <a:prstGeom prst="rect">
            <a:avLst/>
          </a:prstGeom>
        </p:spPr>
        <p:txBody>
          <a:bodyPr vert="horz" lIns="91102" tIns="45551" rIns="91102" bIns="45551" rtlCol="0" anchor="b"/>
          <a:lstStyle>
            <a:lvl1pPr algn="r">
              <a:defRPr sz="1200"/>
            </a:lvl1pPr>
          </a:lstStyle>
          <a:p>
            <a:fld id="{16F342AF-942D-48D5-920E-26BCA81BB7C9}" type="slidenum">
              <a:rPr lang="en-GB" smtClean="0"/>
              <a:t>‹#›</a:t>
            </a:fld>
            <a:endParaRPr lang="en-GB"/>
          </a:p>
        </p:txBody>
      </p:sp>
    </p:spTree>
    <p:extLst>
      <p:ext uri="{BB962C8B-B14F-4D97-AF65-F5344CB8AC3E}">
        <p14:creationId xmlns:p14="http://schemas.microsoft.com/office/powerpoint/2010/main" val="13993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38779" cy="495617"/>
          </a:xfrm>
          <a:prstGeom prst="rect">
            <a:avLst/>
          </a:prstGeom>
        </p:spPr>
        <p:txBody>
          <a:bodyPr vert="horz" lIns="91958" tIns="45979" rIns="91958" bIns="45979" rtlCol="0"/>
          <a:lstStyle>
            <a:lvl1pPr algn="l">
              <a:defRPr sz="1200"/>
            </a:lvl1pPr>
          </a:lstStyle>
          <a:p>
            <a:endParaRPr lang="en-GB"/>
          </a:p>
        </p:txBody>
      </p:sp>
      <p:sp>
        <p:nvSpPr>
          <p:cNvPr id="3" name="Date Placeholder 2"/>
          <p:cNvSpPr>
            <a:spLocks noGrp="1"/>
          </p:cNvSpPr>
          <p:nvPr>
            <p:ph type="dt" idx="1"/>
          </p:nvPr>
        </p:nvSpPr>
        <p:spPr>
          <a:xfrm>
            <a:off x="3841452" y="2"/>
            <a:ext cx="2938779" cy="495617"/>
          </a:xfrm>
          <a:prstGeom prst="rect">
            <a:avLst/>
          </a:prstGeom>
        </p:spPr>
        <p:txBody>
          <a:bodyPr vert="horz" lIns="91958" tIns="45979" rIns="91958" bIns="45979" rtlCol="0"/>
          <a:lstStyle>
            <a:lvl1pPr algn="r">
              <a:defRPr sz="1200"/>
            </a:lvl1pPr>
          </a:lstStyle>
          <a:p>
            <a:fld id="{73CB5E6F-0FDF-45DA-B404-FEBE3B01C40B}" type="datetimeFigureOut">
              <a:rPr lang="en-GB" smtClean="0"/>
              <a:pPr/>
              <a:t>09/01/2024</a:t>
            </a:fld>
            <a:endParaRPr lang="en-GB"/>
          </a:p>
        </p:txBody>
      </p:sp>
      <p:sp>
        <p:nvSpPr>
          <p:cNvPr id="4" name="Slide Image Placeholder 3"/>
          <p:cNvSpPr>
            <a:spLocks noGrp="1" noRot="1" noChangeAspect="1"/>
          </p:cNvSpPr>
          <p:nvPr>
            <p:ph type="sldImg" idx="2"/>
          </p:nvPr>
        </p:nvSpPr>
        <p:spPr>
          <a:xfrm>
            <a:off x="914400" y="744538"/>
            <a:ext cx="4953000" cy="3714750"/>
          </a:xfrm>
          <a:prstGeom prst="rect">
            <a:avLst/>
          </a:prstGeom>
          <a:noFill/>
          <a:ln w="12700">
            <a:solidFill>
              <a:prstClr val="black"/>
            </a:solidFill>
          </a:ln>
        </p:spPr>
        <p:txBody>
          <a:bodyPr vert="horz" lIns="91958" tIns="45979" rIns="91958" bIns="45979" rtlCol="0" anchor="ctr"/>
          <a:lstStyle/>
          <a:p>
            <a:endParaRPr lang="en-GB"/>
          </a:p>
        </p:txBody>
      </p:sp>
      <p:sp>
        <p:nvSpPr>
          <p:cNvPr id="5" name="Notes Placeholder 4"/>
          <p:cNvSpPr>
            <a:spLocks noGrp="1"/>
          </p:cNvSpPr>
          <p:nvPr>
            <p:ph type="body" sz="quarter" idx="3"/>
          </p:nvPr>
        </p:nvSpPr>
        <p:spPr>
          <a:xfrm>
            <a:off x="678180" y="4708367"/>
            <a:ext cx="5425440" cy="4460558"/>
          </a:xfrm>
          <a:prstGeom prst="rect">
            <a:avLst/>
          </a:prstGeom>
        </p:spPr>
        <p:txBody>
          <a:bodyPr vert="horz" lIns="91958" tIns="45979" rIns="91958"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15015"/>
            <a:ext cx="2938779" cy="495617"/>
          </a:xfrm>
          <a:prstGeom prst="rect">
            <a:avLst/>
          </a:prstGeom>
        </p:spPr>
        <p:txBody>
          <a:bodyPr vert="horz" lIns="91958" tIns="45979" rIns="91958" bIns="45979" rtlCol="0" anchor="b"/>
          <a:lstStyle>
            <a:lvl1pPr algn="l">
              <a:defRPr sz="1200"/>
            </a:lvl1pPr>
          </a:lstStyle>
          <a:p>
            <a:endParaRPr lang="en-GB"/>
          </a:p>
        </p:txBody>
      </p:sp>
      <p:sp>
        <p:nvSpPr>
          <p:cNvPr id="7" name="Slide Number Placeholder 6"/>
          <p:cNvSpPr>
            <a:spLocks noGrp="1"/>
          </p:cNvSpPr>
          <p:nvPr>
            <p:ph type="sldNum" sz="quarter" idx="5"/>
          </p:nvPr>
        </p:nvSpPr>
        <p:spPr>
          <a:xfrm>
            <a:off x="3841452" y="9415015"/>
            <a:ext cx="2938779" cy="495617"/>
          </a:xfrm>
          <a:prstGeom prst="rect">
            <a:avLst/>
          </a:prstGeom>
        </p:spPr>
        <p:txBody>
          <a:bodyPr vert="horz" lIns="91958" tIns="45979" rIns="91958" bIns="45979" rtlCol="0" anchor="b"/>
          <a:lstStyle>
            <a:lvl1pPr algn="r">
              <a:defRPr sz="1200"/>
            </a:lvl1pPr>
          </a:lstStyle>
          <a:p>
            <a:fld id="{A5E20A1A-7829-4228-B99B-C2364AFC4515}" type="slidenum">
              <a:rPr lang="en-GB" smtClean="0"/>
              <a:pPr/>
              <a:t>‹#›</a:t>
            </a:fld>
            <a:endParaRPr lang="en-GB"/>
          </a:p>
        </p:txBody>
      </p:sp>
    </p:spTree>
    <p:extLst>
      <p:ext uri="{BB962C8B-B14F-4D97-AF65-F5344CB8AC3E}">
        <p14:creationId xmlns:p14="http://schemas.microsoft.com/office/powerpoint/2010/main" val="128107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E20A1A-7829-4228-B99B-C2364AFC4515}" type="slidenum">
              <a:rPr lang="en-GB" smtClean="0"/>
              <a:pPr/>
              <a:t>1</a:t>
            </a:fld>
            <a:endParaRPr lang="en-GB"/>
          </a:p>
        </p:txBody>
      </p:sp>
    </p:spTree>
    <p:extLst>
      <p:ext uri="{BB962C8B-B14F-4D97-AF65-F5344CB8AC3E}">
        <p14:creationId xmlns:p14="http://schemas.microsoft.com/office/powerpoint/2010/main" val="348642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Reinforce the importance of trainees preparing fully for their weekly professional development discussions by completing the weekly reflection grid.  </a:t>
            </a:r>
            <a:endParaRPr lang="en-GB" baseline="0"/>
          </a:p>
          <a:p>
            <a:endParaRPr lang="en-GB" baseline="0"/>
          </a:p>
          <a:p>
            <a:endParaRPr lang="en-GB"/>
          </a:p>
        </p:txBody>
      </p:sp>
      <p:sp>
        <p:nvSpPr>
          <p:cNvPr id="4" name="Slide Number Placeholder 3"/>
          <p:cNvSpPr>
            <a:spLocks noGrp="1"/>
          </p:cNvSpPr>
          <p:nvPr>
            <p:ph type="sldNum" sz="quarter" idx="10"/>
          </p:nvPr>
        </p:nvSpPr>
        <p:spPr/>
        <p:txBody>
          <a:bodyPr/>
          <a:lstStyle/>
          <a:p>
            <a:fld id="{A5E20A1A-7829-4228-B99B-C2364AFC4515}" type="slidenum">
              <a:rPr lang="en-GB" smtClean="0"/>
              <a:pPr/>
              <a:t>50</a:t>
            </a:fld>
            <a:endParaRPr lang="en-GB"/>
          </a:p>
        </p:txBody>
      </p:sp>
    </p:spTree>
    <p:extLst>
      <p:ext uri="{BB962C8B-B14F-4D97-AF65-F5344CB8AC3E}">
        <p14:creationId xmlns:p14="http://schemas.microsoft.com/office/powerpoint/2010/main" val="138158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99C3-3C02-2C4C-22B5-85383602D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9BFD-39DB-B2FB-89F8-87AE85709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BCB51-98E9-43F4-CCCD-56940B473F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508AC1-6CA3-AAE8-C4C3-C1E297F2F3F1}"/>
              </a:ext>
            </a:extLst>
          </p:cNvPr>
          <p:cNvSpPr>
            <a:spLocks noGrp="1"/>
          </p:cNvSpPr>
          <p:nvPr>
            <p:ph type="sldNum" sz="quarter" idx="10"/>
          </p:nvPr>
        </p:nvSpPr>
        <p:spPr/>
        <p:txBody>
          <a:bodyPr/>
          <a:lstStyle/>
          <a:p>
            <a:fld id="{A5E20A1A-7829-4228-B99B-C2364AFC4515}" type="slidenum">
              <a:rPr lang="en-GB" smtClean="0"/>
              <a:pPr/>
              <a:t>52</a:t>
            </a:fld>
            <a:endParaRPr lang="en-GB"/>
          </a:p>
        </p:txBody>
      </p:sp>
    </p:spTree>
    <p:extLst>
      <p:ext uri="{BB962C8B-B14F-4D97-AF65-F5344CB8AC3E}">
        <p14:creationId xmlns:p14="http://schemas.microsoft.com/office/powerpoint/2010/main" val="41293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1FE34-590A-A109-B608-B2D72E757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41670-E774-04C0-1A8A-ADDAB8A9A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2304-5BD8-4157-7ADB-DCE8526C3BE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5F8891-410B-8A20-80F8-DA6834855E3D}"/>
              </a:ext>
            </a:extLst>
          </p:cNvPr>
          <p:cNvSpPr>
            <a:spLocks noGrp="1"/>
          </p:cNvSpPr>
          <p:nvPr>
            <p:ph type="sldNum" sz="quarter" idx="10"/>
          </p:nvPr>
        </p:nvSpPr>
        <p:spPr/>
        <p:txBody>
          <a:bodyPr/>
          <a:lstStyle/>
          <a:p>
            <a:fld id="{A5E20A1A-7829-4228-B99B-C2364AFC4515}" type="slidenum">
              <a:rPr lang="en-GB" smtClean="0"/>
              <a:pPr/>
              <a:t>53</a:t>
            </a:fld>
            <a:endParaRPr lang="en-GB"/>
          </a:p>
        </p:txBody>
      </p:sp>
    </p:spTree>
    <p:extLst>
      <p:ext uri="{BB962C8B-B14F-4D97-AF65-F5344CB8AC3E}">
        <p14:creationId xmlns:p14="http://schemas.microsoft.com/office/powerpoint/2010/main" val="255285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03F8-B0A5-9722-0E78-7B74F9581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2F5E3-E569-59EA-639B-B71A1CF1D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42AFD-B8AD-49D0-5F8E-6449B0D9DF4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F0D452-A3BA-34E8-04A8-3544DD678BC3}"/>
              </a:ext>
            </a:extLst>
          </p:cNvPr>
          <p:cNvSpPr>
            <a:spLocks noGrp="1"/>
          </p:cNvSpPr>
          <p:nvPr>
            <p:ph type="sldNum" sz="quarter" idx="10"/>
          </p:nvPr>
        </p:nvSpPr>
        <p:spPr/>
        <p:txBody>
          <a:bodyPr/>
          <a:lstStyle/>
          <a:p>
            <a:fld id="{A5E20A1A-7829-4228-B99B-C2364AFC4515}" type="slidenum">
              <a:rPr lang="en-GB" smtClean="0"/>
              <a:pPr/>
              <a:t>54</a:t>
            </a:fld>
            <a:endParaRPr lang="en-GB"/>
          </a:p>
        </p:txBody>
      </p:sp>
    </p:spTree>
    <p:extLst>
      <p:ext uri="{BB962C8B-B14F-4D97-AF65-F5344CB8AC3E}">
        <p14:creationId xmlns:p14="http://schemas.microsoft.com/office/powerpoint/2010/main" val="368235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B1DA-0087-D6AD-0EAF-720207836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17D37-8475-3B87-FBAF-5811B9863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2C4D9-EFBA-CEFA-1D31-BEF1C4B974E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F2152A-B3E4-75F6-E79C-866829AC28E3}"/>
              </a:ext>
            </a:extLst>
          </p:cNvPr>
          <p:cNvSpPr>
            <a:spLocks noGrp="1"/>
          </p:cNvSpPr>
          <p:nvPr>
            <p:ph type="sldNum" sz="quarter" idx="10"/>
          </p:nvPr>
        </p:nvSpPr>
        <p:spPr/>
        <p:txBody>
          <a:bodyPr/>
          <a:lstStyle/>
          <a:p>
            <a:fld id="{A5E20A1A-7829-4228-B99B-C2364AFC4515}" type="slidenum">
              <a:rPr lang="en-GB" smtClean="0"/>
              <a:pPr/>
              <a:t>55</a:t>
            </a:fld>
            <a:endParaRPr lang="en-GB"/>
          </a:p>
        </p:txBody>
      </p:sp>
    </p:spTree>
    <p:extLst>
      <p:ext uri="{BB962C8B-B14F-4D97-AF65-F5344CB8AC3E}">
        <p14:creationId xmlns:p14="http://schemas.microsoft.com/office/powerpoint/2010/main" val="165082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Having several RIT’s for the same areas with no development can result in a failed placement</a:t>
            </a:r>
          </a:p>
        </p:txBody>
      </p:sp>
      <p:sp>
        <p:nvSpPr>
          <p:cNvPr id="4" name="Slide Number Placeholder 3"/>
          <p:cNvSpPr>
            <a:spLocks noGrp="1"/>
          </p:cNvSpPr>
          <p:nvPr>
            <p:ph type="sldNum" sz="quarter" idx="10"/>
          </p:nvPr>
        </p:nvSpPr>
        <p:spPr/>
        <p:txBody>
          <a:bodyPr/>
          <a:lstStyle/>
          <a:p>
            <a:fld id="{A5E20A1A-7829-4228-B99B-C2364AFC4515}" type="slidenum">
              <a:rPr lang="en-GB" smtClean="0"/>
              <a:pPr/>
              <a:t>56</a:t>
            </a:fld>
            <a:endParaRPr lang="en-GB"/>
          </a:p>
        </p:txBody>
      </p:sp>
    </p:spTree>
    <p:extLst>
      <p:ext uri="{BB962C8B-B14F-4D97-AF65-F5344CB8AC3E}">
        <p14:creationId xmlns:p14="http://schemas.microsoft.com/office/powerpoint/2010/main" val="362666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E20A1A-7829-4228-B99B-C2364AFC4515}" type="slidenum">
              <a:rPr lang="en-GB" smtClean="0"/>
              <a:pPr/>
              <a:t>62</a:t>
            </a:fld>
            <a:endParaRPr lang="en-GB"/>
          </a:p>
        </p:txBody>
      </p:sp>
    </p:spTree>
    <p:extLst>
      <p:ext uri="{BB962C8B-B14F-4D97-AF65-F5344CB8AC3E}">
        <p14:creationId xmlns:p14="http://schemas.microsoft.com/office/powerpoint/2010/main" val="70556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As we’ve said before,</a:t>
            </a:r>
            <a:r>
              <a:rPr lang="en-GB" baseline="0"/>
              <a:t> we have planned our BCU curriculum to ensure that all aspects of the ITT CCF are embedded either within our university based learning or school based training and that we have sequenced this in a way to make learning across the course meaningful and to enable you to revisit and build upon prior learning.</a:t>
            </a:r>
            <a:endParaRPr lang="en-GB"/>
          </a:p>
          <a:p>
            <a:endParaRPr lang="en-GB" baseline="0"/>
          </a:p>
          <a:p>
            <a:r>
              <a:rPr lang="en-GB" baseline="0"/>
              <a:t>The next few slides give an example of what this might look like, using one subject from the Foundation module as an example. </a:t>
            </a:r>
          </a:p>
          <a:p>
            <a:endParaRPr lang="en-GB" sz="1200" b="0" i="0" kern="1200" baseline="0">
              <a:solidFill>
                <a:schemeClr val="tx1"/>
              </a:solidFill>
              <a:effectLst/>
              <a:latin typeface="+mn-lt"/>
              <a:ea typeface="+mn-ea"/>
              <a:cs typeface="+mn-cs"/>
            </a:endParaRPr>
          </a:p>
          <a:p>
            <a:r>
              <a:rPr lang="en-GB" sz="1200" b="0" i="0" kern="1200" baseline="0">
                <a:solidFill>
                  <a:schemeClr val="tx1"/>
                </a:solidFill>
                <a:effectLst/>
                <a:latin typeface="+mn-lt"/>
                <a:ea typeface="+mn-ea"/>
                <a:cs typeface="+mn-cs"/>
              </a:rPr>
              <a:t>To accompany spiral curriculum image:  </a:t>
            </a:r>
            <a:r>
              <a:rPr lang="en-GB" sz="1200" b="0" i="0" kern="1200">
                <a:solidFill>
                  <a:schemeClr val="tx1"/>
                </a:solidFill>
                <a:effectLst/>
                <a:latin typeface="+mn-lt"/>
                <a:ea typeface="+mn-ea"/>
                <a:cs typeface="+mn-cs"/>
              </a:rPr>
              <a:t> ref: Bruner - learning is a continuous process and that a student is learning to learn. Bruner believed that students learned using knowledge they already had. Using previous knowledge the student continually building on what they have already learned and expand their base of knowledge.</a:t>
            </a:r>
          </a:p>
          <a:p>
            <a:endParaRPr lang="en-GB" sz="1200" b="0" i="0" kern="1200" baseline="0">
              <a:solidFill>
                <a:schemeClr val="tx1"/>
              </a:solidFill>
              <a:effectLst/>
              <a:latin typeface="+mn-lt"/>
              <a:ea typeface="+mn-ea"/>
              <a:cs typeface="+mn-cs"/>
            </a:endParaRPr>
          </a:p>
          <a:p>
            <a:r>
              <a:rPr lang="en-GB" sz="1200" b="0" i="0" kern="1200" baseline="0">
                <a:solidFill>
                  <a:schemeClr val="tx1"/>
                </a:solidFill>
                <a:effectLst/>
                <a:latin typeface="+mn-lt"/>
                <a:ea typeface="+mn-ea"/>
                <a:cs typeface="+mn-cs"/>
              </a:rPr>
              <a:t>Building schemas</a:t>
            </a:r>
            <a:endParaRPr lang="en-GB" baseline="0"/>
          </a:p>
        </p:txBody>
      </p:sp>
      <p:sp>
        <p:nvSpPr>
          <p:cNvPr id="4" name="Slide Number Placeholder 3"/>
          <p:cNvSpPr>
            <a:spLocks noGrp="1"/>
          </p:cNvSpPr>
          <p:nvPr>
            <p:ph type="sldNum" sz="quarter" idx="10"/>
          </p:nvPr>
        </p:nvSpPr>
        <p:spPr/>
        <p:txBody>
          <a:bodyPr/>
          <a:lstStyle/>
          <a:p>
            <a:fld id="{13B1A9A4-6FE0-4F92-A385-5C3A41B5254E}" type="slidenum">
              <a:rPr lang="en-GB" smtClean="0"/>
              <a:t>6</a:t>
            </a:fld>
            <a:endParaRPr lang="en-GB"/>
          </a:p>
        </p:txBody>
      </p:sp>
    </p:spTree>
    <p:extLst>
      <p:ext uri="{BB962C8B-B14F-4D97-AF65-F5344CB8AC3E}">
        <p14:creationId xmlns:p14="http://schemas.microsoft.com/office/powerpoint/2010/main" val="35948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20A1A-7829-4228-B99B-C2364AFC4515}" type="slidenum">
              <a:rPr lang="en-GB" smtClean="0"/>
              <a:pPr/>
              <a:t>8</a:t>
            </a:fld>
            <a:endParaRPr lang="en-GB"/>
          </a:p>
        </p:txBody>
      </p:sp>
    </p:spTree>
    <p:extLst>
      <p:ext uri="{BB962C8B-B14F-4D97-AF65-F5344CB8AC3E}">
        <p14:creationId xmlns:p14="http://schemas.microsoft.com/office/powerpoint/2010/main" val="269084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Express importance – trainees will not go into school if this isn’t completed</a:t>
            </a:r>
          </a:p>
        </p:txBody>
      </p:sp>
      <p:sp>
        <p:nvSpPr>
          <p:cNvPr id="4" name="Slide Number Placeholder 3"/>
          <p:cNvSpPr>
            <a:spLocks noGrp="1"/>
          </p:cNvSpPr>
          <p:nvPr>
            <p:ph type="sldNum" sz="quarter" idx="10"/>
          </p:nvPr>
        </p:nvSpPr>
        <p:spPr/>
        <p:txBody>
          <a:bodyPr/>
          <a:lstStyle/>
          <a:p>
            <a:fld id="{A5E20A1A-7829-4228-B99B-C2364AFC4515}" type="slidenum">
              <a:rPr lang="en-GB" smtClean="0"/>
              <a:pPr/>
              <a:t>12</a:t>
            </a:fld>
            <a:endParaRPr lang="en-GB"/>
          </a:p>
        </p:txBody>
      </p:sp>
    </p:spTree>
    <p:extLst>
      <p:ext uri="{BB962C8B-B14F-4D97-AF65-F5344CB8AC3E}">
        <p14:creationId xmlns:p14="http://schemas.microsoft.com/office/powerpoint/2010/main" val="71333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Refer</a:t>
            </a:r>
            <a:r>
              <a:rPr lang="en-GB" baseline="0"/>
              <a:t> trainees to pp3-8 of TP Booklet.</a:t>
            </a:r>
            <a:endParaRPr lang="en-GB"/>
          </a:p>
        </p:txBody>
      </p:sp>
      <p:sp>
        <p:nvSpPr>
          <p:cNvPr id="4" name="Slide Number Placeholder 3"/>
          <p:cNvSpPr>
            <a:spLocks noGrp="1"/>
          </p:cNvSpPr>
          <p:nvPr>
            <p:ph type="sldNum" sz="quarter" idx="10"/>
          </p:nvPr>
        </p:nvSpPr>
        <p:spPr/>
        <p:txBody>
          <a:bodyPr/>
          <a:lstStyle/>
          <a:p>
            <a:fld id="{A5E20A1A-7829-4228-B99B-C2364AFC4515}" type="slidenum">
              <a:rPr lang="en-GB" smtClean="0"/>
              <a:pPr/>
              <a:t>21</a:t>
            </a:fld>
            <a:endParaRPr lang="en-GB"/>
          </a:p>
        </p:txBody>
      </p:sp>
    </p:spTree>
    <p:extLst>
      <p:ext uri="{BB962C8B-B14F-4D97-AF65-F5344CB8AC3E}">
        <p14:creationId xmlns:p14="http://schemas.microsoft.com/office/powerpoint/2010/main" val="160872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E20A1A-7829-4228-B99B-C2364AFC4515}" type="slidenum">
              <a:rPr lang="en-GB" smtClean="0"/>
              <a:pPr/>
              <a:t>35</a:t>
            </a:fld>
            <a:endParaRPr lang="en-GB"/>
          </a:p>
        </p:txBody>
      </p:sp>
    </p:spTree>
    <p:extLst>
      <p:ext uri="{BB962C8B-B14F-4D97-AF65-F5344CB8AC3E}">
        <p14:creationId xmlns:p14="http://schemas.microsoft.com/office/powerpoint/2010/main" val="192077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E20A1A-7829-4228-B99B-C2364AFC4515}" type="slidenum">
              <a:rPr lang="en-GB" smtClean="0"/>
              <a:pPr/>
              <a:t>36</a:t>
            </a:fld>
            <a:endParaRPr lang="en-GB"/>
          </a:p>
        </p:txBody>
      </p:sp>
    </p:spTree>
    <p:extLst>
      <p:ext uri="{BB962C8B-B14F-4D97-AF65-F5344CB8AC3E}">
        <p14:creationId xmlns:p14="http://schemas.microsoft.com/office/powerpoint/2010/main" val="18314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5E20A1A-7829-4228-B99B-C2364AFC4515}" type="slidenum">
              <a:rPr lang="en-GB" smtClean="0"/>
              <a:pPr/>
              <a:t>45</a:t>
            </a:fld>
            <a:endParaRPr lang="en-GB"/>
          </a:p>
        </p:txBody>
      </p:sp>
    </p:spTree>
    <p:extLst>
      <p:ext uri="{BB962C8B-B14F-4D97-AF65-F5344CB8AC3E}">
        <p14:creationId xmlns:p14="http://schemas.microsoft.com/office/powerpoint/2010/main" val="408587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D1DC-49A7-901F-C578-B39450F71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9478E-E765-BF11-5D81-24065209D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BF3EA-EB69-4CEE-0A2E-E6D274E64975}"/>
              </a:ext>
            </a:extLst>
          </p:cNvPr>
          <p:cNvSpPr>
            <a:spLocks noGrp="1"/>
          </p:cNvSpPr>
          <p:nvPr>
            <p:ph type="body" idx="1"/>
          </p:nvPr>
        </p:nvSpPr>
        <p:spPr/>
        <p:txBody>
          <a:bodyPr/>
          <a:lstStyle/>
          <a:p>
            <a:r>
              <a:rPr lang="en-GB"/>
              <a:t>Reinforce the importance of trainees preparing fully for their weekly professional development discussions by completing the weekly reflection grid.  </a:t>
            </a:r>
            <a:endParaRPr lang="en-GB" baseline="0"/>
          </a:p>
          <a:p>
            <a:endParaRPr lang="en-GB" baseline="0"/>
          </a:p>
          <a:p>
            <a:endParaRPr lang="en-GB"/>
          </a:p>
        </p:txBody>
      </p:sp>
      <p:sp>
        <p:nvSpPr>
          <p:cNvPr id="4" name="Slide Number Placeholder 3">
            <a:extLst>
              <a:ext uri="{FF2B5EF4-FFF2-40B4-BE49-F238E27FC236}">
                <a16:creationId xmlns:a16="http://schemas.microsoft.com/office/drawing/2014/main" id="{97665C18-39DB-D7F6-26E1-B7E5AE8FCB0D}"/>
              </a:ext>
            </a:extLst>
          </p:cNvPr>
          <p:cNvSpPr>
            <a:spLocks noGrp="1"/>
          </p:cNvSpPr>
          <p:nvPr>
            <p:ph type="sldNum" sz="quarter" idx="10"/>
          </p:nvPr>
        </p:nvSpPr>
        <p:spPr/>
        <p:txBody>
          <a:bodyPr/>
          <a:lstStyle/>
          <a:p>
            <a:fld id="{A5E20A1A-7829-4228-B99B-C2364AFC4515}" type="slidenum">
              <a:rPr lang="en-GB" smtClean="0"/>
              <a:pPr/>
              <a:t>49</a:t>
            </a:fld>
            <a:endParaRPr lang="en-GB"/>
          </a:p>
        </p:txBody>
      </p:sp>
    </p:spTree>
    <p:extLst>
      <p:ext uri="{BB962C8B-B14F-4D97-AF65-F5344CB8AC3E}">
        <p14:creationId xmlns:p14="http://schemas.microsoft.com/office/powerpoint/2010/main" val="69553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22255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18961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111093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401323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82331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82673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57506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305755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72453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31168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64587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211344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056608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092808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404849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23116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287315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379101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86955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76043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145659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398830-82C5-4704-B95E-F40A9002ECDA}" type="datetimeFigureOut">
              <a:rPr lang="en-GB" smtClean="0"/>
              <a:pPr/>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a:p>
        </p:txBody>
      </p:sp>
    </p:spTree>
    <p:extLst>
      <p:ext uri="{BB962C8B-B14F-4D97-AF65-F5344CB8AC3E}">
        <p14:creationId xmlns:p14="http://schemas.microsoft.com/office/powerpoint/2010/main" val="97651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46814-1D7F-482E-8907-7422CBC7CDCD}" type="datetimeFigureOut">
              <a:rPr lang="en-GB" smtClean="0"/>
              <a:t>09/01/2024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6550-B63D-43D7-B895-69C79B3F8ADF}" type="slidenum">
              <a:rPr lang="en-GB" smtClean="0"/>
              <a:t>‹#›</a:t>
            </a:fld>
            <a:endParaRPr lang="en-GB"/>
          </a:p>
        </p:txBody>
      </p:sp>
    </p:spTree>
    <p:extLst>
      <p:ext uri="{BB962C8B-B14F-4D97-AF65-F5344CB8AC3E}">
        <p14:creationId xmlns:p14="http://schemas.microsoft.com/office/powerpoint/2010/main" val="953809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246814-1D7F-482E-8907-7422CBC7CDCD}" type="datetimeFigureOut">
              <a:rPr lang="en-GB" smtClean="0"/>
              <a:t>09/01/2024</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916550-B63D-43D7-B895-69C79B3F8ADF}" type="slidenum">
              <a:rPr lang="en-GB" smtClean="0"/>
              <a:t>‹#›</a:t>
            </a:fld>
            <a:endParaRPr lang="en-GB"/>
          </a:p>
        </p:txBody>
      </p:sp>
    </p:spTree>
    <p:extLst>
      <p:ext uri="{BB962C8B-B14F-4D97-AF65-F5344CB8AC3E}">
        <p14:creationId xmlns:p14="http://schemas.microsoft.com/office/powerpoint/2010/main" val="123914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17434&amp;picture=welcome-aboard-sign"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bangalorebengalurublog.blogspot.com/2013/12/happy-new-year-wishes.html"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Canis.Kamran@bcu.ac.uk" TargetMode="External"/><Relationship Id="rId2" Type="http://schemas.openxmlformats.org/officeDocument/2006/relationships/hyperlink" Target="mailto:Mark.Stares@bcu.ac.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cu.ac.uk/education-and-social-work/partnerships-and-collaborations/primary-early-years-partnerships/overvie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John.Barrington@bcu.ac.uk" TargetMode="External"/><Relationship Id="rId2" Type="http://schemas.openxmlformats.org/officeDocument/2006/relationships/hyperlink" Target="mailto:Kath.Minett-Waller@bcu.ac.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cu.ac.uk/education-and-social-work/partnerships-and-collaborations/primary-early-years-partnerships/overview"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primaryandearlyyearsbayear2team@bcu.ac.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cu.ac.uk/education-and-social-work/partnerships-and-collaborations/primary-early-years-partnership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hyperlink" Target="https://www.bcu.ac.uk/education-and-social-work/partnerships-and-collaborations/primary-early-years-partnerships/mentor-cpd" TargetMode="External"/><Relationship Id="rId3" Type="http://schemas.openxmlformats.org/officeDocument/2006/relationships/hyperlink" Target="https://teams.microsoft.com/l/meetup-join/19%3ameeting_ZDhiY2UwYzAtYzQ3OC00MjdhLWE2N2EtYzkxZjFlY2M4Y2Fj%40thread.v2/0?context=%7b%22Tid%22%3a%227e2be055-828a-4523-b5e5-b77ad9939785%22%2c%22Oid%22%3a%220bcae5b5-745e-489f-b067-b154703333cb%22%7d" TargetMode="External"/><Relationship Id="rId7" Type="http://schemas.openxmlformats.org/officeDocument/2006/relationships/hyperlink" Target="https://teams.microsoft.com/l/meetup-join/19%3ameeting_N2ViZjllYjMtMjk4NC00NjAwLTk2MzgtNGU4Y2YyOWU2OWY2%40thread.v2/0?context=%7b%22Tid%22%3a%227e2be055-828a-4523-b5e5-b77ad9939785%22%2c%22Oid%22%3a%220bcae5b5-745e-489f-b067-b154703333cb%22%7d" TargetMode="External"/><Relationship Id="rId2" Type="http://schemas.openxmlformats.org/officeDocument/2006/relationships/hyperlink" Target="https://teams.microsoft.com/l/meetup-join/19%3ameeting_NDYwNGQ5NTgtNTllYi00Zjc0LTlmNDAtZjZlNGFiYjI3MDhh%40thread.v2/0?context=%7b%22Tid%22%3a%227e2be055-828a-4523-b5e5-b77ad9939785%22%2c%22Oid%22%3a%220bcae5b5-745e-489f-b067-b154703333cb%22%7d" TargetMode="External"/><Relationship Id="rId1" Type="http://schemas.openxmlformats.org/officeDocument/2006/relationships/slideLayout" Target="../slideLayouts/slideLayout13.xml"/><Relationship Id="rId6" Type="http://schemas.openxmlformats.org/officeDocument/2006/relationships/hyperlink" Target="https://teams.microsoft.com/l/meetup-join/19%3ameeting_MzUyNDM4MWUtNTQ0Zi00ZjJmLTkzMjktNzNhMmNkOTY3NjIx%40thread.v2/0?context=%7b%22Tid%22%3a%227e2be055-828a-4523-b5e5-b77ad9939785%22%2c%22Oid%22%3a%220bcae5b5-745e-489f-b067-b154703333cb%22%7d" TargetMode="External"/><Relationship Id="rId5" Type="http://schemas.openxmlformats.org/officeDocument/2006/relationships/hyperlink" Target="https://teams.microsoft.com/l/meetup-join/19%3ameeting_YTE1ZmYxODEtN2U4Yi00YzA1LWI1YzEtNGNkZjk1YTZlN2Nk%40thread.v2/0?context=%7b%22Tid%22%3a%227e2be055-828a-4523-b5e5-b77ad9939785%22%2c%22Oid%22%3a%220bcae5b5-745e-489f-b067-b154703333cb%22%7d" TargetMode="External"/><Relationship Id="rId4" Type="http://schemas.openxmlformats.org/officeDocument/2006/relationships/hyperlink" Target="https://teams.microsoft.com/l/meetup-join/19%3ameeting_NjhiZDg2YmEtM2U1Ni00MzNhLWFiOTctMjc4ZjVlMWUxYjRm%40thread.v2/0?context=%7b%22Tid%22%3a%227e2be055-828a-4523-b5e5-b77ad9939785%22%2c%22Oid%22%3a%220bcae5b5-745e-489f-b067-b154703333cb%22%7d"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Primaryandearlyyearsbayear2team@bcu.ac.uk" TargetMode="External"/><Relationship Id="rId2" Type="http://schemas.openxmlformats.org/officeDocument/2006/relationships/hyperlink" Target="mailto:Primaryandearlyyearsbayear1team@bcu.ac.uk" TargetMode="External"/><Relationship Id="rId1" Type="http://schemas.openxmlformats.org/officeDocument/2006/relationships/slideLayout" Target="../slideLayouts/slideLayout2.xml"/><Relationship Id="rId5" Type="http://schemas.openxmlformats.org/officeDocument/2006/relationships/hyperlink" Target="mailto:anne.whitacre@bcu.ac.uk" TargetMode="External"/><Relationship Id="rId4" Type="http://schemas.openxmlformats.org/officeDocument/2006/relationships/hyperlink" Target="mailto:HELS.Placements@bcu.ac.uk"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564" y="4069365"/>
            <a:ext cx="7992888" cy="1944216"/>
          </a:xfrm>
        </p:spPr>
        <p:txBody>
          <a:bodyPr>
            <a:normAutofit fontScale="90000"/>
          </a:bodyPr>
          <a:lstStyle/>
          <a:p>
            <a:r>
              <a:rPr lang="en-GB" b="1"/>
              <a:t>BA1 &amp; BA2 Primary &amp; Early Years : </a:t>
            </a:r>
            <a:br>
              <a:rPr lang="en-GB" b="1"/>
            </a:br>
            <a:r>
              <a:rPr lang="en-GB" b="1"/>
              <a:t>School Based Training Mentor Briefing</a:t>
            </a:r>
          </a:p>
        </p:txBody>
      </p:sp>
      <p:pic>
        <p:nvPicPr>
          <p:cNvPr id="1026" name="Picture 2" descr="Image result for school  wor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34" y="133263"/>
            <a:ext cx="5798824" cy="2791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6021288"/>
            <a:ext cx="4032448" cy="369332"/>
          </a:xfrm>
          <a:prstGeom prst="rect">
            <a:avLst/>
          </a:prstGeom>
          <a:noFill/>
        </p:spPr>
        <p:txBody>
          <a:bodyPr wrap="square" rtlCol="0">
            <a:spAutoFit/>
          </a:bodyPr>
          <a:lstStyle/>
          <a:p>
            <a:r>
              <a:rPr lang="en-GB"/>
              <a:t>January 2024</a:t>
            </a:r>
          </a:p>
        </p:txBody>
      </p:sp>
    </p:spTree>
    <p:extLst>
      <p:ext uri="{BB962C8B-B14F-4D97-AF65-F5344CB8AC3E}">
        <p14:creationId xmlns:p14="http://schemas.microsoft.com/office/powerpoint/2010/main" val="179133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77E5-C1B0-E15A-77B4-E37FD08FCB94}"/>
              </a:ext>
            </a:extLst>
          </p:cNvPr>
          <p:cNvSpPr>
            <a:spLocks noGrp="1"/>
          </p:cNvSpPr>
          <p:nvPr>
            <p:ph type="title"/>
          </p:nvPr>
        </p:nvSpPr>
        <p:spPr>
          <a:xfrm>
            <a:off x="278376" y="171553"/>
            <a:ext cx="7886700" cy="1325563"/>
          </a:xfrm>
        </p:spPr>
        <p:txBody>
          <a:bodyPr/>
          <a:lstStyle/>
          <a:p>
            <a:r>
              <a:rPr lang="en-GB"/>
              <a:t>BA Year 1 dates</a:t>
            </a:r>
          </a:p>
        </p:txBody>
      </p:sp>
      <p:sp>
        <p:nvSpPr>
          <p:cNvPr id="3" name="Content Placeholder 2">
            <a:extLst>
              <a:ext uri="{FF2B5EF4-FFF2-40B4-BE49-F238E27FC236}">
                <a16:creationId xmlns:a16="http://schemas.microsoft.com/office/drawing/2014/main" id="{914EFF31-91BA-3CD2-0E3A-2C39478504BF}"/>
              </a:ext>
            </a:extLst>
          </p:cNvPr>
          <p:cNvSpPr>
            <a:spLocks noGrp="1"/>
          </p:cNvSpPr>
          <p:nvPr>
            <p:ph idx="1"/>
          </p:nvPr>
        </p:nvSpPr>
        <p:spPr>
          <a:xfrm>
            <a:off x="277439" y="1401609"/>
            <a:ext cx="8496944" cy="4351338"/>
          </a:xfrm>
        </p:spPr>
        <p:txBody>
          <a:bodyPr vert="horz" lIns="91440" tIns="45720" rIns="91440" bIns="45720" rtlCol="0" anchor="t">
            <a:normAutofit/>
          </a:bodyPr>
          <a:lstStyle/>
          <a:p>
            <a:pPr marL="0" indent="0">
              <a:buNone/>
            </a:pPr>
            <a:r>
              <a:rPr lang="en-GB" sz="2400" b="1">
                <a:cs typeface="Calibri" panose="020F0502020204030204"/>
              </a:rPr>
              <a:t>Preliminary Visiting Days</a:t>
            </a:r>
          </a:p>
          <a:p>
            <a:pPr marL="0" indent="0">
              <a:buNone/>
            </a:pPr>
            <a:r>
              <a:rPr lang="en-GB" sz="2000">
                <a:cs typeface="Calibri" panose="020F0502020204030204"/>
              </a:rPr>
              <a:t>Monday 15th January; Monday 22nd January; Monday 29th January; Monday 5th February; Monday 19th February; Monday 26th February; Monday 4th March; Monday 11th March; Monday 18th March; Tuesday 19th March; Wednesday 20th March</a:t>
            </a:r>
          </a:p>
          <a:p>
            <a:pPr marL="0" indent="0">
              <a:buNone/>
            </a:pPr>
            <a:r>
              <a:rPr lang="en-GB" sz="2400" b="1">
                <a:cs typeface="Calibri" panose="020F0502020204030204"/>
              </a:rPr>
              <a:t>UT Sign Off Meeting</a:t>
            </a:r>
          </a:p>
          <a:p>
            <a:pPr marL="0" indent="0">
              <a:buNone/>
            </a:pPr>
            <a:r>
              <a:rPr lang="en-GB" sz="2000">
                <a:cs typeface="Calibri" panose="020F0502020204030204"/>
              </a:rPr>
              <a:t>Week Beginning 18th March</a:t>
            </a:r>
          </a:p>
          <a:p>
            <a:pPr marL="0" indent="0">
              <a:buNone/>
            </a:pPr>
            <a:r>
              <a:rPr lang="en-GB" sz="2400" b="1">
                <a:cs typeface="Calibri" panose="020F0502020204030204"/>
              </a:rPr>
              <a:t>Block Placement</a:t>
            </a:r>
          </a:p>
          <a:p>
            <a:pPr marL="0" indent="0">
              <a:buNone/>
            </a:pPr>
            <a:r>
              <a:rPr lang="en-GB" sz="2000">
                <a:cs typeface="Calibri" panose="020F0502020204030204"/>
              </a:rPr>
              <a:t>Monday 15th April- Friday 24th May</a:t>
            </a:r>
          </a:p>
          <a:p>
            <a:pPr marL="0" indent="0">
              <a:buNone/>
            </a:pPr>
            <a:r>
              <a:rPr lang="en-GB" sz="2000">
                <a:cs typeface="Calibri" panose="020F0502020204030204"/>
              </a:rPr>
              <a:t>Review Meeting Week Beginning 29th April</a:t>
            </a:r>
          </a:p>
          <a:p>
            <a:pPr marL="0" indent="0">
              <a:buNone/>
            </a:pPr>
            <a:r>
              <a:rPr lang="en-GB" sz="2000">
                <a:cs typeface="Calibri" panose="020F0502020204030204"/>
              </a:rPr>
              <a:t>Progress Meeting Week Beginning 20th May</a:t>
            </a:r>
          </a:p>
        </p:txBody>
      </p:sp>
    </p:spTree>
    <p:extLst>
      <p:ext uri="{BB962C8B-B14F-4D97-AF65-F5344CB8AC3E}">
        <p14:creationId xmlns:p14="http://schemas.microsoft.com/office/powerpoint/2010/main" val="284265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3CEF-02B1-A45E-1B91-5044A179F408}"/>
              </a:ext>
            </a:extLst>
          </p:cNvPr>
          <p:cNvSpPr>
            <a:spLocks noGrp="1"/>
          </p:cNvSpPr>
          <p:nvPr>
            <p:ph type="title"/>
          </p:nvPr>
        </p:nvSpPr>
        <p:spPr>
          <a:xfrm>
            <a:off x="628650" y="691"/>
            <a:ext cx="7886700" cy="1325563"/>
          </a:xfrm>
        </p:spPr>
        <p:txBody>
          <a:bodyPr/>
          <a:lstStyle/>
          <a:p>
            <a:r>
              <a:rPr lang="en-GB"/>
              <a:t>BA Year 2 Dates</a:t>
            </a:r>
          </a:p>
        </p:txBody>
      </p:sp>
      <p:sp>
        <p:nvSpPr>
          <p:cNvPr id="3" name="Content Placeholder 2">
            <a:extLst>
              <a:ext uri="{FF2B5EF4-FFF2-40B4-BE49-F238E27FC236}">
                <a16:creationId xmlns:a16="http://schemas.microsoft.com/office/drawing/2014/main" id="{84A31E72-8A98-432E-5594-CD2784C3A96B}"/>
              </a:ext>
            </a:extLst>
          </p:cNvPr>
          <p:cNvSpPr>
            <a:spLocks noGrp="1"/>
          </p:cNvSpPr>
          <p:nvPr>
            <p:ph idx="1"/>
          </p:nvPr>
        </p:nvSpPr>
        <p:spPr>
          <a:xfrm>
            <a:off x="628650" y="1450147"/>
            <a:ext cx="7886700" cy="4351338"/>
          </a:xfrm>
        </p:spPr>
        <p:txBody>
          <a:bodyPr vert="horz" lIns="91440" tIns="45720" rIns="91440" bIns="45720" rtlCol="0" anchor="t">
            <a:normAutofit fontScale="92500" lnSpcReduction="20000"/>
          </a:bodyPr>
          <a:lstStyle/>
          <a:p>
            <a:r>
              <a:rPr lang="en-GB" sz="2400" b="1">
                <a:cs typeface="Calibri"/>
              </a:rPr>
              <a:t>Preliminary Visits: </a:t>
            </a:r>
            <a:r>
              <a:rPr lang="en-GB" sz="2400">
                <a:cs typeface="Calibri"/>
              </a:rPr>
              <a:t>17th, 18th, 24th and 25th January</a:t>
            </a:r>
          </a:p>
          <a:p>
            <a:pPr marL="0" indent="0">
              <a:buNone/>
            </a:pPr>
            <a:r>
              <a:rPr lang="en-GB" sz="2400">
                <a:cs typeface="Calibri"/>
              </a:rPr>
              <a:t>29th January – 2nd February</a:t>
            </a:r>
          </a:p>
          <a:p>
            <a:pPr marL="0" indent="0">
              <a:buNone/>
            </a:pPr>
            <a:endParaRPr lang="en-GB" sz="1800" b="1">
              <a:effectLst/>
              <a:latin typeface="Calibri" panose="020F0502020204030204" pitchFamily="34" charset="0"/>
              <a:ea typeface="Times New Roman" panose="02020603050405020304" pitchFamily="18" charset="0"/>
            </a:endParaRPr>
          </a:p>
          <a:p>
            <a:r>
              <a:rPr lang="en-GB" sz="2600" b="1">
                <a:effectLst/>
                <a:latin typeface="Calibri" panose="020F0502020204030204" pitchFamily="34" charset="0"/>
                <a:ea typeface="Times New Roman" panose="02020603050405020304" pitchFamily="18" charset="0"/>
              </a:rPr>
              <a:t>UT Sign Off:</a:t>
            </a:r>
            <a:r>
              <a:rPr lang="en-GB" sz="2600">
                <a:effectLst/>
                <a:latin typeface="Calibri" panose="020F0502020204030204" pitchFamily="34" charset="0"/>
                <a:ea typeface="Times New Roman" panose="02020603050405020304" pitchFamily="18" charset="0"/>
              </a:rPr>
              <a:t> </a:t>
            </a:r>
            <a:r>
              <a:rPr lang="en-GB" sz="1800">
                <a:effectLst/>
                <a:latin typeface="Calibri" panose="020F0502020204030204" pitchFamily="34" charset="0"/>
                <a:ea typeface="Times New Roman" panose="02020603050405020304" pitchFamily="18" charset="0"/>
              </a:rPr>
              <a:t>WB: 29</a:t>
            </a:r>
            <a:r>
              <a:rPr lang="en-GB" sz="1800" baseline="30000">
                <a:effectLst/>
                <a:latin typeface="Calibri" panose="020F0502020204030204" pitchFamily="34" charset="0"/>
                <a:ea typeface="Times New Roman" panose="02020603050405020304" pitchFamily="18" charset="0"/>
              </a:rPr>
              <a:t>th</a:t>
            </a:r>
            <a:r>
              <a:rPr lang="en-GB" sz="1800">
                <a:effectLst/>
                <a:latin typeface="Calibri" panose="020F0502020204030204" pitchFamily="34" charset="0"/>
                <a:ea typeface="Times New Roman" panose="02020603050405020304" pitchFamily="18" charset="0"/>
              </a:rPr>
              <a:t> January </a:t>
            </a:r>
            <a:endParaRPr lang="en-GB" sz="1800">
              <a:effectLst/>
              <a:latin typeface="Arial" panose="020B0604020202020204" pitchFamily="34" charset="0"/>
              <a:ea typeface="Times New Roman" panose="02020603050405020304" pitchFamily="18" charset="0"/>
            </a:endParaRPr>
          </a:p>
          <a:p>
            <a:pPr marL="0" indent="0">
              <a:buNone/>
            </a:pPr>
            <a:endParaRPr lang="en-GB" sz="2400">
              <a:cs typeface="Calibri"/>
            </a:endParaRPr>
          </a:p>
          <a:p>
            <a:r>
              <a:rPr lang="en-GB" sz="2400" b="1">
                <a:cs typeface="Calibri"/>
              </a:rPr>
              <a:t>Block Placement:</a:t>
            </a:r>
            <a:r>
              <a:rPr lang="en-GB" sz="2400">
                <a:cs typeface="Calibri"/>
              </a:rPr>
              <a:t> 5th February – 9th February </a:t>
            </a:r>
          </a:p>
          <a:p>
            <a:pPr marL="0" indent="0">
              <a:buNone/>
            </a:pPr>
            <a:r>
              <a:rPr lang="en-GB" sz="2400">
                <a:cs typeface="Calibri"/>
              </a:rPr>
              <a:t>                                    19th February – 22nd March</a:t>
            </a:r>
          </a:p>
          <a:p>
            <a:endParaRPr lang="en-GB">
              <a:cs typeface="Calibri"/>
            </a:endParaRPr>
          </a:p>
          <a:p>
            <a:r>
              <a:rPr lang="en-GB" sz="2400" b="1">
                <a:cs typeface="Calibri"/>
              </a:rPr>
              <a:t>Review Meeting: </a:t>
            </a:r>
            <a:r>
              <a:rPr lang="en-GB" sz="2400">
                <a:cs typeface="Calibri"/>
              </a:rPr>
              <a:t>Week beginning 26th February</a:t>
            </a:r>
          </a:p>
          <a:p>
            <a:endParaRPr lang="en-GB">
              <a:cs typeface="Calibri"/>
            </a:endParaRPr>
          </a:p>
          <a:p>
            <a:r>
              <a:rPr lang="en-GB" sz="2400" b="1">
                <a:cs typeface="Calibri"/>
              </a:rPr>
              <a:t>Progress Meeting: </a:t>
            </a:r>
            <a:r>
              <a:rPr lang="en-GB" sz="2400">
                <a:cs typeface="Calibri"/>
              </a:rPr>
              <a:t>Week beginning 18th March</a:t>
            </a:r>
          </a:p>
        </p:txBody>
      </p:sp>
      <p:pic>
        <p:nvPicPr>
          <p:cNvPr id="4" name="Picture 3" descr="A yellow post-it note with black text&#10;&#10;Description automatically generated">
            <a:extLst>
              <a:ext uri="{FF2B5EF4-FFF2-40B4-BE49-F238E27FC236}">
                <a16:creationId xmlns:a16="http://schemas.microsoft.com/office/drawing/2014/main" id="{1EC58AB6-7D4E-2D8A-F47D-2CEF98E209AA}"/>
              </a:ext>
            </a:extLst>
          </p:cNvPr>
          <p:cNvPicPr>
            <a:picLocks noChangeAspect="1"/>
          </p:cNvPicPr>
          <p:nvPr/>
        </p:nvPicPr>
        <p:blipFill>
          <a:blip r:embed="rId2"/>
          <a:stretch>
            <a:fillRect/>
          </a:stretch>
        </p:blipFill>
        <p:spPr>
          <a:xfrm>
            <a:off x="6948264" y="2178016"/>
            <a:ext cx="1285875" cy="1447800"/>
          </a:xfrm>
          <a:prstGeom prst="rect">
            <a:avLst/>
          </a:prstGeom>
        </p:spPr>
      </p:pic>
    </p:spTree>
    <p:extLst>
      <p:ext uri="{BB962C8B-B14F-4D97-AF65-F5344CB8AC3E}">
        <p14:creationId xmlns:p14="http://schemas.microsoft.com/office/powerpoint/2010/main" val="135009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36" y="502508"/>
            <a:ext cx="5393770" cy="690574"/>
          </a:xfrm>
          <a:prstGeom prst="rect">
            <a:avLst/>
          </a:prstGeom>
        </p:spPr>
        <p:txBody>
          <a:bodyPr vert="horz" wrap="square" lIns="0" tIns="13335" rIns="0" bIns="0" rtlCol="0">
            <a:spAutoFit/>
          </a:bodyPr>
          <a:lstStyle/>
          <a:p>
            <a:pPr marL="12700">
              <a:lnSpc>
                <a:spcPct val="100000"/>
              </a:lnSpc>
              <a:spcBef>
                <a:spcPts val="0"/>
              </a:spcBef>
            </a:pPr>
            <a:r>
              <a:rPr lang="en-GB">
                <a:latin typeface="+mn-lt"/>
              </a:rPr>
              <a:t>Safeguarding</a:t>
            </a:r>
            <a:endParaRPr spc="-310">
              <a:latin typeface="+mn-lt"/>
            </a:endParaRPr>
          </a:p>
        </p:txBody>
      </p:sp>
      <p:sp>
        <p:nvSpPr>
          <p:cNvPr id="3" name="object 3"/>
          <p:cNvSpPr txBox="1"/>
          <p:nvPr/>
        </p:nvSpPr>
        <p:spPr>
          <a:xfrm>
            <a:off x="612736" y="1806985"/>
            <a:ext cx="8104016" cy="3244030"/>
          </a:xfrm>
          <a:prstGeom prst="rect">
            <a:avLst/>
          </a:prstGeom>
        </p:spPr>
        <p:txBody>
          <a:bodyPr vert="horz" wrap="square" lIns="0" tIns="85725" rIns="0" bIns="0" rtlCol="0">
            <a:spAutoFit/>
          </a:bodyPr>
          <a:lstStyle/>
          <a:p>
            <a:pPr marL="469900" marR="170815" indent="-457200">
              <a:lnSpc>
                <a:spcPct val="80000"/>
              </a:lnSpc>
              <a:spcBef>
                <a:spcPts val="675"/>
              </a:spcBef>
              <a:buFont typeface="Arial" panose="020B0604020202020204" pitchFamily="34" charset="0"/>
              <a:buChar char="•"/>
              <a:tabLst>
                <a:tab pos="241300" algn="l"/>
              </a:tabLst>
            </a:pPr>
            <a:r>
              <a:rPr lang="en-GB" sz="3000" spc="-20">
                <a:cs typeface="Carlito"/>
              </a:rPr>
              <a:t>Prior to placement Associate Teachers will have completed </a:t>
            </a:r>
            <a:r>
              <a:rPr sz="3000" spc="-5">
                <a:cs typeface="Carlito"/>
              </a:rPr>
              <a:t>Home </a:t>
            </a:r>
            <a:r>
              <a:rPr sz="3000" spc="-10">
                <a:cs typeface="Carlito"/>
              </a:rPr>
              <a:t>Office </a:t>
            </a:r>
            <a:r>
              <a:rPr sz="3000" spc="-15">
                <a:cs typeface="Carlito"/>
              </a:rPr>
              <a:t>Prevent </a:t>
            </a:r>
            <a:r>
              <a:rPr sz="3000" spc="-10">
                <a:cs typeface="Carlito"/>
              </a:rPr>
              <a:t>training</a:t>
            </a:r>
            <a:r>
              <a:rPr lang="en-GB" sz="3000" spc="-10">
                <a:cs typeface="Carlito"/>
              </a:rPr>
              <a:t> and Level 1 Safeguarding Training</a:t>
            </a:r>
          </a:p>
          <a:p>
            <a:pPr marL="12700" marR="170815">
              <a:lnSpc>
                <a:spcPct val="80000"/>
              </a:lnSpc>
              <a:spcBef>
                <a:spcPts val="675"/>
              </a:spcBef>
              <a:tabLst>
                <a:tab pos="241300" algn="l"/>
              </a:tabLst>
            </a:pPr>
            <a:endParaRPr lang="en-GB" sz="3000" spc="-10">
              <a:cs typeface="Carlito"/>
            </a:endParaRPr>
          </a:p>
          <a:p>
            <a:pPr marL="469900" marR="170815" indent="-457200">
              <a:lnSpc>
                <a:spcPct val="80000"/>
              </a:lnSpc>
              <a:spcBef>
                <a:spcPts val="675"/>
              </a:spcBef>
              <a:buFont typeface="Arial" panose="020B0604020202020204" pitchFamily="34" charset="0"/>
              <a:buChar char="•"/>
              <a:tabLst>
                <a:tab pos="241300" algn="l"/>
              </a:tabLst>
            </a:pPr>
            <a:r>
              <a:rPr lang="en-GB" sz="3000" spc="-70">
                <a:cs typeface="Carlito"/>
              </a:rPr>
              <a:t>Associate Teachers will receive a Safeguarding Confirmation Letter from BCU and be expected to bring this into school with them</a:t>
            </a:r>
          </a:p>
          <a:p>
            <a:pPr marL="12700" marR="170815">
              <a:lnSpc>
                <a:spcPct val="80000"/>
              </a:lnSpc>
              <a:spcBef>
                <a:spcPts val="675"/>
              </a:spcBef>
              <a:tabLst>
                <a:tab pos="241300" algn="l"/>
              </a:tabLst>
            </a:pPr>
            <a:endParaRPr sz="2400">
              <a:cs typeface="Carlito"/>
            </a:endParaRPr>
          </a:p>
        </p:txBody>
      </p:sp>
    </p:spTree>
    <p:extLst>
      <p:ext uri="{BB962C8B-B14F-4D97-AF65-F5344CB8AC3E}">
        <p14:creationId xmlns:p14="http://schemas.microsoft.com/office/powerpoint/2010/main" val="153266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E52D-EA37-1FC1-E70D-FD7C78A494C5}"/>
              </a:ext>
            </a:extLst>
          </p:cNvPr>
          <p:cNvSpPr>
            <a:spLocks noGrp="1"/>
          </p:cNvSpPr>
          <p:nvPr>
            <p:ph type="title"/>
          </p:nvPr>
        </p:nvSpPr>
        <p:spPr>
          <a:xfrm>
            <a:off x="628650" y="245295"/>
            <a:ext cx="7886700" cy="1325563"/>
          </a:xfrm>
        </p:spPr>
        <p:txBody>
          <a:bodyPr/>
          <a:lstStyle/>
          <a:p>
            <a:r>
              <a:rPr lang="en-US">
                <a:cs typeface="Calibri Light"/>
              </a:rPr>
              <a:t>Year 1 Professionalism and Expectations</a:t>
            </a:r>
            <a:endParaRPr lang="en-US"/>
          </a:p>
        </p:txBody>
      </p:sp>
      <p:sp>
        <p:nvSpPr>
          <p:cNvPr id="3" name="Content Placeholder 2">
            <a:extLst>
              <a:ext uri="{FF2B5EF4-FFF2-40B4-BE49-F238E27FC236}">
                <a16:creationId xmlns:a16="http://schemas.microsoft.com/office/drawing/2014/main" id="{6479ACDC-7819-1B6E-422F-93DF8DDF23BA}"/>
              </a:ext>
            </a:extLst>
          </p:cNvPr>
          <p:cNvSpPr>
            <a:spLocks noGrp="1"/>
          </p:cNvSpPr>
          <p:nvPr>
            <p:ph idx="1"/>
          </p:nvPr>
        </p:nvSpPr>
        <p:spPr>
          <a:xfrm>
            <a:off x="628650" y="1715012"/>
            <a:ext cx="7886700" cy="4351338"/>
          </a:xfrm>
        </p:spPr>
        <p:txBody>
          <a:bodyPr vert="horz" lIns="91440" tIns="45720" rIns="91440" bIns="45720" rtlCol="0" anchor="t">
            <a:normAutofit lnSpcReduction="10000"/>
          </a:bodyPr>
          <a:lstStyle/>
          <a:p>
            <a:pPr marL="0" indent="0">
              <a:buNone/>
            </a:pPr>
            <a:r>
              <a:rPr lang="en-US" sz="1800">
                <a:cs typeface="Calibri" panose="020F0502020204030204"/>
              </a:rPr>
              <a:t>We do have high expectations in regard to our student's professionalism and commiment, however please remember that they may only be 19 years of age.  They will have had different life experiences, for example, some may never have used public transport before or been in a professional setting with children.  Part of the course is the opportunity for them to mature both professionally and personally.</a:t>
            </a:r>
          </a:p>
          <a:p>
            <a:pPr marL="0" indent="0">
              <a:buNone/>
            </a:pPr>
            <a:endParaRPr lang="en-US" sz="1800">
              <a:cs typeface="Calibri" panose="020F0502020204030204"/>
            </a:endParaRPr>
          </a:p>
          <a:p>
            <a:pPr marL="0" indent="0">
              <a:buNone/>
            </a:pPr>
            <a:r>
              <a:rPr lang="en-US" sz="1800">
                <a:cs typeface="Calibri" panose="020F0502020204030204"/>
              </a:rPr>
              <a:t>We have spoken and highlighted the following with students:</a:t>
            </a:r>
          </a:p>
          <a:p>
            <a:pPr marL="0" indent="0">
              <a:buNone/>
            </a:pPr>
            <a:r>
              <a:rPr lang="en-US" sz="1800">
                <a:cs typeface="Calibri" panose="020F0502020204030204"/>
              </a:rPr>
              <a:t>Making first contact with the school</a:t>
            </a:r>
          </a:p>
          <a:p>
            <a:pPr marL="0" indent="0">
              <a:buNone/>
            </a:pPr>
            <a:r>
              <a:rPr lang="en-US" sz="1800">
                <a:cs typeface="Calibri" panose="020F0502020204030204"/>
              </a:rPr>
              <a:t>Negotiating with the Class Teacher/Mentor arrival and leaving times (we have suggested 8.15am-4.00pm).</a:t>
            </a:r>
          </a:p>
          <a:p>
            <a:pPr marL="0" indent="0">
              <a:buNone/>
            </a:pPr>
            <a:r>
              <a:rPr lang="en-US" sz="1800">
                <a:cs typeface="Calibri" panose="020F0502020204030204"/>
              </a:rPr>
              <a:t>Dress Code</a:t>
            </a:r>
          </a:p>
          <a:p>
            <a:pPr marL="0" indent="0">
              <a:buNone/>
            </a:pPr>
            <a:r>
              <a:rPr lang="en-US" sz="1800">
                <a:cs typeface="Calibri" panose="020F0502020204030204"/>
              </a:rPr>
              <a:t>Being pro-active</a:t>
            </a:r>
          </a:p>
          <a:p>
            <a:pPr marL="0" indent="0">
              <a:buNone/>
            </a:pPr>
            <a:r>
              <a:rPr lang="en-US" sz="1800">
                <a:cs typeface="Calibri" panose="020F0502020204030204"/>
              </a:rPr>
              <a:t>Social Media</a:t>
            </a:r>
          </a:p>
        </p:txBody>
      </p:sp>
    </p:spTree>
    <p:extLst>
      <p:ext uri="{BB962C8B-B14F-4D97-AF65-F5344CB8AC3E}">
        <p14:creationId xmlns:p14="http://schemas.microsoft.com/office/powerpoint/2010/main" val="346674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A white paper with black text&#10;&#10;Description automatically generated">
            <a:extLst>
              <a:ext uri="{FF2B5EF4-FFF2-40B4-BE49-F238E27FC236}">
                <a16:creationId xmlns:a16="http://schemas.microsoft.com/office/drawing/2014/main" id="{FC576F34-2590-5DB3-0FC0-70CAFA35D784}"/>
              </a:ext>
            </a:extLst>
          </p:cNvPr>
          <p:cNvPicPr>
            <a:picLocks noChangeAspect="1"/>
          </p:cNvPicPr>
          <p:nvPr/>
        </p:nvPicPr>
        <p:blipFill rotWithShape="1">
          <a:blip r:embed="rId2"/>
          <a:srcRect l="343" t="-542" r="239" b="-181"/>
          <a:stretch/>
        </p:blipFill>
        <p:spPr>
          <a:xfrm rot="-300000">
            <a:off x="1460845" y="1172887"/>
            <a:ext cx="3355889" cy="4512286"/>
          </a:xfrm>
          <a:prstGeom prst="rect">
            <a:avLst/>
          </a:prstGeom>
        </p:spPr>
      </p:pic>
      <p:pic>
        <p:nvPicPr>
          <p:cNvPr id="2" name="Picture 1" descr="A white and black form with text&#10;&#10;Description automatically generated">
            <a:extLst>
              <a:ext uri="{FF2B5EF4-FFF2-40B4-BE49-F238E27FC236}">
                <a16:creationId xmlns:a16="http://schemas.microsoft.com/office/drawing/2014/main" id="{74D9C236-209A-B68F-7E33-75689798999D}"/>
              </a:ext>
            </a:extLst>
          </p:cNvPr>
          <p:cNvPicPr>
            <a:picLocks noChangeAspect="1"/>
          </p:cNvPicPr>
          <p:nvPr/>
        </p:nvPicPr>
        <p:blipFill>
          <a:blip r:embed="rId3"/>
          <a:stretch>
            <a:fillRect/>
          </a:stretch>
        </p:blipFill>
        <p:spPr>
          <a:xfrm rot="600000">
            <a:off x="4576220" y="1513939"/>
            <a:ext cx="3316081" cy="4524100"/>
          </a:xfrm>
          <a:prstGeom prst="rect">
            <a:avLst/>
          </a:prstGeom>
        </p:spPr>
      </p:pic>
    </p:spTree>
    <p:extLst>
      <p:ext uri="{BB962C8B-B14F-4D97-AF65-F5344CB8AC3E}">
        <p14:creationId xmlns:p14="http://schemas.microsoft.com/office/powerpoint/2010/main" val="155952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831626"/>
          </a:xfrm>
        </p:spPr>
        <p:txBody>
          <a:bodyPr/>
          <a:lstStyle/>
          <a:p>
            <a:r>
              <a:rPr lang="en-GB" b="1"/>
              <a:t>Progress</a:t>
            </a:r>
            <a:r>
              <a:rPr lang="en-GB"/>
              <a:t> </a:t>
            </a:r>
            <a:r>
              <a:rPr lang="en-GB" b="1"/>
              <a:t>Journal</a:t>
            </a:r>
          </a:p>
        </p:txBody>
      </p:sp>
      <p:sp>
        <p:nvSpPr>
          <p:cNvPr id="3" name="Content Placeholder 2"/>
          <p:cNvSpPr>
            <a:spLocks noGrp="1"/>
          </p:cNvSpPr>
          <p:nvPr>
            <p:ph idx="1"/>
          </p:nvPr>
        </p:nvSpPr>
        <p:spPr>
          <a:xfrm>
            <a:off x="606091" y="836712"/>
            <a:ext cx="8347171" cy="5256584"/>
          </a:xfrm>
        </p:spPr>
        <p:txBody>
          <a:bodyPr>
            <a:normAutofit fontScale="25000" lnSpcReduction="20000"/>
          </a:bodyPr>
          <a:lstStyle/>
          <a:p>
            <a:endParaRPr lang="en-GB"/>
          </a:p>
          <a:p>
            <a:pPr marL="0" indent="0">
              <a:buNone/>
            </a:pPr>
            <a:r>
              <a:rPr lang="en-GB" sz="9600">
                <a:latin typeface="Calibri"/>
                <a:cs typeface="Calibri"/>
              </a:rPr>
              <a:t>It is </a:t>
            </a:r>
            <a:r>
              <a:rPr lang="en-GB" sz="9600" spc="-10">
                <a:latin typeface="Calibri"/>
                <a:cs typeface="Calibri"/>
              </a:rPr>
              <a:t>the Associate Teachers </a:t>
            </a:r>
            <a:r>
              <a:rPr lang="en-GB" sz="9600" spc="-5">
                <a:latin typeface="Calibri"/>
                <a:cs typeface="Calibri"/>
              </a:rPr>
              <a:t>responsibility </a:t>
            </a:r>
            <a:r>
              <a:rPr lang="en-GB" sz="9600" spc="-15">
                <a:latin typeface="Calibri"/>
                <a:cs typeface="Calibri"/>
              </a:rPr>
              <a:t>to </a:t>
            </a:r>
            <a:r>
              <a:rPr lang="en-GB" sz="9600" spc="-20">
                <a:latin typeface="Calibri"/>
                <a:cs typeface="Calibri"/>
              </a:rPr>
              <a:t>keep </a:t>
            </a:r>
            <a:r>
              <a:rPr lang="en-GB" sz="9600" spc="-10">
                <a:latin typeface="Calibri"/>
                <a:cs typeface="Calibri"/>
              </a:rPr>
              <a:t>their </a:t>
            </a:r>
            <a:r>
              <a:rPr lang="en-GB" sz="9600" spc="-15">
                <a:latin typeface="Calibri"/>
                <a:cs typeface="Calibri"/>
              </a:rPr>
              <a:t>Progress </a:t>
            </a:r>
            <a:r>
              <a:rPr lang="en-GB" sz="9600">
                <a:latin typeface="Calibri"/>
                <a:cs typeface="Calibri"/>
              </a:rPr>
              <a:t>Journal </a:t>
            </a:r>
            <a:r>
              <a:rPr lang="en-GB" sz="9600" spc="-5">
                <a:latin typeface="Calibri"/>
                <a:cs typeface="Calibri"/>
              </a:rPr>
              <a:t>up </a:t>
            </a:r>
            <a:r>
              <a:rPr lang="en-GB" sz="9600" spc="-15">
                <a:latin typeface="Calibri"/>
                <a:cs typeface="Calibri"/>
              </a:rPr>
              <a:t>to </a:t>
            </a:r>
            <a:r>
              <a:rPr lang="en-GB" sz="9600" spc="-530">
                <a:latin typeface="Calibri"/>
                <a:cs typeface="Calibri"/>
              </a:rPr>
              <a:t> </a:t>
            </a:r>
            <a:r>
              <a:rPr lang="en-GB" sz="9600" spc="-15">
                <a:latin typeface="Calibri"/>
                <a:cs typeface="Calibri"/>
              </a:rPr>
              <a:t>date.</a:t>
            </a:r>
          </a:p>
          <a:p>
            <a:pPr marL="0" indent="0">
              <a:buNone/>
            </a:pPr>
            <a:r>
              <a:rPr lang="en-GB" sz="9600" spc="-40">
                <a:latin typeface="Calibri" panose="020F0502020204030204" pitchFamily="34" charset="0"/>
                <a:cs typeface="Calibri" panose="020F0502020204030204" pitchFamily="34" charset="0"/>
              </a:rPr>
              <a:t>The Associate teacher should share their Progress Journal with their UT and Mentor via their</a:t>
            </a:r>
            <a:r>
              <a:rPr lang="en-GB" sz="9600" spc="-5">
                <a:latin typeface="Calibri" panose="020F0502020204030204" pitchFamily="34" charset="0"/>
                <a:cs typeface="Calibri" panose="020F0502020204030204" pitchFamily="34" charset="0"/>
              </a:rPr>
              <a:t> </a:t>
            </a:r>
            <a:r>
              <a:rPr lang="en-GB" sz="9600" b="1" spc="-5">
                <a:latin typeface="Calibri" panose="020F0502020204030204" pitchFamily="34" charset="0"/>
                <a:cs typeface="Calibri" panose="020F0502020204030204" pitchFamily="34" charset="0"/>
              </a:rPr>
              <a:t>OneDrive Associate Teacher Folder</a:t>
            </a:r>
            <a:endParaRPr lang="en-GB" sz="9600"/>
          </a:p>
          <a:p>
            <a:r>
              <a:rPr lang="en-GB" sz="9600"/>
              <a:t>Preliminary Tasks</a:t>
            </a:r>
          </a:p>
          <a:p>
            <a:r>
              <a:rPr lang="en-GB" sz="9600"/>
              <a:t>Associate Teacher Learning Observation</a:t>
            </a:r>
          </a:p>
          <a:p>
            <a:r>
              <a:rPr lang="en-GB" sz="9600"/>
              <a:t>Checklist of tasks that need to be completed for </a:t>
            </a:r>
            <a:r>
              <a:rPr lang="en-GB" sz="8000" b="1"/>
              <a:t>sign off (WB: 29.01.24)</a:t>
            </a:r>
          </a:p>
          <a:p>
            <a:r>
              <a:rPr lang="en-GB" sz="9600"/>
              <a:t>BCU Assessment Tracker</a:t>
            </a:r>
          </a:p>
          <a:p>
            <a:r>
              <a:rPr lang="en-GB" sz="9600"/>
              <a:t>Attendance register</a:t>
            </a:r>
          </a:p>
          <a:p>
            <a:r>
              <a:rPr lang="en-GB" sz="9600"/>
              <a:t>Targets page</a:t>
            </a:r>
          </a:p>
          <a:p>
            <a:r>
              <a:rPr lang="en-GB" sz="9600"/>
              <a:t>Weekly Meeting and Target Setting</a:t>
            </a:r>
          </a:p>
          <a:p>
            <a:r>
              <a:rPr lang="en-GB" sz="9600"/>
              <a:t>Review/Progress Meetings</a:t>
            </a:r>
          </a:p>
          <a:p>
            <a:r>
              <a:rPr lang="en-GB" sz="9600"/>
              <a:t>Critical Incidents</a:t>
            </a:r>
          </a:p>
        </p:txBody>
      </p:sp>
    </p:spTree>
    <p:extLst>
      <p:ext uri="{BB962C8B-B14F-4D97-AF65-F5344CB8AC3E}">
        <p14:creationId xmlns:p14="http://schemas.microsoft.com/office/powerpoint/2010/main" val="320226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759618"/>
          </a:xfrm>
        </p:spPr>
        <p:txBody>
          <a:bodyPr/>
          <a:lstStyle/>
          <a:p>
            <a:pPr algn="ctr"/>
            <a:r>
              <a:rPr lang="en-GB">
                <a:latin typeface="+mn-lt"/>
              </a:rPr>
              <a:t>SBT Prelim Tasks</a:t>
            </a:r>
          </a:p>
        </p:txBody>
      </p:sp>
      <p:sp>
        <p:nvSpPr>
          <p:cNvPr id="3" name="Content Placeholder 2"/>
          <p:cNvSpPr>
            <a:spLocks noGrp="1"/>
          </p:cNvSpPr>
          <p:nvPr>
            <p:ph idx="1"/>
          </p:nvPr>
        </p:nvSpPr>
        <p:spPr>
          <a:xfrm>
            <a:off x="646344" y="965491"/>
            <a:ext cx="8174127" cy="5040559"/>
          </a:xfrm>
        </p:spPr>
        <p:txBody>
          <a:bodyPr>
            <a:normAutofit fontScale="32500" lnSpcReduction="20000"/>
          </a:bodyPr>
          <a:lstStyle/>
          <a:p>
            <a:pPr marL="342900" indent="-342900">
              <a:buFont typeface="Arial" panose="020B0604020202020204" pitchFamily="34" charset="0"/>
              <a:buChar char="•"/>
            </a:pPr>
            <a:r>
              <a:rPr lang="en-GB" sz="7400">
                <a:latin typeface="Calibri" panose="020F0502020204030204" pitchFamily="34" charset="0"/>
                <a:cs typeface="Calibri" panose="020F0502020204030204" pitchFamily="34" charset="0"/>
              </a:rPr>
              <a:t>These are to be completed </a:t>
            </a:r>
            <a:r>
              <a:rPr lang="en-GB" sz="7400" b="1">
                <a:latin typeface="Calibri" panose="020F0502020204030204" pitchFamily="34" charset="0"/>
                <a:cs typeface="Calibri" panose="020F0502020204030204" pitchFamily="34" charset="0"/>
              </a:rPr>
              <a:t>during  PPSE days.</a:t>
            </a:r>
          </a:p>
          <a:p>
            <a:pPr marL="342900" indent="-342900">
              <a:buFont typeface="Arial" panose="020B0604020202020204" pitchFamily="34" charset="0"/>
              <a:buChar char="•"/>
            </a:pPr>
            <a:r>
              <a:rPr lang="en-GB" sz="7400">
                <a:latin typeface="Calibri" panose="020F0502020204030204" pitchFamily="34" charset="0"/>
                <a:cs typeface="Calibri" panose="020F0502020204030204" pitchFamily="34" charset="0"/>
              </a:rPr>
              <a:t>Linked directly with pre-approval checklist</a:t>
            </a:r>
            <a:r>
              <a:rPr lang="en-GB" sz="7400" b="1">
                <a:latin typeface="Calibri" panose="020F0502020204030204" pitchFamily="34" charset="0"/>
                <a:cs typeface="Calibri" panose="020F0502020204030204" pitchFamily="34" charset="0"/>
              </a:rPr>
              <a:t>. (UT Sign off)</a:t>
            </a:r>
          </a:p>
          <a:p>
            <a:pPr marL="0" indent="0">
              <a:buNone/>
            </a:pPr>
            <a:endParaRPr lang="en-GB" sz="7400">
              <a:latin typeface="Calibri" panose="020F0502020204030204" pitchFamily="34" charset="0"/>
              <a:cs typeface="Calibri" panose="020F0502020204030204" pitchFamily="34" charset="0"/>
            </a:endParaRPr>
          </a:p>
          <a:p>
            <a:pPr marL="0" indent="0">
              <a:buNone/>
            </a:pPr>
            <a:r>
              <a:rPr lang="en-GB" sz="7400">
                <a:latin typeface="Calibri" panose="020F0502020204030204" pitchFamily="34" charset="0"/>
                <a:cs typeface="Calibri" panose="020F0502020204030204" pitchFamily="34" charset="0"/>
              </a:rPr>
              <a:t>The Prelim Tasks are:</a:t>
            </a:r>
          </a:p>
          <a:p>
            <a:pPr marL="457200" indent="-457200">
              <a:buFont typeface="+mj-lt"/>
              <a:buAutoNum type="arabicPeriod"/>
            </a:pPr>
            <a:r>
              <a:rPr lang="en-GB" sz="7400" b="0" i="0">
                <a:solidFill>
                  <a:srgbClr val="000000"/>
                </a:solidFill>
                <a:effectLst/>
                <a:latin typeface="Calibri" panose="020F0502020204030204" pitchFamily="34" charset="0"/>
                <a:cs typeface="Calibri" panose="020F0502020204030204" pitchFamily="34" charset="0"/>
              </a:rPr>
              <a:t>Safeguarding Prelim Task</a:t>
            </a:r>
          </a:p>
          <a:p>
            <a:pPr marL="457200" indent="-457200">
              <a:buFont typeface="+mj-lt"/>
              <a:buAutoNum type="arabicPeriod"/>
            </a:pPr>
            <a:r>
              <a:rPr lang="en-GB" sz="7400" b="0" i="0">
                <a:solidFill>
                  <a:srgbClr val="000000"/>
                </a:solidFill>
                <a:effectLst/>
                <a:latin typeface="Calibri" panose="020F0502020204030204" pitchFamily="34" charset="0"/>
                <a:cs typeface="Calibri" panose="020F0502020204030204" pitchFamily="34" charset="0"/>
              </a:rPr>
              <a:t>Behaviour Prelim Task</a:t>
            </a:r>
          </a:p>
          <a:p>
            <a:pPr marL="457200" indent="-457200">
              <a:buFont typeface="+mj-lt"/>
              <a:buAutoNum type="arabicPeriod"/>
            </a:pPr>
            <a:r>
              <a:rPr lang="en-GB" sz="7400">
                <a:solidFill>
                  <a:srgbClr val="000000"/>
                </a:solidFill>
                <a:latin typeface="Calibri" panose="020F0502020204030204" pitchFamily="34" charset="0"/>
                <a:cs typeface="Calibri" panose="020F0502020204030204" pitchFamily="34" charset="0"/>
              </a:rPr>
              <a:t>Professional Behaviours</a:t>
            </a:r>
          </a:p>
          <a:p>
            <a:pPr marL="457200" indent="-457200">
              <a:buFont typeface="+mj-lt"/>
              <a:buAutoNum type="arabicPeriod"/>
            </a:pPr>
            <a:r>
              <a:rPr lang="en-GB" sz="7400" b="0" i="0">
                <a:solidFill>
                  <a:srgbClr val="000000"/>
                </a:solidFill>
                <a:effectLst/>
                <a:latin typeface="Calibri" panose="020F0502020204030204" pitchFamily="34" charset="0"/>
                <a:cs typeface="Calibri" panose="020F0502020204030204" pitchFamily="34" charset="0"/>
              </a:rPr>
              <a:t>Learning Environment Prelim Task</a:t>
            </a:r>
            <a:endParaRPr lang="en-GB" sz="7400">
              <a:solidFill>
                <a:srgbClr val="000000"/>
              </a:solidFill>
              <a:latin typeface="Calibri" panose="020F0502020204030204" pitchFamily="34" charset="0"/>
              <a:cs typeface="Calibri" panose="020F0502020204030204" pitchFamily="34" charset="0"/>
            </a:endParaRPr>
          </a:p>
          <a:p>
            <a:pPr marL="457200" indent="-457200" algn="l">
              <a:buFont typeface="+mj-lt"/>
              <a:buAutoNum type="arabicPeriod"/>
            </a:pPr>
            <a:r>
              <a:rPr lang="en-GB" sz="7400" b="0" i="0">
                <a:solidFill>
                  <a:srgbClr val="000000"/>
                </a:solidFill>
                <a:effectLst/>
                <a:latin typeface="Calibri" panose="020F0502020204030204" pitchFamily="34" charset="0"/>
                <a:cs typeface="Calibri" panose="020F0502020204030204" pitchFamily="34" charset="0"/>
              </a:rPr>
              <a:t>Foundation and Phonics Learning Observations</a:t>
            </a:r>
            <a:endParaRPr lang="en-GB" sz="7400">
              <a:solidFill>
                <a:srgbClr val="000000"/>
              </a:solidFill>
              <a:latin typeface="Calibri" panose="020F0502020204030204" pitchFamily="34" charset="0"/>
              <a:cs typeface="Calibri" panose="020F0502020204030204" pitchFamily="34" charset="0"/>
            </a:endParaRPr>
          </a:p>
          <a:p>
            <a:pPr marL="457200" indent="-457200" algn="l">
              <a:buFont typeface="+mj-lt"/>
              <a:buAutoNum type="arabicPeriod"/>
            </a:pPr>
            <a:endParaRPr lang="en-GB" sz="7400" b="0" i="0">
              <a:solidFill>
                <a:srgbClr val="000000"/>
              </a:solidFill>
              <a:effectLst/>
              <a:latin typeface="Calibri" panose="020F0502020204030204" pitchFamily="34" charset="0"/>
              <a:cs typeface="Calibri" panose="020F0502020204030204" pitchFamily="34" charset="0"/>
            </a:endParaRPr>
          </a:p>
          <a:p>
            <a:r>
              <a:rPr lang="en-GB" sz="7400">
                <a:solidFill>
                  <a:srgbClr val="000000"/>
                </a:solidFill>
                <a:latin typeface="Calibri" panose="020F0502020204030204" pitchFamily="34" charset="0"/>
                <a:cs typeface="Calibri" panose="020F0502020204030204" pitchFamily="34" charset="0"/>
              </a:rPr>
              <a:t>All prelim task must be completed </a:t>
            </a:r>
            <a:r>
              <a:rPr lang="en-GB" sz="7400" b="1">
                <a:solidFill>
                  <a:srgbClr val="000000"/>
                </a:solidFill>
                <a:latin typeface="Calibri" panose="020F0502020204030204" pitchFamily="34" charset="0"/>
                <a:cs typeface="Calibri" panose="020F0502020204030204" pitchFamily="34" charset="0"/>
              </a:rPr>
              <a:t>prior</a:t>
            </a:r>
            <a:r>
              <a:rPr lang="en-GB" sz="7400">
                <a:solidFill>
                  <a:srgbClr val="000000"/>
                </a:solidFill>
                <a:latin typeface="Calibri" panose="020F0502020204030204" pitchFamily="34" charset="0"/>
                <a:cs typeface="Calibri" panose="020F0502020204030204" pitchFamily="34" charset="0"/>
              </a:rPr>
              <a:t> to the UT sign off meeting. </a:t>
            </a:r>
            <a:r>
              <a:rPr lang="en-GB" sz="6200" b="1">
                <a:solidFill>
                  <a:srgbClr val="000000"/>
                </a:solidFill>
                <a:latin typeface="Calibri" panose="020F0502020204030204" pitchFamily="34" charset="0"/>
                <a:cs typeface="Calibri" panose="020F0502020204030204" pitchFamily="34" charset="0"/>
              </a:rPr>
              <a:t>(WB: </a:t>
            </a:r>
            <a:r>
              <a:rPr lang="en-GB" sz="6200" b="1"/>
              <a:t>29.01.24) </a:t>
            </a:r>
          </a:p>
          <a:p>
            <a:pPr algn="l"/>
            <a:endParaRPr lang="en-GB" sz="7400" b="0" i="0">
              <a:solidFill>
                <a:srgbClr val="000000"/>
              </a:solidFill>
              <a:effectLst/>
              <a:latin typeface="Calibri" panose="020F0502020204030204" pitchFamily="34" charset="0"/>
              <a:cs typeface="Calibri" panose="020F0502020204030204" pitchFamily="34" charset="0"/>
            </a:endParaRPr>
          </a:p>
          <a:p>
            <a:endParaRPr lang="en-GB"/>
          </a:p>
        </p:txBody>
      </p:sp>
    </p:spTree>
    <p:extLst>
      <p:ext uri="{BB962C8B-B14F-4D97-AF65-F5344CB8AC3E}">
        <p14:creationId xmlns:p14="http://schemas.microsoft.com/office/powerpoint/2010/main" val="16043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F39C8-5958-37B5-A29C-FC6A79640376}"/>
              </a:ext>
            </a:extLst>
          </p:cNvPr>
          <p:cNvPicPr>
            <a:picLocks noChangeAspect="1"/>
          </p:cNvPicPr>
          <p:nvPr/>
        </p:nvPicPr>
        <p:blipFill>
          <a:blip r:embed="rId2"/>
          <a:stretch>
            <a:fillRect/>
          </a:stretch>
        </p:blipFill>
        <p:spPr>
          <a:xfrm>
            <a:off x="517296" y="188640"/>
            <a:ext cx="8109408" cy="549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07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CFA3E-3169-BC5B-046B-E203DF65CF5C}"/>
              </a:ext>
            </a:extLst>
          </p:cNvPr>
          <p:cNvPicPr>
            <a:picLocks noChangeAspect="1"/>
          </p:cNvPicPr>
          <p:nvPr/>
        </p:nvPicPr>
        <p:blipFill>
          <a:blip r:embed="rId2"/>
          <a:stretch>
            <a:fillRect/>
          </a:stretch>
        </p:blipFill>
        <p:spPr>
          <a:xfrm>
            <a:off x="1619672" y="188640"/>
            <a:ext cx="5904656" cy="554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0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41F3D-5D3B-89B5-D15A-502468843D69}"/>
              </a:ext>
            </a:extLst>
          </p:cNvPr>
          <p:cNvPicPr>
            <a:picLocks noChangeAspect="1"/>
          </p:cNvPicPr>
          <p:nvPr/>
        </p:nvPicPr>
        <p:blipFill>
          <a:blip r:embed="rId2"/>
          <a:stretch>
            <a:fillRect/>
          </a:stretch>
        </p:blipFill>
        <p:spPr>
          <a:xfrm>
            <a:off x="1655676" y="54033"/>
            <a:ext cx="5832648" cy="6098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577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8BFE-A537-C2E9-7355-B2472DB9CCE7}"/>
              </a:ext>
            </a:extLst>
          </p:cNvPr>
          <p:cNvSpPr>
            <a:spLocks noGrp="1"/>
          </p:cNvSpPr>
          <p:nvPr>
            <p:ph type="title"/>
          </p:nvPr>
        </p:nvSpPr>
        <p:spPr/>
        <p:txBody>
          <a:bodyPr/>
          <a:lstStyle/>
          <a:p>
            <a:endParaRPr lang="en-GB"/>
          </a:p>
        </p:txBody>
      </p:sp>
      <p:pic>
        <p:nvPicPr>
          <p:cNvPr id="5" name="Content Placeholder 4" descr="A sign on a wood wall">
            <a:extLst>
              <a:ext uri="{FF2B5EF4-FFF2-40B4-BE49-F238E27FC236}">
                <a16:creationId xmlns:a16="http://schemas.microsoft.com/office/drawing/2014/main" id="{602F860A-AC06-C5E7-0185-72EDE280E205}"/>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9552" y="3647682"/>
            <a:ext cx="3096344" cy="1694926"/>
          </a:xfrm>
        </p:spPr>
      </p:pic>
      <p:pic>
        <p:nvPicPr>
          <p:cNvPr id="6" name="Picture 5">
            <a:extLst>
              <a:ext uri="{FF2B5EF4-FFF2-40B4-BE49-F238E27FC236}">
                <a16:creationId xmlns:a16="http://schemas.microsoft.com/office/drawing/2014/main" id="{6153EDA7-5F76-D96D-987D-631C864F4672}"/>
              </a:ext>
            </a:extLst>
          </p:cNvPr>
          <p:cNvPicPr>
            <a:picLocks noChangeAspect="1"/>
          </p:cNvPicPr>
          <p:nvPr/>
        </p:nvPicPr>
        <p:blipFill>
          <a:blip r:embed="rId4"/>
          <a:stretch>
            <a:fillRect/>
          </a:stretch>
        </p:blipFill>
        <p:spPr>
          <a:xfrm>
            <a:off x="5512683" y="3539751"/>
            <a:ext cx="3002667" cy="1910788"/>
          </a:xfrm>
          <a:prstGeom prst="rect">
            <a:avLst/>
          </a:prstGeom>
        </p:spPr>
      </p:pic>
      <p:pic>
        <p:nvPicPr>
          <p:cNvPr id="8" name="Picture 7" descr="A text in the sky&#10;&#10;Description automatically generated with medium confidence">
            <a:extLst>
              <a:ext uri="{FF2B5EF4-FFF2-40B4-BE49-F238E27FC236}">
                <a16:creationId xmlns:a16="http://schemas.microsoft.com/office/drawing/2014/main" id="{8424BA19-0AA5-6061-C7F6-D8A913B850A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67744" y="689644"/>
            <a:ext cx="4427984" cy="2559928"/>
          </a:xfrm>
          <a:prstGeom prst="rect">
            <a:avLst/>
          </a:prstGeom>
        </p:spPr>
      </p:pic>
    </p:spTree>
    <p:extLst>
      <p:ext uri="{BB962C8B-B14F-4D97-AF65-F5344CB8AC3E}">
        <p14:creationId xmlns:p14="http://schemas.microsoft.com/office/powerpoint/2010/main" val="354725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C5B27-2180-8BB8-664D-A378953CB0B9}"/>
              </a:ext>
            </a:extLst>
          </p:cNvPr>
          <p:cNvPicPr>
            <a:picLocks noChangeAspect="1"/>
          </p:cNvPicPr>
          <p:nvPr/>
        </p:nvPicPr>
        <p:blipFill>
          <a:blip r:embed="rId2"/>
          <a:stretch>
            <a:fillRect/>
          </a:stretch>
        </p:blipFill>
        <p:spPr>
          <a:xfrm>
            <a:off x="1547664" y="188640"/>
            <a:ext cx="6048672" cy="5390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82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056" cy="1143000"/>
          </a:xfrm>
        </p:spPr>
        <p:txBody>
          <a:bodyPr>
            <a:normAutofit/>
          </a:bodyPr>
          <a:lstStyle/>
          <a:p>
            <a:r>
              <a:rPr lang="en-GB" sz="3600">
                <a:latin typeface="+mn-lt"/>
              </a:rPr>
              <a:t>Associate Teacher Learning Observation</a:t>
            </a:r>
          </a:p>
        </p:txBody>
      </p:sp>
      <p:sp>
        <p:nvSpPr>
          <p:cNvPr id="3" name="Content Placeholder 2"/>
          <p:cNvSpPr>
            <a:spLocks noGrp="1"/>
          </p:cNvSpPr>
          <p:nvPr>
            <p:ph idx="1"/>
          </p:nvPr>
        </p:nvSpPr>
        <p:spPr>
          <a:xfrm>
            <a:off x="539552" y="1417638"/>
            <a:ext cx="8022704" cy="4597971"/>
          </a:xfrm>
        </p:spPr>
        <p:txBody>
          <a:bodyPr>
            <a:normAutofit/>
          </a:bodyPr>
          <a:lstStyle/>
          <a:p>
            <a:pPr marL="0" indent="0">
              <a:spcAft>
                <a:spcPts val="400"/>
              </a:spcAft>
              <a:buNone/>
            </a:pPr>
            <a:r>
              <a:rPr lang="en-GB" sz="3100">
                <a:effectLst/>
                <a:latin typeface="Calibri" panose="020F0502020204030204" pitchFamily="34" charset="0"/>
                <a:ea typeface="Calibri" panose="020F0502020204030204" pitchFamily="34" charset="0"/>
                <a:cs typeface="Calibri" panose="020F0502020204030204" pitchFamily="34" charset="0"/>
              </a:rPr>
              <a:t>The minimum expectations in the preliminary visits of Learning Observations are:</a:t>
            </a:r>
            <a:endParaRPr lang="en-GB" sz="31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3100">
                <a:effectLst/>
                <a:latin typeface="Calibri" panose="020F0502020204030204" pitchFamily="34" charset="0"/>
                <a:ea typeface="Calibri" panose="020F0502020204030204" pitchFamily="34" charset="0"/>
                <a:cs typeface="Calibri" panose="020F0502020204030204" pitchFamily="34" charset="0"/>
              </a:rPr>
              <a:t>One Core Subject </a:t>
            </a:r>
          </a:p>
          <a:p>
            <a:pPr marL="342900" lvl="0" indent="-342900">
              <a:buFont typeface="Symbol" panose="05050102010706020507" pitchFamily="18" charset="2"/>
              <a:buChar char=""/>
            </a:pPr>
            <a:r>
              <a:rPr lang="en-GB" sz="3100">
                <a:effectLst/>
                <a:latin typeface="Calibri" panose="020F0502020204030204" pitchFamily="34" charset="0"/>
                <a:ea typeface="Calibri" panose="020F0502020204030204" pitchFamily="34" charset="0"/>
                <a:cs typeface="Calibri" panose="020F0502020204030204" pitchFamily="34" charset="0"/>
              </a:rPr>
              <a:t>One Foundation Subject</a:t>
            </a:r>
          </a:p>
          <a:p>
            <a:pPr marL="342900" lvl="0" indent="-342900">
              <a:spcAft>
                <a:spcPts val="1000"/>
              </a:spcAft>
              <a:buFont typeface="Symbol" panose="05050102010706020507" pitchFamily="18" charset="2"/>
              <a:buChar char=""/>
            </a:pPr>
            <a:r>
              <a:rPr lang="en-GB" sz="3100">
                <a:effectLst/>
                <a:latin typeface="Calibri" panose="020F0502020204030204" pitchFamily="34" charset="0"/>
                <a:ea typeface="Calibri" panose="020F0502020204030204" pitchFamily="34" charset="0"/>
                <a:cs typeface="Calibri" panose="020F0502020204030204" pitchFamily="34" charset="0"/>
              </a:rPr>
              <a:t>One Phonics Session</a:t>
            </a:r>
            <a:endParaRPr lang="en-GB" sz="3000"/>
          </a:p>
        </p:txBody>
      </p:sp>
    </p:spTree>
    <p:extLst>
      <p:ext uri="{BB962C8B-B14F-4D97-AF65-F5344CB8AC3E}">
        <p14:creationId xmlns:p14="http://schemas.microsoft.com/office/powerpoint/2010/main" val="141924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A0AA5-8078-4BC6-8EE4-FAB99D540C64}"/>
              </a:ext>
            </a:extLst>
          </p:cNvPr>
          <p:cNvPicPr>
            <a:picLocks noChangeAspect="1"/>
          </p:cNvPicPr>
          <p:nvPr/>
        </p:nvPicPr>
        <p:blipFill>
          <a:blip r:embed="rId2"/>
          <a:stretch>
            <a:fillRect/>
          </a:stretch>
        </p:blipFill>
        <p:spPr>
          <a:xfrm>
            <a:off x="251520" y="260648"/>
            <a:ext cx="4176465" cy="526161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36D50D2-F4CA-4A81-9254-EE169950485E}"/>
              </a:ext>
            </a:extLst>
          </p:cNvPr>
          <p:cNvPicPr>
            <a:picLocks noChangeAspect="1"/>
          </p:cNvPicPr>
          <p:nvPr/>
        </p:nvPicPr>
        <p:blipFill>
          <a:blip r:embed="rId3"/>
          <a:stretch>
            <a:fillRect/>
          </a:stretch>
        </p:blipFill>
        <p:spPr>
          <a:xfrm>
            <a:off x="5004048" y="1556792"/>
            <a:ext cx="3638169" cy="2081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80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9"/>
            <a:ext cx="7886700" cy="936104"/>
          </a:xfrm>
        </p:spPr>
        <p:txBody>
          <a:bodyPr>
            <a:normAutofit fontScale="90000"/>
          </a:bodyPr>
          <a:lstStyle/>
          <a:p>
            <a:r>
              <a:rPr lang="en-GB">
                <a:latin typeface="+mn-lt"/>
              </a:rPr>
              <a:t>How to prepare for the School Based Training Block:</a:t>
            </a:r>
            <a:br>
              <a:rPr lang="en-GB" sz="6000"/>
            </a:br>
            <a:endParaRPr lang="en-GB"/>
          </a:p>
        </p:txBody>
      </p:sp>
      <p:sp>
        <p:nvSpPr>
          <p:cNvPr id="3" name="Content Placeholder 2"/>
          <p:cNvSpPr>
            <a:spLocks noGrp="1"/>
          </p:cNvSpPr>
          <p:nvPr>
            <p:ph idx="1"/>
          </p:nvPr>
        </p:nvSpPr>
        <p:spPr>
          <a:xfrm>
            <a:off x="617016" y="1412776"/>
            <a:ext cx="7886700" cy="4351338"/>
          </a:xfrm>
        </p:spPr>
        <p:txBody>
          <a:bodyPr>
            <a:normAutofit fontScale="92500"/>
          </a:bodyPr>
          <a:lstStyle/>
          <a:p>
            <a:pPr lvl="1"/>
            <a:r>
              <a:rPr lang="en-GB"/>
              <a:t>Develop an appropriate teaching timetable through negotiation between mentor (class teacher) and Associate Teacher.</a:t>
            </a:r>
            <a:endParaRPr lang="en-GB" sz="3600"/>
          </a:p>
          <a:p>
            <a:pPr lvl="1"/>
            <a:r>
              <a:rPr lang="en-GB"/>
              <a:t>Discuss targets and generate strategies for in-school support, this could include arranging to observe other colleagues in school.</a:t>
            </a:r>
            <a:endParaRPr lang="en-GB" sz="3600"/>
          </a:p>
          <a:p>
            <a:pPr lvl="1"/>
            <a:r>
              <a:rPr lang="en-GB"/>
              <a:t>Identify subject knowledge needs and appropriate activities/resources/ideas to support the planning process.</a:t>
            </a:r>
            <a:endParaRPr lang="en-GB" sz="3600"/>
          </a:p>
          <a:p>
            <a:pPr lvl="1"/>
            <a:r>
              <a:rPr lang="en-GB"/>
              <a:t>Identify a schedule for Weekly Meeting and Target Setting.</a:t>
            </a:r>
            <a:endParaRPr lang="en-GB" sz="3600"/>
          </a:p>
          <a:p>
            <a:pPr lvl="1"/>
            <a:r>
              <a:rPr lang="en-GB"/>
              <a:t>Identify relevant staff meetings that should be attended.</a:t>
            </a:r>
            <a:endParaRPr lang="en-GB" sz="3600"/>
          </a:p>
          <a:p>
            <a:pPr lvl="1"/>
            <a:r>
              <a:rPr lang="en-GB"/>
              <a:t>If, for any reason, you feel that the Associate Teachers is not ready to start the block experience, please contact the University Tutor.</a:t>
            </a:r>
            <a:endParaRPr lang="en-GB" sz="3600"/>
          </a:p>
          <a:p>
            <a:endParaRPr lang="en-GB"/>
          </a:p>
        </p:txBody>
      </p:sp>
    </p:spTree>
    <p:extLst>
      <p:ext uri="{BB962C8B-B14F-4D97-AF65-F5344CB8AC3E}">
        <p14:creationId xmlns:p14="http://schemas.microsoft.com/office/powerpoint/2010/main" val="120360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88A07-2BC9-D952-439B-3324656B4C55}"/>
              </a:ext>
            </a:extLst>
          </p:cNvPr>
          <p:cNvPicPr>
            <a:picLocks noChangeAspect="1"/>
          </p:cNvPicPr>
          <p:nvPr/>
        </p:nvPicPr>
        <p:blipFill>
          <a:blip r:embed="rId2"/>
          <a:stretch>
            <a:fillRect/>
          </a:stretch>
        </p:blipFill>
        <p:spPr>
          <a:xfrm>
            <a:off x="395536" y="1168858"/>
            <a:ext cx="3909159" cy="4968552"/>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B2703010-450E-5E10-7F0A-0EAFF6DC04D8}"/>
              </a:ext>
            </a:extLst>
          </p:cNvPr>
          <p:cNvSpPr txBox="1">
            <a:spLocks/>
          </p:cNvSpPr>
          <p:nvPr/>
        </p:nvSpPr>
        <p:spPr>
          <a:xfrm>
            <a:off x="4604288" y="1212731"/>
            <a:ext cx="4144175" cy="483619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Associate Teacher should contact UT to arrange a time to meet via TEAMs</a:t>
            </a:r>
          </a:p>
          <a:p>
            <a:r>
              <a:rPr lang="en-GB"/>
              <a:t>Targets should have been discussed</a:t>
            </a:r>
          </a:p>
          <a:p>
            <a:r>
              <a:rPr lang="en-GB"/>
              <a:t>Associate Teachers will have to talk through the Pre-Approval checklist</a:t>
            </a:r>
          </a:p>
          <a:p>
            <a:r>
              <a:rPr lang="en-GB" b="1"/>
              <a:t>Associate Teachers will be </a:t>
            </a:r>
            <a:r>
              <a:rPr lang="en-GB" b="1" u="sng"/>
              <a:t>in school </a:t>
            </a:r>
            <a:r>
              <a:rPr lang="en-GB" b="1"/>
              <a:t>on this day but will need time to meet with their UT</a:t>
            </a:r>
          </a:p>
        </p:txBody>
      </p:sp>
      <p:sp>
        <p:nvSpPr>
          <p:cNvPr id="5" name="Title 1">
            <a:extLst>
              <a:ext uri="{FF2B5EF4-FFF2-40B4-BE49-F238E27FC236}">
                <a16:creationId xmlns:a16="http://schemas.microsoft.com/office/drawing/2014/main" id="{FAEFA2B8-6852-63DE-581A-51E030E12E82}"/>
              </a:ext>
            </a:extLst>
          </p:cNvPr>
          <p:cNvSpPr txBox="1">
            <a:spLocks/>
          </p:cNvSpPr>
          <p:nvPr/>
        </p:nvSpPr>
        <p:spPr>
          <a:xfrm>
            <a:off x="628650" y="193216"/>
            <a:ext cx="788670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mn-lt"/>
              </a:rPr>
              <a:t>UT Sign off Meeting - Online</a:t>
            </a:r>
          </a:p>
        </p:txBody>
      </p:sp>
    </p:spTree>
    <p:extLst>
      <p:ext uri="{BB962C8B-B14F-4D97-AF65-F5344CB8AC3E}">
        <p14:creationId xmlns:p14="http://schemas.microsoft.com/office/powerpoint/2010/main" val="335568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AD6C-5266-B96D-4F31-BFB490CC1F7A}"/>
              </a:ext>
            </a:extLst>
          </p:cNvPr>
          <p:cNvSpPr>
            <a:spLocks noGrp="1"/>
          </p:cNvSpPr>
          <p:nvPr>
            <p:ph type="title"/>
          </p:nvPr>
        </p:nvSpPr>
        <p:spPr>
          <a:xfrm>
            <a:off x="467544" y="116632"/>
            <a:ext cx="7886700" cy="1325563"/>
          </a:xfrm>
        </p:spPr>
        <p:txBody>
          <a:bodyPr/>
          <a:lstStyle/>
          <a:p>
            <a:r>
              <a:rPr lang="en-GB"/>
              <a:t>Lesson Planning</a:t>
            </a:r>
          </a:p>
        </p:txBody>
      </p:sp>
      <p:sp>
        <p:nvSpPr>
          <p:cNvPr id="3" name="Content Placeholder 2">
            <a:extLst>
              <a:ext uri="{FF2B5EF4-FFF2-40B4-BE49-F238E27FC236}">
                <a16:creationId xmlns:a16="http://schemas.microsoft.com/office/drawing/2014/main" id="{EA29E9BA-950C-CB79-A324-9BAD9037FF4C}"/>
              </a:ext>
            </a:extLst>
          </p:cNvPr>
          <p:cNvSpPr>
            <a:spLocks noGrp="1"/>
          </p:cNvSpPr>
          <p:nvPr>
            <p:ph idx="1"/>
          </p:nvPr>
        </p:nvSpPr>
        <p:spPr>
          <a:xfrm>
            <a:off x="468401" y="1340768"/>
            <a:ext cx="7886700" cy="4351338"/>
          </a:xfrm>
        </p:spPr>
        <p:txBody>
          <a:bodyPr>
            <a:normAutofit lnSpcReduction="10000"/>
          </a:bodyPr>
          <a:lstStyle/>
          <a:p>
            <a:r>
              <a:rPr lang="en-GB"/>
              <a:t>Associate Teachers are expected to plan in full for all teaching commitments. </a:t>
            </a:r>
          </a:p>
          <a:p>
            <a:r>
              <a:rPr lang="en-GB"/>
              <a:t>It is expected that the BCU Lesson/sequence of learning planning proforma. </a:t>
            </a:r>
          </a:p>
          <a:p>
            <a:r>
              <a:rPr lang="en-GB"/>
              <a:t>This </a:t>
            </a:r>
            <a:r>
              <a:rPr lang="en-GB" b="1"/>
              <a:t>MUST</a:t>
            </a:r>
            <a:r>
              <a:rPr lang="en-GB"/>
              <a:t> be made available prior to teaching in good time for mentors to check and suggest/make amendments prior to teaching (recommended 48hrs prior to teaching – (to be agreed between Mentor and AT) </a:t>
            </a:r>
          </a:p>
          <a:p>
            <a:r>
              <a:rPr lang="en-GB"/>
              <a:t>Planning MUST be available for all Observed lessons (UT visits) </a:t>
            </a:r>
          </a:p>
        </p:txBody>
      </p:sp>
    </p:spTree>
    <p:extLst>
      <p:ext uri="{BB962C8B-B14F-4D97-AF65-F5344CB8AC3E}">
        <p14:creationId xmlns:p14="http://schemas.microsoft.com/office/powerpoint/2010/main" val="418293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FF472-A484-4BD0-8491-8E4AC8941496}"/>
              </a:ext>
            </a:extLst>
          </p:cNvPr>
          <p:cNvPicPr>
            <a:picLocks noChangeAspect="1"/>
          </p:cNvPicPr>
          <p:nvPr/>
        </p:nvPicPr>
        <p:blipFill>
          <a:blip r:embed="rId2"/>
          <a:stretch>
            <a:fillRect/>
          </a:stretch>
        </p:blipFill>
        <p:spPr>
          <a:xfrm>
            <a:off x="1043608" y="260648"/>
            <a:ext cx="7503908" cy="54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074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EDC0-E5EA-4019-AAB4-5AB71D1F6F8D}"/>
              </a:ext>
            </a:extLst>
          </p:cNvPr>
          <p:cNvPicPr>
            <a:picLocks noChangeAspect="1"/>
          </p:cNvPicPr>
          <p:nvPr/>
        </p:nvPicPr>
        <p:blipFill>
          <a:blip r:embed="rId2"/>
          <a:stretch>
            <a:fillRect/>
          </a:stretch>
        </p:blipFill>
        <p:spPr>
          <a:xfrm>
            <a:off x="395536" y="620688"/>
            <a:ext cx="8100392" cy="4774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726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CC8908-78E8-4D5C-A20E-A034EF599C5E}"/>
              </a:ext>
            </a:extLst>
          </p:cNvPr>
          <p:cNvPicPr>
            <a:picLocks noChangeAspect="1"/>
          </p:cNvPicPr>
          <p:nvPr/>
        </p:nvPicPr>
        <p:blipFill>
          <a:blip r:embed="rId2"/>
          <a:stretch>
            <a:fillRect/>
          </a:stretch>
        </p:blipFill>
        <p:spPr>
          <a:xfrm>
            <a:off x="755576" y="548680"/>
            <a:ext cx="7851031" cy="4901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903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2C365-D36C-4F8E-9DA5-25E0EB335204}"/>
              </a:ext>
            </a:extLst>
          </p:cNvPr>
          <p:cNvPicPr>
            <a:picLocks noChangeAspect="1"/>
          </p:cNvPicPr>
          <p:nvPr/>
        </p:nvPicPr>
        <p:blipFill>
          <a:blip r:embed="rId2"/>
          <a:stretch>
            <a:fillRect/>
          </a:stretch>
        </p:blipFill>
        <p:spPr>
          <a:xfrm>
            <a:off x="1457347" y="116632"/>
            <a:ext cx="6416042" cy="446449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39C8F7-79EE-4241-BD96-12F52EB471A8}"/>
              </a:ext>
            </a:extLst>
          </p:cNvPr>
          <p:cNvPicPr>
            <a:picLocks noChangeAspect="1"/>
          </p:cNvPicPr>
          <p:nvPr/>
        </p:nvPicPr>
        <p:blipFill>
          <a:blip r:embed="rId3"/>
          <a:stretch>
            <a:fillRect/>
          </a:stretch>
        </p:blipFill>
        <p:spPr>
          <a:xfrm>
            <a:off x="1457347" y="4581129"/>
            <a:ext cx="6416042" cy="1013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116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C751-7719-7ED2-5E4E-657664C4F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19F49-22E9-5F33-6A70-EC3F27BF289A}"/>
              </a:ext>
            </a:extLst>
          </p:cNvPr>
          <p:cNvSpPr>
            <a:spLocks noGrp="1"/>
          </p:cNvSpPr>
          <p:nvPr>
            <p:ph type="title"/>
          </p:nvPr>
        </p:nvSpPr>
        <p:spPr>
          <a:xfrm>
            <a:off x="500831" y="119319"/>
            <a:ext cx="7886700" cy="1325563"/>
          </a:xfrm>
        </p:spPr>
        <p:txBody>
          <a:bodyPr/>
          <a:lstStyle/>
          <a:p>
            <a:pPr algn="ctr"/>
            <a:r>
              <a:rPr lang="en-GB"/>
              <a:t>Year 1 Tutor Team</a:t>
            </a:r>
          </a:p>
        </p:txBody>
      </p:sp>
      <p:sp>
        <p:nvSpPr>
          <p:cNvPr id="3" name="Content Placeholder 2">
            <a:extLst>
              <a:ext uri="{FF2B5EF4-FFF2-40B4-BE49-F238E27FC236}">
                <a16:creationId xmlns:a16="http://schemas.microsoft.com/office/drawing/2014/main" id="{5F0F02C8-95F8-BBF2-09CB-DE40927AD2D7}"/>
              </a:ext>
            </a:extLst>
          </p:cNvPr>
          <p:cNvSpPr>
            <a:spLocks noGrp="1"/>
          </p:cNvSpPr>
          <p:nvPr>
            <p:ph idx="1"/>
          </p:nvPr>
        </p:nvSpPr>
        <p:spPr/>
        <p:txBody>
          <a:bodyPr vert="horz" lIns="91440" tIns="45720" rIns="91440" bIns="45720" rtlCol="0" anchor="t">
            <a:normAutofit/>
          </a:bodyPr>
          <a:lstStyle/>
          <a:p>
            <a:pPr marL="0" indent="0">
              <a:buNone/>
            </a:pPr>
            <a:r>
              <a:rPr lang="en-GB"/>
              <a:t>Mark Stares – Year 1 Tutor and Senior Lecturer in Primary  Education</a:t>
            </a:r>
          </a:p>
          <a:p>
            <a:pPr marL="0" indent="0">
              <a:buNone/>
            </a:pPr>
            <a:r>
              <a:rPr lang="en-GB">
                <a:cs typeface="Calibri"/>
                <a:hlinkClick r:id="rId2"/>
              </a:rPr>
              <a:t>Mark.Stares@bcu.ac.uk</a:t>
            </a:r>
            <a:r>
              <a:rPr lang="en-GB">
                <a:cs typeface="Calibri"/>
              </a:rPr>
              <a:t> </a:t>
            </a:r>
            <a:endParaRPr lang="en-GB"/>
          </a:p>
          <a:p>
            <a:pPr marL="0" indent="0">
              <a:buNone/>
            </a:pPr>
            <a:endParaRPr lang="en-GB"/>
          </a:p>
          <a:p>
            <a:pPr marL="0" indent="0">
              <a:buNone/>
            </a:pPr>
            <a:r>
              <a:rPr lang="en-GB"/>
              <a:t>Canis Kamran – Year 1 Tutor and Senior Lecturer in Primary Education</a:t>
            </a:r>
            <a:endParaRPr lang="en-GB">
              <a:cs typeface="Calibri"/>
            </a:endParaRPr>
          </a:p>
          <a:p>
            <a:pPr marL="0" indent="0">
              <a:buNone/>
            </a:pPr>
            <a:r>
              <a:rPr lang="en-GB">
                <a:hlinkClick r:id="rId3"/>
              </a:rPr>
              <a:t>Canis.Kamran@bcu.ac.uk</a:t>
            </a:r>
            <a:r>
              <a:rPr lang="en-GB"/>
              <a:t>  </a:t>
            </a:r>
            <a:endParaRPr lang="en-GB">
              <a:cs typeface="Calibri"/>
            </a:endParaRPr>
          </a:p>
          <a:p>
            <a:pPr marL="0" indent="0">
              <a:buNone/>
            </a:pPr>
            <a:endParaRPr lang="en-GB"/>
          </a:p>
          <a:p>
            <a:pPr marL="0" indent="0">
              <a:buNone/>
            </a:pPr>
            <a:endParaRPr lang="en-GB"/>
          </a:p>
        </p:txBody>
      </p:sp>
    </p:spTree>
    <p:extLst>
      <p:ext uri="{BB962C8B-B14F-4D97-AF65-F5344CB8AC3E}">
        <p14:creationId xmlns:p14="http://schemas.microsoft.com/office/powerpoint/2010/main" val="116982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3994" y="801926"/>
            <a:ext cx="5055010" cy="1364316"/>
          </a:xfrm>
          <a:prstGeom prst="rect">
            <a:avLst/>
          </a:prstGeom>
        </p:spPr>
        <p:txBody>
          <a:bodyPr vert="horz" wrap="square" lIns="0" tIns="10001" rIns="0" bIns="0" rtlCol="0" anchor="ctr">
            <a:spAutoFit/>
          </a:bodyPr>
          <a:lstStyle/>
          <a:p>
            <a:pPr marL="9525" algn="ctr">
              <a:lnSpc>
                <a:spcPct val="100000"/>
              </a:lnSpc>
              <a:spcBef>
                <a:spcPts val="79"/>
              </a:spcBef>
            </a:pPr>
            <a:r>
              <a:rPr spc="-45">
                <a:latin typeface="Calibri Light"/>
                <a:cs typeface="Calibri Light"/>
              </a:rPr>
              <a:t>Weekly</a:t>
            </a:r>
            <a:r>
              <a:rPr spc="-116">
                <a:latin typeface="Calibri Light"/>
                <a:cs typeface="Calibri Light"/>
              </a:rPr>
              <a:t> </a:t>
            </a:r>
            <a:r>
              <a:rPr lang="en-GB" spc="-34">
                <a:latin typeface="Calibri Light"/>
                <a:cs typeface="Calibri Light"/>
              </a:rPr>
              <a:t>Meeting &amp; Target Setting</a:t>
            </a:r>
            <a:endParaRPr>
              <a:latin typeface="Calibri Light"/>
              <a:cs typeface="Calibri Light"/>
            </a:endParaRPr>
          </a:p>
        </p:txBody>
      </p:sp>
      <p:sp>
        <p:nvSpPr>
          <p:cNvPr id="5" name="object 3">
            <a:extLst>
              <a:ext uri="{FF2B5EF4-FFF2-40B4-BE49-F238E27FC236}">
                <a16:creationId xmlns:a16="http://schemas.microsoft.com/office/drawing/2014/main" id="{78A3FA50-7FF5-1584-ACF2-8BFDFC4D5553}"/>
              </a:ext>
            </a:extLst>
          </p:cNvPr>
          <p:cNvSpPr txBox="1"/>
          <p:nvPr/>
        </p:nvSpPr>
        <p:spPr>
          <a:xfrm>
            <a:off x="4346917" y="2086765"/>
            <a:ext cx="4524239" cy="3731630"/>
          </a:xfrm>
          <a:prstGeom prst="rect">
            <a:avLst/>
          </a:prstGeom>
        </p:spPr>
        <p:txBody>
          <a:bodyPr vert="horz" wrap="square" lIns="0" tIns="10001" rIns="0" bIns="0" rtlCol="0">
            <a:spAutoFit/>
          </a:bodyPr>
          <a:lstStyle/>
          <a:p>
            <a:pPr marL="180975" marR="3810" indent="-171450">
              <a:spcBef>
                <a:spcPts val="746"/>
              </a:spcBef>
              <a:buFont typeface="Arial MT"/>
              <a:buChar char="•"/>
              <a:tabLst>
                <a:tab pos="180499" algn="l"/>
                <a:tab pos="180975" algn="l"/>
              </a:tabLst>
            </a:pPr>
            <a:r>
              <a:rPr spc="-4">
                <a:latin typeface="Calibri"/>
                <a:cs typeface="Calibri"/>
              </a:rPr>
              <a:t>These</a:t>
            </a:r>
            <a:r>
              <a:rPr spc="8">
                <a:latin typeface="Calibri"/>
                <a:cs typeface="Calibri"/>
              </a:rPr>
              <a:t> </a:t>
            </a:r>
            <a:r>
              <a:rPr spc="-4">
                <a:latin typeface="Calibri"/>
                <a:cs typeface="Calibri"/>
              </a:rPr>
              <a:t>meetings</a:t>
            </a:r>
            <a:r>
              <a:rPr spc="8">
                <a:latin typeface="Calibri"/>
                <a:cs typeface="Calibri"/>
              </a:rPr>
              <a:t> </a:t>
            </a:r>
            <a:r>
              <a:rPr spc="-8">
                <a:latin typeface="Calibri"/>
                <a:cs typeface="Calibri"/>
              </a:rPr>
              <a:t>provide</a:t>
            </a:r>
            <a:r>
              <a:rPr spc="4">
                <a:latin typeface="Calibri"/>
                <a:cs typeface="Calibri"/>
              </a:rPr>
              <a:t> </a:t>
            </a:r>
            <a:r>
              <a:rPr>
                <a:latin typeface="Calibri"/>
                <a:cs typeface="Calibri"/>
              </a:rPr>
              <a:t>an</a:t>
            </a:r>
            <a:r>
              <a:rPr spc="4">
                <a:latin typeface="Calibri"/>
                <a:cs typeface="Calibri"/>
              </a:rPr>
              <a:t> </a:t>
            </a:r>
            <a:r>
              <a:rPr spc="-4">
                <a:latin typeface="Calibri"/>
                <a:cs typeface="Calibri"/>
              </a:rPr>
              <a:t>opportunity</a:t>
            </a:r>
            <a:r>
              <a:rPr spc="-19">
                <a:latin typeface="Calibri"/>
                <a:cs typeface="Calibri"/>
              </a:rPr>
              <a:t> </a:t>
            </a:r>
            <a:r>
              <a:rPr spc="-11">
                <a:latin typeface="Calibri"/>
                <a:cs typeface="Calibri"/>
              </a:rPr>
              <a:t>to</a:t>
            </a:r>
            <a:r>
              <a:rPr spc="4">
                <a:latin typeface="Calibri"/>
                <a:cs typeface="Calibri"/>
              </a:rPr>
              <a:t> </a:t>
            </a:r>
            <a:r>
              <a:rPr spc="-4">
                <a:latin typeface="Calibri"/>
                <a:cs typeface="Calibri"/>
              </a:rPr>
              <a:t>identify</a:t>
            </a:r>
            <a:r>
              <a:rPr spc="8">
                <a:latin typeface="Calibri"/>
                <a:cs typeface="Calibri"/>
              </a:rPr>
              <a:t> </a:t>
            </a:r>
            <a:r>
              <a:rPr spc="-8">
                <a:latin typeface="Calibri"/>
                <a:cs typeface="Calibri"/>
              </a:rPr>
              <a:t>what</a:t>
            </a:r>
            <a:r>
              <a:rPr spc="8">
                <a:latin typeface="Calibri"/>
                <a:cs typeface="Calibri"/>
              </a:rPr>
              <a:t> </a:t>
            </a:r>
            <a:r>
              <a:rPr lang="en-GB" spc="8">
                <a:latin typeface="Calibri"/>
                <a:cs typeface="Calibri"/>
              </a:rPr>
              <a:t>has been</a:t>
            </a:r>
            <a:r>
              <a:rPr spc="15">
                <a:latin typeface="Calibri"/>
                <a:cs typeface="Calibri"/>
              </a:rPr>
              <a:t> </a:t>
            </a:r>
            <a:r>
              <a:rPr spc="-4">
                <a:latin typeface="Calibri"/>
                <a:cs typeface="Calibri"/>
              </a:rPr>
              <a:t>learnt</a:t>
            </a:r>
            <a:r>
              <a:rPr spc="15">
                <a:latin typeface="Calibri"/>
                <a:cs typeface="Calibri"/>
              </a:rPr>
              <a:t> </a:t>
            </a:r>
            <a:r>
              <a:rPr>
                <a:latin typeface="Calibri"/>
                <a:cs typeface="Calibri"/>
              </a:rPr>
              <a:t>and </a:t>
            </a:r>
            <a:r>
              <a:rPr spc="-330">
                <a:latin typeface="Calibri"/>
                <a:cs typeface="Calibri"/>
              </a:rPr>
              <a:t> </a:t>
            </a:r>
            <a:r>
              <a:rPr spc="-4">
                <a:latin typeface="Calibri"/>
                <a:cs typeface="Calibri"/>
              </a:rPr>
              <a:t>how </a:t>
            </a:r>
            <a:r>
              <a:rPr lang="en-GB" spc="-4">
                <a:latin typeface="Calibri"/>
                <a:cs typeface="Calibri"/>
              </a:rPr>
              <a:t>the Associate Teachers has</a:t>
            </a:r>
            <a:r>
              <a:rPr spc="-15">
                <a:latin typeface="Calibri"/>
                <a:cs typeface="Calibri"/>
              </a:rPr>
              <a:t> </a:t>
            </a:r>
            <a:r>
              <a:rPr spc="-4">
                <a:latin typeface="Calibri"/>
                <a:cs typeface="Calibri"/>
              </a:rPr>
              <a:t>learnt </a:t>
            </a:r>
            <a:r>
              <a:rPr>
                <a:latin typeface="Calibri"/>
                <a:cs typeface="Calibri"/>
              </a:rPr>
              <a:t>it.</a:t>
            </a:r>
            <a:r>
              <a:rPr spc="4">
                <a:latin typeface="Calibri"/>
                <a:cs typeface="Calibri"/>
              </a:rPr>
              <a:t> </a:t>
            </a:r>
            <a:endParaRPr lang="en-GB" spc="4">
              <a:latin typeface="Calibri"/>
              <a:cs typeface="Calibri"/>
            </a:endParaRPr>
          </a:p>
          <a:p>
            <a:pPr marL="180975" marR="3810" indent="-171450">
              <a:spcBef>
                <a:spcPts val="746"/>
              </a:spcBef>
              <a:buFont typeface="Arial MT"/>
              <a:buChar char="•"/>
              <a:tabLst>
                <a:tab pos="180499" algn="l"/>
                <a:tab pos="180975" algn="l"/>
              </a:tabLst>
            </a:pPr>
            <a:r>
              <a:rPr>
                <a:latin typeface="Calibri"/>
                <a:cs typeface="Calibri"/>
              </a:rPr>
              <a:t>It is </a:t>
            </a:r>
            <a:r>
              <a:rPr spc="-4">
                <a:latin typeface="Calibri"/>
                <a:cs typeface="Calibri"/>
              </a:rPr>
              <a:t>also </a:t>
            </a:r>
            <a:r>
              <a:rPr>
                <a:latin typeface="Calibri"/>
                <a:cs typeface="Calibri"/>
              </a:rPr>
              <a:t>an </a:t>
            </a:r>
            <a:r>
              <a:rPr spc="-4">
                <a:latin typeface="Calibri"/>
                <a:cs typeface="Calibri"/>
              </a:rPr>
              <a:t>opportunity </a:t>
            </a:r>
            <a:r>
              <a:rPr spc="-11">
                <a:latin typeface="Calibri"/>
                <a:cs typeface="Calibri"/>
              </a:rPr>
              <a:t>to </a:t>
            </a:r>
            <a:r>
              <a:rPr>
                <a:latin typeface="Calibri"/>
                <a:cs typeface="Calibri"/>
              </a:rPr>
              <a:t>discuss </a:t>
            </a:r>
            <a:r>
              <a:rPr spc="-8">
                <a:latin typeface="Calibri"/>
                <a:cs typeface="Calibri"/>
              </a:rPr>
              <a:t>strengths</a:t>
            </a:r>
            <a:r>
              <a:rPr spc="8">
                <a:latin typeface="Calibri"/>
                <a:cs typeface="Calibri"/>
              </a:rPr>
              <a:t> </a:t>
            </a:r>
            <a:r>
              <a:rPr>
                <a:latin typeface="Calibri"/>
                <a:cs typeface="Calibri"/>
              </a:rPr>
              <a:t>and</a:t>
            </a:r>
            <a:r>
              <a:rPr spc="-8">
                <a:latin typeface="Calibri"/>
                <a:cs typeface="Calibri"/>
              </a:rPr>
              <a:t> </a:t>
            </a:r>
            <a:r>
              <a:rPr spc="-4">
                <a:latin typeface="Calibri"/>
                <a:cs typeface="Calibri"/>
              </a:rPr>
              <a:t>skills,</a:t>
            </a:r>
            <a:r>
              <a:rPr spc="26">
                <a:latin typeface="Calibri"/>
                <a:cs typeface="Calibri"/>
              </a:rPr>
              <a:t> </a:t>
            </a:r>
            <a:r>
              <a:rPr spc="-4">
                <a:latin typeface="Calibri"/>
                <a:cs typeface="Calibri"/>
              </a:rPr>
              <a:t>knowledge</a:t>
            </a:r>
            <a:r>
              <a:rPr spc="-19">
                <a:latin typeface="Calibri"/>
                <a:cs typeface="Calibri"/>
              </a:rPr>
              <a:t> </a:t>
            </a:r>
            <a:r>
              <a:rPr>
                <a:latin typeface="Calibri"/>
                <a:cs typeface="Calibri"/>
              </a:rPr>
              <a:t>and</a:t>
            </a:r>
            <a:r>
              <a:rPr spc="-4">
                <a:latin typeface="Calibri"/>
                <a:cs typeface="Calibri"/>
              </a:rPr>
              <a:t> practice</a:t>
            </a:r>
            <a:r>
              <a:rPr spc="-26">
                <a:latin typeface="Calibri"/>
                <a:cs typeface="Calibri"/>
              </a:rPr>
              <a:t> </a:t>
            </a:r>
            <a:r>
              <a:rPr spc="-4">
                <a:latin typeface="Calibri"/>
                <a:cs typeface="Calibri"/>
              </a:rPr>
              <a:t>need</a:t>
            </a:r>
            <a:r>
              <a:rPr lang="en-GB" spc="-4">
                <a:latin typeface="Calibri"/>
                <a:cs typeface="Calibri"/>
              </a:rPr>
              <a:t>ed</a:t>
            </a:r>
            <a:r>
              <a:rPr spc="4">
                <a:latin typeface="Calibri"/>
                <a:cs typeface="Calibri"/>
              </a:rPr>
              <a:t> </a:t>
            </a:r>
            <a:r>
              <a:rPr spc="-11">
                <a:latin typeface="Calibri"/>
                <a:cs typeface="Calibri"/>
              </a:rPr>
              <a:t>to </a:t>
            </a:r>
            <a:r>
              <a:rPr spc="-8">
                <a:latin typeface="Calibri"/>
                <a:cs typeface="Calibri"/>
              </a:rPr>
              <a:t> develop.</a:t>
            </a:r>
            <a:endParaRPr>
              <a:latin typeface="Calibri"/>
              <a:cs typeface="Calibri"/>
            </a:endParaRPr>
          </a:p>
          <a:p>
            <a:pPr marL="180975" indent="-171450">
              <a:spcBef>
                <a:spcPts val="750"/>
              </a:spcBef>
              <a:buFont typeface="Arial MT"/>
              <a:buChar char="•"/>
              <a:tabLst>
                <a:tab pos="180499" algn="l"/>
                <a:tab pos="180975" algn="l"/>
              </a:tabLst>
            </a:pPr>
            <a:r>
              <a:rPr spc="-11">
                <a:latin typeface="Calibri"/>
                <a:cs typeface="Calibri"/>
              </a:rPr>
              <a:t>Review</a:t>
            </a:r>
            <a:r>
              <a:rPr>
                <a:latin typeface="Calibri"/>
                <a:cs typeface="Calibri"/>
              </a:rPr>
              <a:t> </a:t>
            </a:r>
            <a:r>
              <a:rPr spc="-11">
                <a:latin typeface="Calibri"/>
                <a:cs typeface="Calibri"/>
              </a:rPr>
              <a:t>targets</a:t>
            </a:r>
            <a:r>
              <a:rPr spc="11">
                <a:latin typeface="Calibri"/>
                <a:cs typeface="Calibri"/>
              </a:rPr>
              <a:t> </a:t>
            </a:r>
            <a:r>
              <a:rPr spc="-8">
                <a:latin typeface="Calibri"/>
                <a:cs typeface="Calibri"/>
              </a:rPr>
              <a:t>set</a:t>
            </a:r>
            <a:r>
              <a:rPr spc="4">
                <a:latin typeface="Calibri"/>
                <a:cs typeface="Calibri"/>
              </a:rPr>
              <a:t> </a:t>
            </a:r>
            <a:r>
              <a:rPr spc="-8">
                <a:latin typeface="Calibri"/>
                <a:cs typeface="Calibri"/>
              </a:rPr>
              <a:t>from</a:t>
            </a:r>
            <a:r>
              <a:rPr>
                <a:latin typeface="Calibri"/>
                <a:cs typeface="Calibri"/>
              </a:rPr>
              <a:t> the</a:t>
            </a:r>
            <a:r>
              <a:rPr spc="4">
                <a:latin typeface="Calibri"/>
                <a:cs typeface="Calibri"/>
              </a:rPr>
              <a:t> </a:t>
            </a:r>
            <a:r>
              <a:rPr spc="-4">
                <a:latin typeface="Calibri"/>
                <a:cs typeface="Calibri"/>
              </a:rPr>
              <a:t>week</a:t>
            </a:r>
            <a:r>
              <a:rPr spc="4">
                <a:latin typeface="Calibri"/>
                <a:cs typeface="Calibri"/>
              </a:rPr>
              <a:t> </a:t>
            </a:r>
            <a:r>
              <a:rPr spc="-11">
                <a:latin typeface="Calibri"/>
                <a:cs typeface="Calibri"/>
              </a:rPr>
              <a:t>before </a:t>
            </a:r>
            <a:r>
              <a:rPr>
                <a:latin typeface="Calibri"/>
                <a:cs typeface="Calibri"/>
              </a:rPr>
              <a:t>and </a:t>
            </a:r>
            <a:r>
              <a:rPr spc="-8">
                <a:latin typeface="Calibri"/>
                <a:cs typeface="Calibri"/>
              </a:rPr>
              <a:t>set</a:t>
            </a:r>
            <a:r>
              <a:rPr spc="4">
                <a:latin typeface="Calibri"/>
                <a:cs typeface="Calibri"/>
              </a:rPr>
              <a:t> </a:t>
            </a:r>
            <a:r>
              <a:rPr spc="-4">
                <a:latin typeface="Calibri"/>
                <a:cs typeface="Calibri"/>
              </a:rPr>
              <a:t>new</a:t>
            </a:r>
            <a:r>
              <a:rPr spc="4">
                <a:latin typeface="Calibri"/>
                <a:cs typeface="Calibri"/>
              </a:rPr>
              <a:t> </a:t>
            </a:r>
            <a:r>
              <a:rPr spc="-11">
                <a:latin typeface="Calibri"/>
                <a:cs typeface="Calibri"/>
              </a:rPr>
              <a:t>targets</a:t>
            </a:r>
            <a:endParaRPr lang="en-GB" spc="-11">
              <a:latin typeface="Calibri"/>
              <a:cs typeface="Calibri"/>
            </a:endParaRPr>
          </a:p>
          <a:p>
            <a:pPr marL="180975" indent="-171450">
              <a:spcBef>
                <a:spcPts val="750"/>
              </a:spcBef>
              <a:buFont typeface="Arial MT"/>
              <a:buChar char="•"/>
              <a:tabLst>
                <a:tab pos="180499" algn="l"/>
                <a:tab pos="180975" algn="l"/>
              </a:tabLst>
            </a:pPr>
            <a:r>
              <a:rPr lang="en-GB" spc="-11">
                <a:latin typeface="Calibri"/>
                <a:cs typeface="Calibri"/>
              </a:rPr>
              <a:t>Please comment on progress towards the BCU curriculum</a:t>
            </a:r>
          </a:p>
          <a:p>
            <a:pPr marL="180975" indent="-171450">
              <a:spcBef>
                <a:spcPts val="750"/>
              </a:spcBef>
              <a:buFont typeface="Arial MT"/>
              <a:buChar char="•"/>
              <a:tabLst>
                <a:tab pos="180499" algn="l"/>
                <a:tab pos="180975" algn="l"/>
              </a:tabLst>
            </a:pPr>
            <a:r>
              <a:rPr lang="en-GB" spc="-11">
                <a:latin typeface="Calibri"/>
                <a:cs typeface="Calibri"/>
              </a:rPr>
              <a:t>SSDJ and PSDJ to be available for reflection and discussion</a:t>
            </a:r>
            <a:endParaRPr lang="en-GB">
              <a:latin typeface="Calibri"/>
              <a:cs typeface="Calibri"/>
            </a:endParaRPr>
          </a:p>
        </p:txBody>
      </p:sp>
      <p:pic>
        <p:nvPicPr>
          <p:cNvPr id="3" name="Picture 2">
            <a:extLst>
              <a:ext uri="{FF2B5EF4-FFF2-40B4-BE49-F238E27FC236}">
                <a16:creationId xmlns:a16="http://schemas.microsoft.com/office/drawing/2014/main" id="{8DD46609-51BF-50CB-B118-776CBF272021}"/>
              </a:ext>
            </a:extLst>
          </p:cNvPr>
          <p:cNvPicPr>
            <a:picLocks noChangeAspect="1"/>
          </p:cNvPicPr>
          <p:nvPr/>
        </p:nvPicPr>
        <p:blipFill>
          <a:blip r:embed="rId2"/>
          <a:stretch>
            <a:fillRect/>
          </a:stretch>
        </p:blipFill>
        <p:spPr>
          <a:xfrm>
            <a:off x="241071" y="548680"/>
            <a:ext cx="3951781"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62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a:latin typeface="Calibri Light"/>
                <a:cs typeface="Calibri Light"/>
              </a:rPr>
              <a:t>Weekly</a:t>
            </a:r>
            <a:r>
              <a:rPr lang="en-GB" spc="-116">
                <a:latin typeface="Calibri Light"/>
                <a:cs typeface="Calibri Light"/>
              </a:rPr>
              <a:t> </a:t>
            </a:r>
            <a:r>
              <a:rPr lang="en-GB" spc="-34">
                <a:latin typeface="Calibri Light"/>
                <a:cs typeface="Calibri Light"/>
              </a:rPr>
              <a:t>Meeting &amp; Target Setting</a:t>
            </a:r>
            <a:endParaRPr lang="en-GB"/>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796708" y="3598324"/>
            <a:ext cx="7550581" cy="1877899"/>
          </a:xfrm>
        </p:spPr>
        <p:txBody>
          <a:bodyPr>
            <a:normAutofit fontScale="92500" lnSpcReduction="20000"/>
          </a:bodyPr>
          <a:lstStyle/>
          <a:p>
            <a:pPr marL="0" indent="0">
              <a:buNone/>
            </a:pPr>
            <a:r>
              <a:rPr lang="en-GB">
                <a:latin typeface="Calibri" panose="020F0502020204030204" pitchFamily="34" charset="0"/>
                <a:cs typeface="Calibri" panose="020F0502020204030204" pitchFamily="34" charset="0"/>
              </a:rPr>
              <a:t>Associate Teachers </a:t>
            </a:r>
            <a:r>
              <a:rPr lang="en-GB" b="1">
                <a:latin typeface="Calibri" panose="020F0502020204030204" pitchFamily="34" charset="0"/>
                <a:cs typeface="Calibri" panose="020F0502020204030204" pitchFamily="34" charset="0"/>
              </a:rPr>
              <a:t>should</a:t>
            </a:r>
            <a:r>
              <a:rPr lang="en-GB">
                <a:latin typeface="Calibri" panose="020F0502020204030204" pitchFamily="34" charset="0"/>
                <a:cs typeface="Calibri" panose="020F0502020204030204" pitchFamily="34" charset="0"/>
              </a:rPr>
              <a:t> be sharing their Subject Specific Development Journal (SSDJ)at the Weekly Meetings. They </a:t>
            </a:r>
            <a:r>
              <a:rPr lang="en-GB" b="1">
                <a:latin typeface="Calibri" panose="020F0502020204030204" pitchFamily="34" charset="0"/>
                <a:cs typeface="Calibri" panose="020F0502020204030204" pitchFamily="34" charset="0"/>
              </a:rPr>
              <a:t>should</a:t>
            </a:r>
            <a:r>
              <a:rPr lang="en-GB">
                <a:latin typeface="Calibri" panose="020F0502020204030204" pitchFamily="34" charset="0"/>
                <a:cs typeface="Calibri" panose="020F0502020204030204" pitchFamily="34" charset="0"/>
              </a:rPr>
              <a:t> be talking to you about how their subject knowledge has developed with links to learning from university and how they have applied it in the classroom.</a:t>
            </a:r>
          </a:p>
        </p:txBody>
      </p:sp>
      <p:pic>
        <p:nvPicPr>
          <p:cNvPr id="5" name="Picture 4">
            <a:extLst>
              <a:ext uri="{FF2B5EF4-FFF2-40B4-BE49-F238E27FC236}">
                <a16:creationId xmlns:a16="http://schemas.microsoft.com/office/drawing/2014/main" id="{2A87335F-C2EA-25D3-1BC4-C28CA8BD15DD}"/>
              </a:ext>
            </a:extLst>
          </p:cNvPr>
          <p:cNvPicPr>
            <a:picLocks noChangeAspect="1"/>
          </p:cNvPicPr>
          <p:nvPr/>
        </p:nvPicPr>
        <p:blipFill>
          <a:blip r:embed="rId2"/>
          <a:stretch>
            <a:fillRect/>
          </a:stretch>
        </p:blipFill>
        <p:spPr>
          <a:xfrm>
            <a:off x="984130" y="1556792"/>
            <a:ext cx="7175739" cy="1702885"/>
          </a:xfrm>
          <a:prstGeom prst="rect">
            <a:avLst/>
          </a:prstGeom>
        </p:spPr>
      </p:pic>
    </p:spTree>
    <p:extLst>
      <p:ext uri="{BB962C8B-B14F-4D97-AF65-F5344CB8AC3E}">
        <p14:creationId xmlns:p14="http://schemas.microsoft.com/office/powerpoint/2010/main" val="5976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a:latin typeface="Calibri Light"/>
                <a:cs typeface="Calibri Light"/>
              </a:rPr>
              <a:t>Weekly</a:t>
            </a:r>
            <a:r>
              <a:rPr lang="en-GB" spc="-116">
                <a:latin typeface="Calibri Light"/>
                <a:cs typeface="Calibri Light"/>
              </a:rPr>
              <a:t> </a:t>
            </a:r>
            <a:r>
              <a:rPr lang="en-GB" spc="-34">
                <a:latin typeface="Calibri Light"/>
                <a:cs typeface="Calibri Light"/>
              </a:rPr>
              <a:t>Meeting &amp; Target Setting</a:t>
            </a:r>
            <a:endParaRPr lang="en-GB"/>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979152" y="3316778"/>
            <a:ext cx="7550581" cy="1877899"/>
          </a:xfrm>
        </p:spPr>
        <p:txBody>
          <a:bodyPr>
            <a:normAutofit lnSpcReduction="10000"/>
          </a:bodyPr>
          <a:lstStyle/>
          <a:p>
            <a:pPr marL="0" indent="0">
              <a:buNone/>
            </a:pPr>
            <a:r>
              <a:rPr lang="en-GB"/>
              <a:t>Comments should be made relating to Professional Studies such as Behaviour Management, relationships with parents/carers, the wider roles and responsibilities of a teacher, planning and assessment.</a:t>
            </a:r>
          </a:p>
        </p:txBody>
      </p:sp>
      <p:pic>
        <p:nvPicPr>
          <p:cNvPr id="6" name="Picture 5">
            <a:extLst>
              <a:ext uri="{FF2B5EF4-FFF2-40B4-BE49-F238E27FC236}">
                <a16:creationId xmlns:a16="http://schemas.microsoft.com/office/drawing/2014/main" id="{60A6DE49-33AD-EA9B-5C95-F8DB9374A134}"/>
              </a:ext>
            </a:extLst>
          </p:cNvPr>
          <p:cNvPicPr>
            <a:picLocks noChangeAspect="1"/>
          </p:cNvPicPr>
          <p:nvPr/>
        </p:nvPicPr>
        <p:blipFill>
          <a:blip r:embed="rId2"/>
          <a:stretch>
            <a:fillRect/>
          </a:stretch>
        </p:blipFill>
        <p:spPr>
          <a:xfrm>
            <a:off x="796710" y="1396481"/>
            <a:ext cx="7915466" cy="1440160"/>
          </a:xfrm>
          <a:prstGeom prst="rect">
            <a:avLst/>
          </a:prstGeom>
        </p:spPr>
      </p:pic>
    </p:spTree>
    <p:extLst>
      <p:ext uri="{BB962C8B-B14F-4D97-AF65-F5344CB8AC3E}">
        <p14:creationId xmlns:p14="http://schemas.microsoft.com/office/powerpoint/2010/main" val="176354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084-C8F7-A247-9BE3-FE8B32F7265E}"/>
              </a:ext>
            </a:extLst>
          </p:cNvPr>
          <p:cNvSpPr>
            <a:spLocks noGrp="1"/>
          </p:cNvSpPr>
          <p:nvPr>
            <p:ph type="title"/>
          </p:nvPr>
        </p:nvSpPr>
        <p:spPr>
          <a:xfrm>
            <a:off x="628649" y="188640"/>
            <a:ext cx="7886700" cy="1325563"/>
          </a:xfrm>
        </p:spPr>
        <p:txBody>
          <a:bodyPr anchor="ctr">
            <a:normAutofit/>
          </a:bodyPr>
          <a:lstStyle/>
          <a:p>
            <a:pPr algn="ctr"/>
            <a:r>
              <a:rPr lang="en-GB"/>
              <a:t>Target Setting</a:t>
            </a:r>
          </a:p>
        </p:txBody>
      </p:sp>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2"/>
          <a:stretch>
            <a:fillRect/>
          </a:stretch>
        </p:blipFill>
        <p:spPr>
          <a:xfrm>
            <a:off x="1625128" y="1253331"/>
            <a:ext cx="5893743" cy="4351338"/>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1329-8716-00F8-4C53-D82B614D2757}"/>
              </a:ext>
            </a:extLst>
          </p:cNvPr>
          <p:cNvSpPr>
            <a:spLocks noGrp="1"/>
          </p:cNvSpPr>
          <p:nvPr>
            <p:ph type="title"/>
          </p:nvPr>
        </p:nvSpPr>
        <p:spPr>
          <a:xfrm>
            <a:off x="1405775" y="68138"/>
            <a:ext cx="6332450" cy="677108"/>
          </a:xfrm>
        </p:spPr>
        <p:txBody>
          <a:bodyPr>
            <a:normAutofit fontScale="90000"/>
          </a:bodyPr>
          <a:lstStyle/>
          <a:p>
            <a:r>
              <a:rPr lang="en-GB"/>
              <a:t>Focus on Target Setting </a:t>
            </a:r>
          </a:p>
        </p:txBody>
      </p:sp>
      <p:sp>
        <p:nvSpPr>
          <p:cNvPr id="6" name="TextBox 5">
            <a:extLst>
              <a:ext uri="{FF2B5EF4-FFF2-40B4-BE49-F238E27FC236}">
                <a16:creationId xmlns:a16="http://schemas.microsoft.com/office/drawing/2014/main" id="{4F37433B-F961-0B3F-E015-F89BA5E6CBA5}"/>
              </a:ext>
            </a:extLst>
          </p:cNvPr>
          <p:cNvSpPr txBox="1"/>
          <p:nvPr/>
        </p:nvSpPr>
        <p:spPr>
          <a:xfrm>
            <a:off x="349331" y="860655"/>
            <a:ext cx="8448440" cy="4967514"/>
          </a:xfrm>
          <a:prstGeom prst="rect">
            <a:avLst/>
          </a:prstGeom>
          <a:noFill/>
        </p:spPr>
        <p:txBody>
          <a:bodyPr wrap="square">
            <a:spAutoFit/>
          </a:bodyPr>
          <a:lstStyle/>
          <a:p>
            <a:pPr>
              <a:lnSpc>
                <a:spcPct val="115000"/>
              </a:lnSpc>
            </a:pPr>
            <a:r>
              <a:rPr lang="en-GB" sz="1800" b="1">
                <a:effectLst/>
                <a:latin typeface="Calibri" panose="020F0502020204030204" pitchFamily="34" charset="0"/>
                <a:ea typeface="Times New Roman" panose="02020603050405020304" pitchFamily="18" charset="0"/>
              </a:rPr>
              <a:t>Target Setting: </a:t>
            </a:r>
            <a:r>
              <a:rPr lang="en-GB" sz="1800">
                <a:effectLst/>
                <a:latin typeface="Calibri" panose="020F0502020204030204" pitchFamily="34" charset="0"/>
                <a:ea typeface="Arial" panose="020B0604020202020204" pitchFamily="34" charset="0"/>
              </a:rPr>
              <a:t>At least one subject specific target should be set following an observation. This should include </a:t>
            </a:r>
            <a:r>
              <a:rPr lang="en-GB" sz="1800" b="1" kern="1200">
                <a:solidFill>
                  <a:srgbClr val="00B050"/>
                </a:solidFill>
                <a:effectLst/>
                <a:latin typeface="Calibri" panose="020F0502020204030204" pitchFamily="34" charset="0"/>
                <a:ea typeface="+mn-ea"/>
              </a:rPr>
              <a:t>what</a:t>
            </a:r>
            <a:r>
              <a:rPr lang="en-GB" sz="1800" kern="1200">
                <a:solidFill>
                  <a:srgbClr val="00B050"/>
                </a:solidFill>
                <a:effectLst/>
                <a:latin typeface="Calibri" panose="020F0502020204030204" pitchFamily="34" charset="0"/>
                <a:ea typeface="+mn-ea"/>
              </a:rPr>
              <a:t> is the next step (to support Associate Teacher progress)</a:t>
            </a:r>
            <a:r>
              <a:rPr lang="en-GB" sz="1800">
                <a:effectLst/>
                <a:latin typeface="Calibri" panose="020F0502020204030204" pitchFamily="34" charset="0"/>
                <a:ea typeface="Arial" panose="020B0604020202020204" pitchFamily="34" charset="0"/>
              </a:rPr>
              <a:t> </a:t>
            </a:r>
            <a:r>
              <a:rPr lang="en-GB" sz="1800" b="1" kern="1200">
                <a:solidFill>
                  <a:srgbClr val="0070C0"/>
                </a:solidFill>
                <a:effectLst/>
                <a:latin typeface="Calibri" panose="020F0502020204030204" pitchFamily="34" charset="0"/>
                <a:ea typeface="+mn-ea"/>
              </a:rPr>
              <a:t>why</a:t>
            </a:r>
            <a:r>
              <a:rPr lang="en-GB" sz="1800" kern="1200">
                <a:solidFill>
                  <a:srgbClr val="0070C0"/>
                </a:solidFill>
                <a:effectLst/>
                <a:latin typeface="Calibri" panose="020F0502020204030204" pitchFamily="34" charset="0"/>
                <a:ea typeface="+mn-ea"/>
              </a:rPr>
              <a:t> is this important (impact on pupil progress)</a:t>
            </a:r>
            <a:r>
              <a:rPr lang="en-GB" sz="1800">
                <a:solidFill>
                  <a:srgbClr val="0070C0"/>
                </a:solidFill>
                <a:effectLst/>
                <a:latin typeface="Calibri" panose="020F0502020204030204" pitchFamily="34" charset="0"/>
                <a:ea typeface="Arial" panose="020B0604020202020204" pitchFamily="34" charset="0"/>
              </a:rPr>
              <a:t> </a:t>
            </a:r>
            <a:r>
              <a:rPr lang="en-GB" sz="1800">
                <a:effectLst/>
                <a:latin typeface="Calibri" panose="020F0502020204030204" pitchFamily="34" charset="0"/>
                <a:ea typeface="Arial" panose="020B0604020202020204" pitchFamily="34" charset="0"/>
              </a:rPr>
              <a:t>and </a:t>
            </a:r>
            <a:r>
              <a:rPr lang="en-GB" sz="1800" b="1" kern="1200">
                <a:solidFill>
                  <a:srgbClr val="ED7D31"/>
                </a:solidFill>
                <a:effectLst/>
                <a:latin typeface="Calibri" panose="020F0502020204030204" pitchFamily="34" charset="0"/>
                <a:ea typeface="+mn-ea"/>
              </a:rPr>
              <a:t>how</a:t>
            </a:r>
            <a:r>
              <a:rPr lang="en-GB" sz="1800" kern="1200">
                <a:solidFill>
                  <a:srgbClr val="ED7D31"/>
                </a:solidFill>
                <a:effectLst/>
                <a:latin typeface="Calibri" panose="020F0502020204030204" pitchFamily="34" charset="0"/>
                <a:ea typeface="+mn-ea"/>
              </a:rPr>
              <a:t> will this be achieved (what actions are needed?)</a:t>
            </a:r>
            <a:endParaRPr lang="en-GB" sz="1800">
              <a:effectLst/>
              <a:latin typeface="Arial" panose="020B0604020202020204" pitchFamily="34" charset="0"/>
              <a:ea typeface="Arial" panose="020B0604020202020204" pitchFamily="34" charset="0"/>
            </a:endParaRPr>
          </a:p>
          <a:p>
            <a:endParaRPr lang="en-GB" b="1">
              <a:solidFill>
                <a:srgbClr val="00B050"/>
              </a:solidFill>
              <a:latin typeface="Calibri" panose="020F0502020204030204" pitchFamily="34" charset="0"/>
            </a:endParaRPr>
          </a:p>
          <a:p>
            <a:endParaRPr lang="en-GB" sz="1800" b="1" kern="1200">
              <a:solidFill>
                <a:srgbClr val="00B050"/>
              </a:solidFill>
              <a:effectLst/>
              <a:latin typeface="Calibri" panose="020F0502020204030204" pitchFamily="34" charset="0"/>
              <a:ea typeface="+mn-ea"/>
            </a:endParaRPr>
          </a:p>
          <a:p>
            <a:r>
              <a:rPr lang="en-GB" b="1">
                <a:latin typeface="Calibri" panose="020F0502020204030204" pitchFamily="34" charset="0"/>
              </a:rPr>
              <a:t>PE EXAMPLE:</a:t>
            </a:r>
          </a:p>
          <a:p>
            <a:r>
              <a:rPr lang="en-GB">
                <a:solidFill>
                  <a:srgbClr val="00B050"/>
                </a:solidFill>
                <a:latin typeface="Calibri" panose="020F0502020204030204" pitchFamily="34" charset="0"/>
              </a:rPr>
              <a:t>To s</a:t>
            </a:r>
            <a:r>
              <a:rPr lang="en-GB" sz="1800" kern="1200">
                <a:solidFill>
                  <a:srgbClr val="00B050"/>
                </a:solidFill>
                <a:effectLst/>
                <a:latin typeface="Calibri" panose="020F0502020204030204" pitchFamily="34" charset="0"/>
                <a:ea typeface="+mn-ea"/>
              </a:rPr>
              <a:t>caffold the learning </a:t>
            </a:r>
            <a:r>
              <a:rPr lang="en-GB" sz="1800" kern="1200">
                <a:solidFill>
                  <a:srgbClr val="0070C0"/>
                </a:solidFill>
                <a:effectLst/>
                <a:latin typeface="Calibri" panose="020F0502020204030204" pitchFamily="34" charset="0"/>
                <a:ea typeface="+mn-ea"/>
              </a:rPr>
              <a:t>to enable all children to demonstrate the skill of jumping from 2 feet to 2 feet </a:t>
            </a:r>
            <a:r>
              <a:rPr lang="en-GB" sz="1800" kern="1200">
                <a:solidFill>
                  <a:srgbClr val="E36C0A"/>
                </a:solidFill>
                <a:effectLst/>
                <a:latin typeface="Calibri" panose="020F0502020204030204" pitchFamily="34" charset="0"/>
                <a:ea typeface="+mn-ea"/>
              </a:rPr>
              <a:t>using the STEP model. </a:t>
            </a:r>
          </a:p>
          <a:p>
            <a:r>
              <a:rPr lang="en-GB" b="1">
                <a:latin typeface="Calibri" panose="020F0502020204030204" pitchFamily="34" charset="0"/>
              </a:rPr>
              <a:t>MATHS EXAMPLE</a:t>
            </a:r>
          </a:p>
          <a:p>
            <a:r>
              <a:rPr lang="en-GB" sz="1800" kern="1200">
                <a:solidFill>
                  <a:srgbClr val="00B050"/>
                </a:solidFill>
                <a:effectLst/>
                <a:latin typeface="Calibri" panose="020F0502020204030204" pitchFamily="34" charset="0"/>
                <a:ea typeface="+mn-ea"/>
              </a:rPr>
              <a:t>To use concrete resources for column addition </a:t>
            </a:r>
            <a:r>
              <a:rPr lang="en-GB" sz="1800" kern="1200">
                <a:solidFill>
                  <a:srgbClr val="4F81BD"/>
                </a:solidFill>
                <a:effectLst/>
                <a:latin typeface="Calibri" panose="020F0502020204030204" pitchFamily="34" charset="0"/>
                <a:ea typeface="+mn-ea"/>
              </a:rPr>
              <a:t>to ensure secure procedural knowledge </a:t>
            </a:r>
            <a:r>
              <a:rPr lang="en-GB" sz="1800" kern="1200">
                <a:solidFill>
                  <a:srgbClr val="F79646"/>
                </a:solidFill>
                <a:effectLst/>
                <a:latin typeface="Calibri" panose="020F0502020204030204" pitchFamily="34" charset="0"/>
                <a:ea typeface="+mn-ea"/>
              </a:rPr>
              <a:t>by modelling methods using concrete resources and provide opportunities for pupil to use them alongside the abstract.</a:t>
            </a:r>
          </a:p>
          <a:p>
            <a:r>
              <a:rPr lang="en-GB" b="1">
                <a:latin typeface="Calibri" panose="020F0502020204030204" pitchFamily="34" charset="0"/>
              </a:rPr>
              <a:t>HISTORY EXAMPLE</a:t>
            </a:r>
          </a:p>
          <a:p>
            <a:r>
              <a:rPr lang="en-GB" sz="1800">
                <a:solidFill>
                  <a:srgbClr val="00B050"/>
                </a:solidFill>
                <a:effectLst/>
                <a:latin typeface="Calibri" panose="020F0502020204030204" pitchFamily="34" charset="0"/>
                <a:ea typeface="Times New Roman" panose="02020603050405020304" pitchFamily="18" charset="0"/>
              </a:rPr>
              <a:t>To embed effective use of timelines in your history teaching </a:t>
            </a:r>
            <a:r>
              <a:rPr lang="en-GB" sz="1800">
                <a:solidFill>
                  <a:srgbClr val="0070C0"/>
                </a:solidFill>
                <a:effectLst/>
                <a:latin typeface="Calibri" panose="020F0502020204030204" pitchFamily="34" charset="0"/>
                <a:ea typeface="Times New Roman" panose="02020603050405020304" pitchFamily="18" charset="0"/>
              </a:rPr>
              <a:t>in order to develop and secure children’s chronological knowledge </a:t>
            </a:r>
            <a:r>
              <a:rPr lang="en-GB" sz="1800">
                <a:solidFill>
                  <a:srgbClr val="E36C0A"/>
                </a:solidFill>
                <a:effectLst/>
                <a:latin typeface="Calibri" panose="020F0502020204030204" pitchFamily="34" charset="0"/>
                <a:ea typeface="Times New Roman" panose="02020603050405020304" pitchFamily="18" charset="0"/>
              </a:rPr>
              <a:t>by revisiting university taught sessions for specific examples and including them within your history planning and teaching.</a:t>
            </a:r>
            <a:endParaRPr lang="en-GB"/>
          </a:p>
        </p:txBody>
      </p:sp>
    </p:spTree>
    <p:extLst>
      <p:ext uri="{BB962C8B-B14F-4D97-AF65-F5344CB8AC3E}">
        <p14:creationId xmlns:p14="http://schemas.microsoft.com/office/powerpoint/2010/main" val="19907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a:t>Teaching on placement SBT1</a:t>
            </a:r>
            <a:endParaRPr lang="en-GB" sz="4000">
              <a:solidFill>
                <a:srgbClr val="FF0000"/>
              </a:solidFill>
            </a:endParaRPr>
          </a:p>
        </p:txBody>
      </p:sp>
      <p:sp>
        <p:nvSpPr>
          <p:cNvPr id="3" name="Content Placeholder 2"/>
          <p:cNvSpPr>
            <a:spLocks noGrp="1"/>
          </p:cNvSpPr>
          <p:nvPr>
            <p:ph idx="1"/>
          </p:nvPr>
        </p:nvSpPr>
        <p:spPr>
          <a:xfrm>
            <a:off x="477929" y="1533831"/>
            <a:ext cx="7886700" cy="4177653"/>
          </a:xfrm>
        </p:spPr>
        <p:txBody>
          <a:bodyPr vert="horz" lIns="91440" tIns="45720" rIns="91440" bIns="45720" rtlCol="0" anchor="t">
            <a:normAutofit/>
          </a:bodyPr>
          <a:lstStyle/>
          <a:p>
            <a:pPr lvl="0"/>
            <a:r>
              <a:rPr lang="en-GB"/>
              <a:t>From the </a:t>
            </a:r>
            <a:r>
              <a:rPr lang="en-GB" b="1"/>
              <a:t>start </a:t>
            </a:r>
            <a:r>
              <a:rPr lang="en-GB"/>
              <a:t>of the block placement Associate Teachers should be teaching </a:t>
            </a:r>
            <a:r>
              <a:rPr lang="en-GB" b="1"/>
              <a:t>one lesson per day</a:t>
            </a:r>
            <a:endParaRPr lang="en-GB" b="1">
              <a:cs typeface="Calibri"/>
            </a:endParaRPr>
          </a:p>
          <a:p>
            <a:pPr lvl="0"/>
            <a:r>
              <a:rPr lang="en-GB"/>
              <a:t>By the end of the placement, Associate Teachers will be teaching a 50% timetable</a:t>
            </a:r>
            <a:endParaRPr lang="en-GB">
              <a:cs typeface="Calibri"/>
            </a:endParaRPr>
          </a:p>
          <a:p>
            <a:r>
              <a:rPr lang="en-GB"/>
              <a:t>Teaching should be predominately whole class teaching, but can include elements of team teaching, teaching of small groups and interventions. </a:t>
            </a:r>
            <a:endParaRPr lang="en-GB">
              <a:cs typeface="Calibri"/>
            </a:endParaRPr>
          </a:p>
          <a:p>
            <a:pPr>
              <a:lnSpc>
                <a:spcPct val="120000"/>
              </a:lnSpc>
            </a:pPr>
            <a:endParaRPr lang="en-GB">
              <a:solidFill>
                <a:srgbClr val="33CC33"/>
              </a:solidFill>
              <a:cs typeface="Calibri" panose="020F0502020204030204"/>
            </a:endParaRPr>
          </a:p>
        </p:txBody>
      </p:sp>
    </p:spTree>
    <p:extLst>
      <p:ext uri="{BB962C8B-B14F-4D97-AF65-F5344CB8AC3E}">
        <p14:creationId xmlns:p14="http://schemas.microsoft.com/office/powerpoint/2010/main" val="3152703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05" y="-217935"/>
            <a:ext cx="8424936" cy="1325563"/>
          </a:xfrm>
        </p:spPr>
        <p:txBody>
          <a:bodyPr/>
          <a:lstStyle/>
          <a:p>
            <a:r>
              <a:rPr lang="en-GB"/>
              <a:t>Teaching on placement SBT2</a:t>
            </a:r>
            <a:endParaRPr lang="en-GB">
              <a:solidFill>
                <a:srgbClr val="FF0000"/>
              </a:solidFill>
            </a:endParaRPr>
          </a:p>
        </p:txBody>
      </p:sp>
      <p:sp>
        <p:nvSpPr>
          <p:cNvPr id="3" name="Content Placeholder 2"/>
          <p:cNvSpPr>
            <a:spLocks noGrp="1"/>
          </p:cNvSpPr>
          <p:nvPr>
            <p:ph idx="1"/>
          </p:nvPr>
        </p:nvSpPr>
        <p:spPr>
          <a:xfrm>
            <a:off x="348777" y="823493"/>
            <a:ext cx="8015852" cy="5185041"/>
          </a:xfrm>
        </p:spPr>
        <p:txBody>
          <a:bodyPr vert="horz" lIns="91440" tIns="45720" rIns="91440" bIns="45720" rtlCol="0" anchor="t">
            <a:normAutofit fontScale="92500" lnSpcReduction="20000"/>
          </a:bodyPr>
          <a:lstStyle/>
          <a:p>
            <a:r>
              <a:rPr lang="en-GB" sz="2000" dirty="0"/>
              <a:t>Associate Teachers will start at a </a:t>
            </a:r>
            <a:r>
              <a:rPr lang="en-GB" sz="2000" b="1" dirty="0"/>
              <a:t>50% teaching timetable </a:t>
            </a:r>
            <a:r>
              <a:rPr lang="en-GB" sz="2000" dirty="0"/>
              <a:t>moving to a </a:t>
            </a:r>
            <a:r>
              <a:rPr lang="en-GB" sz="2000" b="1" dirty="0"/>
              <a:t>60% teaching commitment. </a:t>
            </a:r>
            <a:endParaRPr lang="en-GB" sz="2000" b="1" dirty="0">
              <a:cs typeface="Calibri"/>
            </a:endParaRPr>
          </a:p>
          <a:p>
            <a:r>
              <a:rPr lang="en-GB" sz="2000" b="1" dirty="0">
                <a:latin typeface="Calibri"/>
                <a:cs typeface="Times New Roman"/>
              </a:rPr>
              <a:t>By week three</a:t>
            </a:r>
            <a:r>
              <a:rPr lang="en-GB" sz="2000" dirty="0">
                <a:latin typeface="Calibri"/>
                <a:cs typeface="Times New Roman"/>
              </a:rPr>
              <a:t> Associate Teachers should be teaching </a:t>
            </a:r>
            <a:r>
              <a:rPr lang="en-GB" sz="2000" b="1" dirty="0">
                <a:latin typeface="Calibri"/>
                <a:cs typeface="Times New Roman"/>
              </a:rPr>
              <a:t>60%</a:t>
            </a:r>
            <a:r>
              <a:rPr lang="en-GB" sz="2000" dirty="0">
                <a:latin typeface="Calibri"/>
                <a:cs typeface="Times New Roman"/>
              </a:rPr>
              <a:t> of the time whether that is whole class, intervention groups or one to one intervention.</a:t>
            </a:r>
            <a:endParaRPr lang="en-GB" sz="2000" dirty="0">
              <a:latin typeface="Calibri"/>
              <a:cs typeface="Calibri"/>
            </a:endParaRPr>
          </a:p>
          <a:p>
            <a:r>
              <a:rPr lang="en-GB" sz="2000" dirty="0">
                <a:latin typeface="Calibri"/>
                <a:cs typeface="Times New Roman"/>
              </a:rPr>
              <a:t>This school-based learning is designed to build upon Associate Teachers’ knowledge and understanding of teaching and learning, assessment and behaviour management strategies developed through the taught programme and from previous School Based Training.</a:t>
            </a:r>
            <a:endParaRPr lang="en-GB" sz="2000" dirty="0">
              <a:latin typeface="Calibri"/>
              <a:cs typeface="Calibri"/>
            </a:endParaRPr>
          </a:p>
          <a:p>
            <a:r>
              <a:rPr lang="en-GB" sz="2000" dirty="0">
                <a:latin typeface="Calibri"/>
                <a:cs typeface="Times New Roman"/>
              </a:rPr>
              <a:t>Associate Teachers have had input on research informed practice and some experience of:</a:t>
            </a:r>
            <a:endParaRPr lang="en-GB" sz="2000" dirty="0">
              <a:latin typeface="Calibri"/>
              <a:cs typeface="Calibri"/>
            </a:endParaRPr>
          </a:p>
          <a:p>
            <a:r>
              <a:rPr lang="en-GB" sz="2000" dirty="0">
                <a:latin typeface="Calibri"/>
                <a:cs typeface="Times New Roman"/>
              </a:rPr>
              <a:t>planning and assessing the core and the foundation subjects</a:t>
            </a:r>
            <a:endParaRPr lang="en-GB" sz="2000" dirty="0">
              <a:latin typeface="Calibri"/>
              <a:cs typeface="Calibri"/>
            </a:endParaRPr>
          </a:p>
          <a:p>
            <a:r>
              <a:rPr lang="en-GB" sz="2000" dirty="0">
                <a:latin typeface="Calibri"/>
                <a:cs typeface="Times New Roman"/>
              </a:rPr>
              <a:t>the national curriculum and the challenges that schools face in developing planning and assessment processes</a:t>
            </a:r>
            <a:endParaRPr lang="en-GB" sz="2000" dirty="0">
              <a:latin typeface="Calibri"/>
              <a:cs typeface="Calibri"/>
            </a:endParaRPr>
          </a:p>
          <a:p>
            <a:r>
              <a:rPr lang="en-GB" sz="2000" dirty="0">
                <a:latin typeface="Calibri"/>
                <a:cs typeface="Times New Roman"/>
              </a:rPr>
              <a:t>theories related to behaviour management strategies, learning, formative and summative assessment processes, safeguarding, SEN</a:t>
            </a:r>
            <a:endParaRPr lang="en-GB" sz="2000" dirty="0">
              <a:latin typeface="Calibri"/>
              <a:cs typeface="Calibri"/>
            </a:endParaRPr>
          </a:p>
          <a:p>
            <a:r>
              <a:rPr lang="en-GB" sz="2000" dirty="0">
                <a:latin typeface="Calibri"/>
                <a:cs typeface="Times New Roman"/>
              </a:rPr>
              <a:t>planning, teaching, and assessing small groups, one to one interventions and whole classes.</a:t>
            </a:r>
          </a:p>
          <a:p>
            <a:r>
              <a:rPr lang="en-GB" sz="2000" dirty="0">
                <a:latin typeface="Calibri"/>
                <a:cs typeface="Times New Roman"/>
              </a:rPr>
              <a:t>Associate Teachers on 3-7 route will have had experience of teaching, planning and assessment in EYFS.</a:t>
            </a:r>
          </a:p>
          <a:p>
            <a:pPr lvl="0"/>
            <a:endParaRPr lang="en-GB">
              <a:cs typeface="Calibri"/>
            </a:endParaRPr>
          </a:p>
          <a:p>
            <a:pPr>
              <a:lnSpc>
                <a:spcPct val="120000"/>
              </a:lnSpc>
            </a:pPr>
            <a:endParaRPr lang="en-GB">
              <a:solidFill>
                <a:srgbClr val="33CC33"/>
              </a:solidFill>
              <a:cs typeface="Calibri" panose="020F0502020204030204"/>
            </a:endParaRPr>
          </a:p>
        </p:txBody>
      </p:sp>
    </p:spTree>
    <p:extLst>
      <p:ext uri="{BB962C8B-B14F-4D97-AF65-F5344CB8AC3E}">
        <p14:creationId xmlns:p14="http://schemas.microsoft.com/office/powerpoint/2010/main" val="276746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4589" y="453127"/>
            <a:ext cx="6446229" cy="687207"/>
          </a:xfrm>
          <a:prstGeom prst="rect">
            <a:avLst/>
          </a:prstGeom>
        </p:spPr>
        <p:txBody>
          <a:bodyPr vert="horz" wrap="square" lIns="0" tIns="10001" rIns="0" bIns="0" rtlCol="0" anchor="ctr">
            <a:spAutoFit/>
          </a:bodyPr>
          <a:lstStyle/>
          <a:p>
            <a:pPr marL="9525">
              <a:lnSpc>
                <a:spcPct val="100000"/>
              </a:lnSpc>
              <a:spcBef>
                <a:spcPts val="79"/>
              </a:spcBef>
            </a:pPr>
            <a:r>
              <a:rPr spc="-19">
                <a:latin typeface="Calibri Light"/>
                <a:cs typeface="Calibri Light"/>
              </a:rPr>
              <a:t>Lesson</a:t>
            </a:r>
            <a:r>
              <a:rPr spc="-139">
                <a:latin typeface="Calibri Light"/>
                <a:cs typeface="Calibri Light"/>
              </a:rPr>
              <a:t> </a:t>
            </a:r>
            <a:r>
              <a:rPr spc="-30">
                <a:latin typeface="Calibri Light"/>
                <a:cs typeface="Calibri Light"/>
              </a:rPr>
              <a:t>observations</a:t>
            </a:r>
            <a:endParaRPr>
              <a:latin typeface="Calibri Light"/>
              <a:cs typeface="Calibri Light"/>
            </a:endParaRPr>
          </a:p>
        </p:txBody>
      </p:sp>
      <p:sp>
        <p:nvSpPr>
          <p:cNvPr id="3" name="object 3"/>
          <p:cNvSpPr txBox="1"/>
          <p:nvPr/>
        </p:nvSpPr>
        <p:spPr>
          <a:xfrm>
            <a:off x="706079" y="1993454"/>
            <a:ext cx="7731842" cy="332303"/>
          </a:xfrm>
          <a:prstGeom prst="rect">
            <a:avLst/>
          </a:prstGeom>
        </p:spPr>
        <p:txBody>
          <a:bodyPr vert="horz" wrap="square" lIns="0" tIns="9049" rIns="0" bIns="0" rtlCol="0">
            <a:spAutoFit/>
          </a:bodyPr>
          <a:lstStyle/>
          <a:p>
            <a:pPr marL="180975" marR="3810" indent="-171450">
              <a:spcBef>
                <a:spcPts val="71"/>
              </a:spcBef>
              <a:buFont typeface="Arial MT"/>
              <a:buChar char="•"/>
              <a:tabLst>
                <a:tab pos="180499" algn="l"/>
                <a:tab pos="180975" algn="l"/>
              </a:tabLst>
            </a:pPr>
            <a:endParaRPr sz="2100">
              <a:latin typeface="Calibri"/>
              <a:cs typeface="Calibri"/>
            </a:endParaRPr>
          </a:p>
        </p:txBody>
      </p:sp>
      <p:sp>
        <p:nvSpPr>
          <p:cNvPr id="7" name="TextBox 6">
            <a:extLst>
              <a:ext uri="{FF2B5EF4-FFF2-40B4-BE49-F238E27FC236}">
                <a16:creationId xmlns:a16="http://schemas.microsoft.com/office/drawing/2014/main" id="{0A15BFC1-37A9-8BA3-61F6-FBD50D5A7188}"/>
              </a:ext>
            </a:extLst>
          </p:cNvPr>
          <p:cNvSpPr txBox="1"/>
          <p:nvPr/>
        </p:nvSpPr>
        <p:spPr>
          <a:xfrm>
            <a:off x="296811" y="1628800"/>
            <a:ext cx="8550377" cy="4893647"/>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400">
                <a:latin typeface="Calibri"/>
                <a:cs typeface="Calibri"/>
              </a:rPr>
              <a:t>Please use the </a:t>
            </a:r>
            <a:r>
              <a:rPr lang="en-GB" sz="2400" b="1">
                <a:latin typeface="Calibri"/>
                <a:cs typeface="Calibri"/>
              </a:rPr>
              <a:t>BCU Lesson Observation Feedback Form</a:t>
            </a:r>
          </a:p>
          <a:p>
            <a:pPr marL="342900" indent="-342900">
              <a:buFont typeface="Arial" panose="020B0604020202020204" pitchFamily="34" charset="0"/>
              <a:buChar char="•"/>
            </a:pPr>
            <a:r>
              <a:rPr lang="en-GB" sz="2400">
                <a:latin typeface="Calibri"/>
                <a:cs typeface="Calibri"/>
              </a:rPr>
              <a:t>Subject Feedback Prompts are there to support with subject specific observation feedback – these can all be accessed on the Primary Partnership Website</a:t>
            </a:r>
          </a:p>
          <a:p>
            <a:pPr marL="342900" indent="-342900">
              <a:buFont typeface="Arial" panose="020B0604020202020204" pitchFamily="34" charset="0"/>
              <a:buChar char="•"/>
            </a:pPr>
            <a:r>
              <a:rPr lang="en-GB" sz="2400">
                <a:hlinkClick r:id="rId2"/>
              </a:rPr>
              <a:t>Primary and Early Years partnerships - Overview - School of Education and Social Work | Birmingham City University (bcu.ac.uk)</a:t>
            </a:r>
            <a:r>
              <a:rPr lang="en-GB" sz="2400"/>
              <a:t> </a:t>
            </a:r>
            <a:endParaRPr lang="en-GB" sz="2400">
              <a:latin typeface="Calibri"/>
              <a:cs typeface="Calibri"/>
            </a:endParaRPr>
          </a:p>
          <a:p>
            <a:endParaRPr lang="en-GB" sz="2400">
              <a:latin typeface="Calibri"/>
              <a:cs typeface="Calibri"/>
            </a:endParaRPr>
          </a:p>
          <a:p>
            <a:pPr marL="342900" indent="-342900">
              <a:buFont typeface="Arial" panose="020B0604020202020204" pitchFamily="34" charset="0"/>
              <a:buChar char="•"/>
            </a:pPr>
            <a:r>
              <a:rPr lang="en-GB" sz="2400" b="1">
                <a:latin typeface="Calibri"/>
                <a:cs typeface="Calibri"/>
              </a:rPr>
              <a:t>First formal lesson observation in Week 1 </a:t>
            </a:r>
            <a:r>
              <a:rPr lang="en-GB" sz="2400">
                <a:latin typeface="Calibri"/>
                <a:cs typeface="Calibri"/>
              </a:rPr>
              <a:t>of School Based Training block</a:t>
            </a:r>
          </a:p>
          <a:p>
            <a:pPr marL="342900" indent="-342900">
              <a:buFont typeface="Arial" panose="020B0604020202020204" pitchFamily="34" charset="0"/>
              <a:buChar char="•"/>
            </a:pPr>
            <a:r>
              <a:rPr lang="en-GB" sz="2400" b="1">
                <a:latin typeface="Calibri"/>
                <a:cs typeface="Calibri"/>
              </a:rPr>
              <a:t>One formal observation per week </a:t>
            </a:r>
          </a:p>
          <a:p>
            <a:pPr marL="342900" indent="-342900">
              <a:buFont typeface="Arial" panose="020B0604020202020204" pitchFamily="34" charset="0"/>
              <a:buChar char="•"/>
            </a:pPr>
            <a:r>
              <a:rPr lang="en-GB" sz="2400" b="1">
                <a:latin typeface="Calibri"/>
                <a:cs typeface="Calibri"/>
              </a:rPr>
              <a:t>One joint observation </a:t>
            </a:r>
            <a:r>
              <a:rPr lang="en-GB" sz="2400">
                <a:latin typeface="Calibri"/>
                <a:cs typeface="Calibri"/>
              </a:rPr>
              <a:t>per School Based Training UT and a school mentor</a:t>
            </a:r>
            <a:endParaRPr lang="en-GB"/>
          </a:p>
        </p:txBody>
      </p:sp>
    </p:spTree>
    <p:extLst>
      <p:ext uri="{BB962C8B-B14F-4D97-AF65-F5344CB8AC3E}">
        <p14:creationId xmlns:p14="http://schemas.microsoft.com/office/powerpoint/2010/main" val="1692815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CF57E-53CA-4783-9BEB-134F4C1E2626}"/>
              </a:ext>
            </a:extLst>
          </p:cNvPr>
          <p:cNvPicPr>
            <a:picLocks noChangeAspect="1"/>
          </p:cNvPicPr>
          <p:nvPr/>
        </p:nvPicPr>
        <p:blipFill rotWithShape="1">
          <a:blip r:embed="rId2"/>
          <a:srcRect l="6154" r="4784"/>
          <a:stretch/>
        </p:blipFill>
        <p:spPr>
          <a:xfrm>
            <a:off x="388626" y="260648"/>
            <a:ext cx="3771802" cy="532859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058F47C-1AF6-2206-5AF6-1B17A3888524}"/>
              </a:ext>
            </a:extLst>
          </p:cNvPr>
          <p:cNvPicPr>
            <a:picLocks noChangeAspect="1"/>
          </p:cNvPicPr>
          <p:nvPr/>
        </p:nvPicPr>
        <p:blipFill>
          <a:blip r:embed="rId3"/>
          <a:stretch>
            <a:fillRect/>
          </a:stretch>
        </p:blipFill>
        <p:spPr>
          <a:xfrm>
            <a:off x="4572000" y="270630"/>
            <a:ext cx="4045121" cy="5328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551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A7BC-4C9D-7728-5465-1AC72338306E}"/>
              </a:ext>
            </a:extLst>
          </p:cNvPr>
          <p:cNvSpPr>
            <a:spLocks noGrp="1"/>
          </p:cNvSpPr>
          <p:nvPr>
            <p:ph type="title"/>
          </p:nvPr>
        </p:nvSpPr>
        <p:spPr/>
        <p:txBody>
          <a:bodyPr>
            <a:normAutofit/>
          </a:bodyPr>
          <a:lstStyle/>
          <a:p>
            <a:r>
              <a:rPr lang="en-GB" sz="4200"/>
              <a:t>Subject Specific Feedback Prompts</a:t>
            </a:r>
          </a:p>
        </p:txBody>
      </p:sp>
      <p:pic>
        <p:nvPicPr>
          <p:cNvPr id="4" name="Picture 3">
            <a:extLst>
              <a:ext uri="{FF2B5EF4-FFF2-40B4-BE49-F238E27FC236}">
                <a16:creationId xmlns:a16="http://schemas.microsoft.com/office/drawing/2014/main" id="{DE71EB94-159C-6B2C-CF50-57D9838CAE06}"/>
              </a:ext>
            </a:extLst>
          </p:cNvPr>
          <p:cNvPicPr>
            <a:picLocks noChangeAspect="1"/>
          </p:cNvPicPr>
          <p:nvPr/>
        </p:nvPicPr>
        <p:blipFill>
          <a:blip r:embed="rId2"/>
          <a:stretch>
            <a:fillRect/>
          </a:stretch>
        </p:blipFill>
        <p:spPr>
          <a:xfrm>
            <a:off x="628650" y="1463674"/>
            <a:ext cx="3495675" cy="50292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EF117F4-DF68-FCBE-0914-F05575B1C811}"/>
              </a:ext>
            </a:extLst>
          </p:cNvPr>
          <p:cNvPicPr>
            <a:picLocks noChangeAspect="1"/>
          </p:cNvPicPr>
          <p:nvPr/>
        </p:nvPicPr>
        <p:blipFill>
          <a:blip r:embed="rId3"/>
          <a:stretch>
            <a:fillRect/>
          </a:stretch>
        </p:blipFill>
        <p:spPr>
          <a:xfrm>
            <a:off x="4572000" y="1268760"/>
            <a:ext cx="3819565" cy="5224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19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31" y="119319"/>
            <a:ext cx="7886700" cy="1325563"/>
          </a:xfrm>
        </p:spPr>
        <p:txBody>
          <a:bodyPr/>
          <a:lstStyle/>
          <a:p>
            <a:pPr algn="ctr"/>
            <a:r>
              <a:rPr lang="en-GB"/>
              <a:t>Year 2 Tutor Team</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a:t>Kath Minett-Waller – Year 2 Tutor and Senior Lecturer in Primary Science Education</a:t>
            </a:r>
          </a:p>
          <a:p>
            <a:pPr marL="0" indent="0">
              <a:buNone/>
            </a:pPr>
            <a:r>
              <a:rPr lang="en-GB">
                <a:cs typeface="Calibri"/>
                <a:hlinkClick r:id="rId2"/>
              </a:rPr>
              <a:t>Kath.Minett-Waller@bcu.ac.uk</a:t>
            </a:r>
            <a:r>
              <a:rPr lang="en-GB">
                <a:cs typeface="Calibri"/>
              </a:rPr>
              <a:t> </a:t>
            </a:r>
          </a:p>
          <a:p>
            <a:pPr marL="0" indent="0">
              <a:buNone/>
            </a:pPr>
            <a:endParaRPr lang="en-GB"/>
          </a:p>
          <a:p>
            <a:pPr marL="0" indent="0">
              <a:buNone/>
            </a:pPr>
            <a:r>
              <a:rPr lang="en-GB"/>
              <a:t>John Barrington – Year 2 Tutor and Lecturer in Primary Education</a:t>
            </a:r>
            <a:endParaRPr lang="en-GB">
              <a:cs typeface="Calibri"/>
            </a:endParaRPr>
          </a:p>
          <a:p>
            <a:pPr marL="0" indent="0">
              <a:buNone/>
            </a:pPr>
            <a:r>
              <a:rPr lang="en-GB">
                <a:hlinkClick r:id="rId3"/>
              </a:rPr>
              <a:t>John.Barrington@bcu.ac.uk</a:t>
            </a:r>
            <a:r>
              <a:rPr lang="en-GB"/>
              <a:t> </a:t>
            </a:r>
            <a:endParaRPr lang="en-GB">
              <a:cs typeface="Calibri"/>
            </a:endParaRPr>
          </a:p>
          <a:p>
            <a:pPr marL="0" indent="0">
              <a:buNone/>
            </a:pPr>
            <a:endParaRPr lang="en-GB"/>
          </a:p>
          <a:p>
            <a:pPr marL="0" indent="0">
              <a:buNone/>
            </a:pPr>
            <a:endParaRPr lang="en-GB"/>
          </a:p>
        </p:txBody>
      </p:sp>
    </p:spTree>
    <p:extLst>
      <p:ext uri="{BB962C8B-B14F-4D97-AF65-F5344CB8AC3E}">
        <p14:creationId xmlns:p14="http://schemas.microsoft.com/office/powerpoint/2010/main" val="3893503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4746-3454-485A-8CC4-22E910FE5530}"/>
              </a:ext>
            </a:extLst>
          </p:cNvPr>
          <p:cNvSpPr>
            <a:spLocks noGrp="1"/>
          </p:cNvSpPr>
          <p:nvPr>
            <p:ph type="title"/>
          </p:nvPr>
        </p:nvSpPr>
        <p:spPr/>
        <p:txBody>
          <a:bodyPr/>
          <a:lstStyle/>
          <a:p>
            <a:r>
              <a:rPr lang="en-GB"/>
              <a:t>Critical Incident - Definition</a:t>
            </a:r>
          </a:p>
        </p:txBody>
      </p:sp>
      <p:sp>
        <p:nvSpPr>
          <p:cNvPr id="3" name="Content Placeholder 2">
            <a:extLst>
              <a:ext uri="{FF2B5EF4-FFF2-40B4-BE49-F238E27FC236}">
                <a16:creationId xmlns:a16="http://schemas.microsoft.com/office/drawing/2014/main" id="{2757D8AC-0120-44E8-9760-6172C96BF0B6}"/>
              </a:ext>
            </a:extLst>
          </p:cNvPr>
          <p:cNvSpPr>
            <a:spLocks noGrp="1"/>
          </p:cNvSpPr>
          <p:nvPr>
            <p:ph idx="1"/>
          </p:nvPr>
        </p:nvSpPr>
        <p:spPr>
          <a:xfrm>
            <a:off x="628650" y="1825625"/>
            <a:ext cx="7886700" cy="4667249"/>
          </a:xfrm>
        </p:spPr>
        <p:txBody>
          <a:bodyPr/>
          <a:lstStyle/>
          <a:p>
            <a:r>
              <a:rPr lang="en-GB" sz="3000" b="1">
                <a:effectLst/>
                <a:ea typeface="Calibri" panose="020F0502020204030204" pitchFamily="34" charset="0"/>
              </a:rPr>
              <a:t>Critical incidents </a:t>
            </a:r>
            <a:r>
              <a:rPr lang="en-GB" sz="3000">
                <a:effectLst/>
                <a:ea typeface="Calibri" panose="020F0502020204030204" pitchFamily="34" charset="0"/>
              </a:rPr>
              <a:t>are learning situations that lead to significant learning and personal professional growth. </a:t>
            </a:r>
          </a:p>
          <a:p>
            <a:r>
              <a:rPr lang="en-GB" sz="3000">
                <a:effectLst/>
                <a:ea typeface="Calibri" panose="020F0502020204030204" pitchFamily="34" charset="0"/>
              </a:rPr>
              <a:t>A critical incident does</a:t>
            </a:r>
            <a:r>
              <a:rPr lang="en-GB" sz="3000" b="1">
                <a:effectLst/>
                <a:ea typeface="Calibri" panose="020F0502020204030204" pitchFamily="34" charset="0"/>
              </a:rPr>
              <a:t> not </a:t>
            </a:r>
            <a:r>
              <a:rPr lang="en-GB" sz="3000">
                <a:effectLst/>
                <a:ea typeface="Calibri" panose="020F0502020204030204" pitchFamily="34" charset="0"/>
              </a:rPr>
              <a:t>need to be a serious or dangerous event; rather “critical” is to be interpreted as relevant or important that would require more in-depth reflections.</a:t>
            </a:r>
          </a:p>
          <a:p>
            <a:r>
              <a:rPr lang="en-GB" sz="3000">
                <a:ea typeface="Calibri" panose="020F0502020204030204" pitchFamily="34" charset="0"/>
              </a:rPr>
              <a:t>These are to be supported by relevant/current reading and reading (refer back to SSDJ)</a:t>
            </a:r>
          </a:p>
          <a:p>
            <a:r>
              <a:rPr lang="en-GB" sz="3000">
                <a:effectLst/>
                <a:ea typeface="Calibri" panose="020F0502020204030204" pitchFamily="34" charset="0"/>
              </a:rPr>
              <a:t>Supported with </a:t>
            </a:r>
            <a:r>
              <a:rPr lang="en-GB" sz="3000" err="1">
                <a:effectLst/>
                <a:ea typeface="Calibri" panose="020F0502020204030204" pitchFamily="34" charset="0"/>
              </a:rPr>
              <a:t>upto</a:t>
            </a:r>
            <a:r>
              <a:rPr lang="en-GB" sz="3000">
                <a:effectLst/>
                <a:ea typeface="Calibri" panose="020F0502020204030204" pitchFamily="34" charset="0"/>
              </a:rPr>
              <a:t> 5 pieces of evidence </a:t>
            </a:r>
          </a:p>
          <a:p>
            <a:endParaRPr lang="en-GB"/>
          </a:p>
        </p:txBody>
      </p:sp>
    </p:spTree>
    <p:extLst>
      <p:ext uri="{BB962C8B-B14F-4D97-AF65-F5344CB8AC3E}">
        <p14:creationId xmlns:p14="http://schemas.microsoft.com/office/powerpoint/2010/main" val="1459415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6B2E-97A5-4902-9254-7E91027E207C}"/>
              </a:ext>
            </a:extLst>
          </p:cNvPr>
          <p:cNvSpPr>
            <a:spLocks noGrp="1"/>
          </p:cNvSpPr>
          <p:nvPr>
            <p:ph type="title"/>
          </p:nvPr>
        </p:nvSpPr>
        <p:spPr>
          <a:xfrm>
            <a:off x="628650" y="365126"/>
            <a:ext cx="8191822" cy="1325563"/>
          </a:xfrm>
        </p:spPr>
        <p:txBody>
          <a:bodyPr/>
          <a:lstStyle/>
          <a:p>
            <a:r>
              <a:rPr lang="en-GB"/>
              <a:t>Critical Incident </a:t>
            </a:r>
          </a:p>
        </p:txBody>
      </p:sp>
      <p:sp>
        <p:nvSpPr>
          <p:cNvPr id="3" name="Content Placeholder 2">
            <a:extLst>
              <a:ext uri="{FF2B5EF4-FFF2-40B4-BE49-F238E27FC236}">
                <a16:creationId xmlns:a16="http://schemas.microsoft.com/office/drawing/2014/main" id="{0A8E70D8-9B89-4DEA-A24A-5A8CFC77B6BF}"/>
              </a:ext>
            </a:extLst>
          </p:cNvPr>
          <p:cNvSpPr>
            <a:spLocks noGrp="1"/>
          </p:cNvSpPr>
          <p:nvPr>
            <p:ph idx="1"/>
          </p:nvPr>
        </p:nvSpPr>
        <p:spPr>
          <a:xfrm>
            <a:off x="628650" y="1484784"/>
            <a:ext cx="7886700" cy="4351338"/>
          </a:xfrm>
        </p:spPr>
        <p:txBody>
          <a:bodyPr>
            <a:normAutofit fontScale="92500"/>
          </a:bodyPr>
          <a:lstStyle/>
          <a:p>
            <a:r>
              <a:rPr lang="en-GB"/>
              <a:t>At each Review/Progress Meeting Associate Teachers  will present to whoever is completing the meeting a Critical Incident that demonstrates progress towards the BCU Curriculum Key Themes and ultimately the Teachers Standards.</a:t>
            </a:r>
          </a:p>
          <a:p>
            <a:r>
              <a:rPr lang="en-GB"/>
              <a:t>The Critical Incident must show that the Associate Teacher can present and discuss with expert colleagues:</a:t>
            </a:r>
          </a:p>
          <a:p>
            <a:pPr algn="ctr">
              <a:buFont typeface="Wingdings" panose="05000000000000000000" pitchFamily="2" charset="2"/>
              <a:buChar char="ü"/>
            </a:pPr>
            <a:r>
              <a:rPr lang="en-GB" sz="3200" b="1">
                <a:solidFill>
                  <a:srgbClr val="FF0000"/>
                </a:solidFill>
              </a:rPr>
              <a:t>INTENTION</a:t>
            </a:r>
          </a:p>
          <a:p>
            <a:pPr algn="ctr">
              <a:buFont typeface="Wingdings" panose="05000000000000000000" pitchFamily="2" charset="2"/>
              <a:buChar char="ü"/>
            </a:pPr>
            <a:r>
              <a:rPr lang="en-GB" sz="3200" b="1">
                <a:solidFill>
                  <a:srgbClr val="FFC000"/>
                </a:solidFill>
              </a:rPr>
              <a:t>IMPLEMENTATION</a:t>
            </a:r>
          </a:p>
          <a:p>
            <a:pPr algn="ctr">
              <a:buFont typeface="Wingdings" panose="05000000000000000000" pitchFamily="2" charset="2"/>
              <a:buChar char="ü"/>
            </a:pPr>
            <a:r>
              <a:rPr lang="en-GB" sz="3200" b="1">
                <a:solidFill>
                  <a:srgbClr val="00B050"/>
                </a:solidFill>
              </a:rPr>
              <a:t>IMPACT</a:t>
            </a:r>
            <a:endParaRPr lang="en-GB"/>
          </a:p>
        </p:txBody>
      </p:sp>
    </p:spTree>
    <p:extLst>
      <p:ext uri="{BB962C8B-B14F-4D97-AF65-F5344CB8AC3E}">
        <p14:creationId xmlns:p14="http://schemas.microsoft.com/office/powerpoint/2010/main" val="2174531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46529" y="161554"/>
            <a:ext cx="8229600" cy="1143000"/>
          </a:xfrm>
        </p:spPr>
        <p:txBody>
          <a:bodyPr>
            <a:normAutofit/>
          </a:bodyPr>
          <a:lstStyle/>
          <a:p>
            <a:r>
              <a:rPr lang="en-GB">
                <a:latin typeface="+mn-lt"/>
              </a:rPr>
              <a:t>Critical Incident</a:t>
            </a:r>
          </a:p>
        </p:txBody>
      </p:sp>
      <p:sp>
        <p:nvSpPr>
          <p:cNvPr id="9" name="Content Placeholder 5"/>
          <p:cNvSpPr>
            <a:spLocks noGrp="1"/>
          </p:cNvSpPr>
          <p:nvPr>
            <p:ph idx="1"/>
          </p:nvPr>
        </p:nvSpPr>
        <p:spPr>
          <a:xfrm>
            <a:off x="446529" y="1300154"/>
            <a:ext cx="8229600" cy="4257692"/>
          </a:xfrm>
        </p:spPr>
        <p:txBody>
          <a:bodyPr vert="horz" lIns="91440" tIns="45720" rIns="91440" bIns="45720" rtlCol="0" anchor="t">
            <a:normAutofit/>
          </a:bodyPr>
          <a:lstStyle/>
          <a:p>
            <a:r>
              <a:rPr lang="en-GB"/>
              <a:t>Prior to each Review/Progress Meeting the Associate Teacher will need to prepare a Critical Incident. </a:t>
            </a:r>
          </a:p>
          <a:p>
            <a:r>
              <a:rPr lang="en-GB"/>
              <a:t>They can use evidence to support their Critical Incident.</a:t>
            </a:r>
            <a:endParaRPr lang="en-GB">
              <a:cs typeface="Calibri"/>
            </a:endParaRPr>
          </a:p>
          <a:p>
            <a:r>
              <a:rPr lang="en-GB"/>
              <a:t>Up to 5 pieces of evidence maximum to demonstrate progress towards the BCU Curriculum Key Themes.</a:t>
            </a:r>
            <a:endParaRPr lang="en-GB">
              <a:cs typeface="Calibri"/>
            </a:endParaRPr>
          </a:p>
          <a:p>
            <a:r>
              <a:rPr lang="en-GB"/>
              <a:t>Critical Incident gives an opportunity for the Associate Teacher show how they are progressing and developing.</a:t>
            </a:r>
            <a:endParaRPr lang="en-GB">
              <a:cs typeface="Calibri"/>
            </a:endParaRPr>
          </a:p>
          <a:p>
            <a:endParaRPr lang="en-GB"/>
          </a:p>
          <a:p>
            <a:pPr marL="0" indent="0" algn="ctr">
              <a:buNone/>
            </a:pPr>
            <a:endParaRPr lang="en-GB" sz="3200" b="1">
              <a:solidFill>
                <a:srgbClr val="00B050"/>
              </a:solidFill>
            </a:endParaRPr>
          </a:p>
        </p:txBody>
      </p:sp>
    </p:spTree>
    <p:extLst>
      <p:ext uri="{BB962C8B-B14F-4D97-AF65-F5344CB8AC3E}">
        <p14:creationId xmlns:p14="http://schemas.microsoft.com/office/powerpoint/2010/main" val="2537778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2C34-7E07-4C15-8750-84CD8E6CD5F3}"/>
              </a:ext>
            </a:extLst>
          </p:cNvPr>
          <p:cNvPicPr>
            <a:picLocks noChangeAspect="1"/>
          </p:cNvPicPr>
          <p:nvPr/>
        </p:nvPicPr>
        <p:blipFill>
          <a:blip r:embed="rId2"/>
          <a:stretch>
            <a:fillRect/>
          </a:stretch>
        </p:blipFill>
        <p:spPr>
          <a:xfrm>
            <a:off x="1541264" y="260648"/>
            <a:ext cx="6061472" cy="5407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8421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EE80-A8B9-3E48-DAFF-F2AD6A330B0A}"/>
              </a:ext>
            </a:extLst>
          </p:cNvPr>
          <p:cNvSpPr>
            <a:spLocks noGrp="1"/>
          </p:cNvSpPr>
          <p:nvPr>
            <p:ph type="title"/>
          </p:nvPr>
        </p:nvSpPr>
        <p:spPr/>
        <p:txBody>
          <a:bodyPr/>
          <a:lstStyle/>
          <a:p>
            <a:r>
              <a:rPr lang="en-GB"/>
              <a:t>Progress Tracker</a:t>
            </a:r>
          </a:p>
        </p:txBody>
      </p:sp>
      <p:sp>
        <p:nvSpPr>
          <p:cNvPr id="3" name="Content Placeholder 2">
            <a:extLst>
              <a:ext uri="{FF2B5EF4-FFF2-40B4-BE49-F238E27FC236}">
                <a16:creationId xmlns:a16="http://schemas.microsoft.com/office/drawing/2014/main" id="{FA2E2E62-EECB-CEC5-0868-11546E425E1B}"/>
              </a:ext>
            </a:extLst>
          </p:cNvPr>
          <p:cNvSpPr>
            <a:spLocks noGrp="1"/>
          </p:cNvSpPr>
          <p:nvPr>
            <p:ph idx="1"/>
          </p:nvPr>
        </p:nvSpPr>
        <p:spPr/>
        <p:txBody>
          <a:bodyPr/>
          <a:lstStyle/>
          <a:p>
            <a:r>
              <a:rPr lang="en-GB"/>
              <a:t>The purpose of the Progress tracker is to track and record the progress each AT is making against the BCU Key Themes. </a:t>
            </a:r>
          </a:p>
          <a:p>
            <a:r>
              <a:rPr lang="en-GB"/>
              <a:t>The tracker will be </a:t>
            </a:r>
            <a:r>
              <a:rPr lang="en-GB" err="1"/>
              <a:t>revisted</a:t>
            </a:r>
            <a:r>
              <a:rPr lang="en-GB"/>
              <a:t> nad updated at the end of each weekly meeting. This will evidence what the AT has achieved to date and will also allow you to consider next step targets. </a:t>
            </a:r>
          </a:p>
          <a:p>
            <a:endParaRPr lang="en-GB"/>
          </a:p>
          <a:p>
            <a:endParaRPr lang="en-GB"/>
          </a:p>
        </p:txBody>
      </p:sp>
    </p:spTree>
    <p:extLst>
      <p:ext uri="{BB962C8B-B14F-4D97-AF65-F5344CB8AC3E}">
        <p14:creationId xmlns:p14="http://schemas.microsoft.com/office/powerpoint/2010/main" val="221872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188640"/>
            <a:ext cx="8190885" cy="72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BCU Assessment Tracker</a:t>
            </a:r>
          </a:p>
        </p:txBody>
      </p:sp>
      <p:pic>
        <p:nvPicPr>
          <p:cNvPr id="6" name="Picture 5">
            <a:extLst>
              <a:ext uri="{FF2B5EF4-FFF2-40B4-BE49-F238E27FC236}">
                <a16:creationId xmlns:a16="http://schemas.microsoft.com/office/drawing/2014/main" id="{5DB0051F-1ADF-43E6-A193-092F82357D09}"/>
              </a:ext>
            </a:extLst>
          </p:cNvPr>
          <p:cNvPicPr>
            <a:picLocks noChangeAspect="1"/>
          </p:cNvPicPr>
          <p:nvPr/>
        </p:nvPicPr>
        <p:blipFill>
          <a:blip r:embed="rId3"/>
          <a:stretch>
            <a:fillRect/>
          </a:stretch>
        </p:blipFill>
        <p:spPr>
          <a:xfrm>
            <a:off x="1115616" y="836712"/>
            <a:ext cx="7192916" cy="4896544"/>
          </a:xfrm>
          <a:prstGeom prst="rect">
            <a:avLst/>
          </a:prstGeom>
        </p:spPr>
      </p:pic>
    </p:spTree>
    <p:extLst>
      <p:ext uri="{BB962C8B-B14F-4D97-AF65-F5344CB8AC3E}">
        <p14:creationId xmlns:p14="http://schemas.microsoft.com/office/powerpoint/2010/main" val="3559586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AFCCB-D94E-4397-88FF-A65A54A774B9}"/>
              </a:ext>
            </a:extLst>
          </p:cNvPr>
          <p:cNvPicPr>
            <a:picLocks noChangeAspect="1"/>
          </p:cNvPicPr>
          <p:nvPr/>
        </p:nvPicPr>
        <p:blipFill>
          <a:blip r:embed="rId2"/>
          <a:stretch>
            <a:fillRect/>
          </a:stretch>
        </p:blipFill>
        <p:spPr>
          <a:xfrm>
            <a:off x="747712" y="188640"/>
            <a:ext cx="7648575" cy="5105400"/>
          </a:xfrm>
          <a:prstGeom prst="rect">
            <a:avLst/>
          </a:prstGeom>
        </p:spPr>
      </p:pic>
    </p:spTree>
    <p:extLst>
      <p:ext uri="{BB962C8B-B14F-4D97-AF65-F5344CB8AC3E}">
        <p14:creationId xmlns:p14="http://schemas.microsoft.com/office/powerpoint/2010/main" val="588945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5472B-5060-42B6-AC3E-06082AD0038F}"/>
              </a:ext>
            </a:extLst>
          </p:cNvPr>
          <p:cNvPicPr>
            <a:picLocks noChangeAspect="1"/>
          </p:cNvPicPr>
          <p:nvPr/>
        </p:nvPicPr>
        <p:blipFill>
          <a:blip r:embed="rId2"/>
          <a:stretch>
            <a:fillRect/>
          </a:stretch>
        </p:blipFill>
        <p:spPr>
          <a:xfrm>
            <a:off x="709612" y="260648"/>
            <a:ext cx="7724775" cy="5219700"/>
          </a:xfrm>
          <a:prstGeom prst="rect">
            <a:avLst/>
          </a:prstGeom>
        </p:spPr>
      </p:pic>
    </p:spTree>
    <p:extLst>
      <p:ext uri="{BB962C8B-B14F-4D97-AF65-F5344CB8AC3E}">
        <p14:creationId xmlns:p14="http://schemas.microsoft.com/office/powerpoint/2010/main" val="52738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0635E-EFA5-459A-8374-58C6472DA2D4}"/>
              </a:ext>
            </a:extLst>
          </p:cNvPr>
          <p:cNvPicPr>
            <a:picLocks noChangeAspect="1"/>
          </p:cNvPicPr>
          <p:nvPr/>
        </p:nvPicPr>
        <p:blipFill>
          <a:blip r:embed="rId2"/>
          <a:stretch>
            <a:fillRect/>
          </a:stretch>
        </p:blipFill>
        <p:spPr>
          <a:xfrm>
            <a:off x="695325" y="692696"/>
            <a:ext cx="7753350" cy="4286250"/>
          </a:xfrm>
          <a:prstGeom prst="rect">
            <a:avLst/>
          </a:prstGeom>
        </p:spPr>
      </p:pic>
    </p:spTree>
    <p:extLst>
      <p:ext uri="{BB962C8B-B14F-4D97-AF65-F5344CB8AC3E}">
        <p14:creationId xmlns:p14="http://schemas.microsoft.com/office/powerpoint/2010/main" val="3806494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64E4-64C5-E074-4A44-84DBBF0D4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65098-5AA6-DF54-666A-4BD12D4DB279}"/>
              </a:ext>
            </a:extLst>
          </p:cNvPr>
          <p:cNvSpPr>
            <a:spLocks noGrp="1"/>
          </p:cNvSpPr>
          <p:nvPr>
            <p:ph type="title"/>
          </p:nvPr>
        </p:nvSpPr>
        <p:spPr>
          <a:xfrm>
            <a:off x="456429" y="346650"/>
            <a:ext cx="8518238" cy="562074"/>
          </a:xfrm>
        </p:spPr>
        <p:txBody>
          <a:bodyPr>
            <a:noAutofit/>
          </a:bodyPr>
          <a:lstStyle/>
          <a:p>
            <a:r>
              <a:rPr lang="en-GB" sz="3800"/>
              <a:t>Review Meeting 1 and Progress Meeting 1</a:t>
            </a:r>
          </a:p>
        </p:txBody>
      </p:sp>
      <p:sp>
        <p:nvSpPr>
          <p:cNvPr id="3" name="Content Placeholder 2">
            <a:extLst>
              <a:ext uri="{FF2B5EF4-FFF2-40B4-BE49-F238E27FC236}">
                <a16:creationId xmlns:a16="http://schemas.microsoft.com/office/drawing/2014/main" id="{22B9962C-255D-D766-DE5E-1BF1AEEB09B4}"/>
              </a:ext>
            </a:extLst>
          </p:cNvPr>
          <p:cNvSpPr>
            <a:spLocks noGrp="1"/>
          </p:cNvSpPr>
          <p:nvPr>
            <p:ph idx="1"/>
          </p:nvPr>
        </p:nvSpPr>
        <p:spPr>
          <a:xfrm>
            <a:off x="178741" y="1062545"/>
            <a:ext cx="8507288" cy="4713387"/>
          </a:xfrm>
        </p:spPr>
        <p:txBody>
          <a:bodyPr vert="horz" lIns="91440" tIns="45720" rIns="91440" bIns="45720" rtlCol="0" anchor="t">
            <a:normAutofit/>
          </a:bodyPr>
          <a:lstStyle/>
          <a:p>
            <a:pPr marL="0" indent="0" fontAlgn="base">
              <a:buNone/>
            </a:pPr>
            <a:r>
              <a:rPr lang="en-GB" b="1" i="1"/>
              <a:t>      Review Meeting 1:</a:t>
            </a:r>
          </a:p>
          <a:p>
            <a:pPr marL="0" indent="0">
              <a:buNone/>
            </a:pPr>
            <a:r>
              <a:rPr lang="en-GB" b="1" i="1"/>
              <a:t> </a:t>
            </a:r>
            <a:r>
              <a:rPr lang="en-GB" sz="2400" spc="-5">
                <a:solidFill>
                  <a:srgbClr val="7030A0"/>
                </a:solidFill>
                <a:latin typeface="Carlito"/>
                <a:cs typeface="Carlito"/>
              </a:rPr>
              <a:t>UT </a:t>
            </a:r>
            <a:r>
              <a:rPr lang="en-GB" sz="2400" spc="-10">
                <a:solidFill>
                  <a:srgbClr val="7030A0"/>
                </a:solidFill>
                <a:latin typeface="Carlito"/>
                <a:cs typeface="Carlito"/>
              </a:rPr>
              <a:t>(either in-person </a:t>
            </a:r>
            <a:r>
              <a:rPr lang="en-GB" sz="2400" spc="-5">
                <a:solidFill>
                  <a:srgbClr val="7030A0"/>
                </a:solidFill>
                <a:latin typeface="Carlito"/>
                <a:cs typeface="Carlito"/>
              </a:rPr>
              <a:t>or </a:t>
            </a:r>
            <a:r>
              <a:rPr lang="en-GB" sz="2400" spc="-10">
                <a:solidFill>
                  <a:srgbClr val="7030A0"/>
                </a:solidFill>
                <a:latin typeface="Carlito"/>
                <a:cs typeface="Carlito"/>
              </a:rPr>
              <a:t>online), </a:t>
            </a:r>
            <a:r>
              <a:rPr lang="en-GB" sz="2400" spc="-5">
                <a:solidFill>
                  <a:srgbClr val="7030A0"/>
                </a:solidFill>
                <a:latin typeface="Carlito"/>
                <a:cs typeface="Carlito"/>
              </a:rPr>
              <a:t>class </a:t>
            </a:r>
            <a:r>
              <a:rPr lang="en-GB" sz="2400" spc="-25">
                <a:solidFill>
                  <a:srgbClr val="7030A0"/>
                </a:solidFill>
                <a:latin typeface="Carlito"/>
                <a:cs typeface="Carlito"/>
              </a:rPr>
              <a:t>teacher/mentor, </a:t>
            </a:r>
            <a:r>
              <a:rPr lang="en-GB" sz="2400" spc="-5">
                <a:solidFill>
                  <a:srgbClr val="7030A0"/>
                </a:solidFill>
                <a:latin typeface="Carlito"/>
                <a:cs typeface="Carlito"/>
              </a:rPr>
              <a:t>and  </a:t>
            </a:r>
            <a:r>
              <a:rPr lang="en-GB" sz="2400" spc="-10">
                <a:solidFill>
                  <a:srgbClr val="7030A0"/>
                </a:solidFill>
                <a:latin typeface="Carlito"/>
                <a:cs typeface="Carlito"/>
              </a:rPr>
              <a:t>Associate </a:t>
            </a:r>
            <a:r>
              <a:rPr lang="en-GB" sz="2400" spc="-55">
                <a:solidFill>
                  <a:srgbClr val="7030A0"/>
                </a:solidFill>
                <a:latin typeface="Carlito"/>
                <a:cs typeface="Carlito"/>
              </a:rPr>
              <a:t>Teacher. </a:t>
            </a:r>
            <a:r>
              <a:rPr lang="en-GB" sz="2400" spc="-10">
                <a:solidFill>
                  <a:srgbClr val="7030A0"/>
                </a:solidFill>
                <a:latin typeface="Carlito"/>
                <a:cs typeface="Carlito"/>
              </a:rPr>
              <a:t>Observation </a:t>
            </a:r>
            <a:r>
              <a:rPr lang="en-GB" sz="2400" spc="-15">
                <a:solidFill>
                  <a:srgbClr val="7030A0"/>
                </a:solidFill>
                <a:latin typeface="Carlito"/>
                <a:cs typeface="Carlito"/>
              </a:rPr>
              <a:t>feedback </a:t>
            </a:r>
            <a:r>
              <a:rPr lang="en-GB" sz="2400" spc="-5">
                <a:solidFill>
                  <a:srgbClr val="7030A0"/>
                </a:solidFill>
                <a:latin typeface="Carlito"/>
                <a:cs typeface="Carlito"/>
              </a:rPr>
              <a:t>discussion. </a:t>
            </a:r>
            <a:r>
              <a:rPr lang="en-GB" sz="2400" spc="-10">
                <a:solidFill>
                  <a:srgbClr val="7030A0"/>
                </a:solidFill>
                <a:latin typeface="Carlito"/>
                <a:cs typeface="Carlito"/>
              </a:rPr>
              <a:t>Sharing  Critical Incident. Progress against </a:t>
            </a:r>
            <a:r>
              <a:rPr lang="en-GB" sz="2400">
                <a:solidFill>
                  <a:srgbClr val="7030A0"/>
                </a:solidFill>
                <a:latin typeface="Carlito"/>
                <a:cs typeface="Carlito"/>
              </a:rPr>
              <a:t>BCU </a:t>
            </a:r>
            <a:r>
              <a:rPr lang="en-GB" sz="2400" spc="-20">
                <a:solidFill>
                  <a:srgbClr val="7030A0"/>
                </a:solidFill>
                <a:latin typeface="Carlito"/>
                <a:cs typeface="Carlito"/>
              </a:rPr>
              <a:t>Key </a:t>
            </a:r>
            <a:r>
              <a:rPr lang="en-GB" sz="2400" spc="-5">
                <a:solidFill>
                  <a:srgbClr val="7030A0"/>
                </a:solidFill>
                <a:latin typeface="Carlito"/>
                <a:cs typeface="Carlito"/>
              </a:rPr>
              <a:t>Themes. </a:t>
            </a:r>
            <a:endParaRPr lang="en-GB" b="1" i="1">
              <a:solidFill>
                <a:srgbClr val="000000"/>
              </a:solidFill>
              <a:latin typeface="Calibri" panose="020F0502020204030204"/>
              <a:cs typeface="Calibri"/>
            </a:endParaRPr>
          </a:p>
          <a:p>
            <a:pPr marL="482600" marR="17780" indent="0">
              <a:lnSpc>
                <a:spcPct val="100000"/>
              </a:lnSpc>
              <a:spcBef>
                <a:spcPts val="530"/>
              </a:spcBef>
              <a:buNone/>
              <a:tabLst>
                <a:tab pos="710565" algn="l"/>
                <a:tab pos="711200" algn="l"/>
              </a:tabLst>
            </a:pPr>
            <a:endParaRPr lang="en-GB" sz="2400" b="1" i="1" spc="-5">
              <a:latin typeface="Carlito"/>
            </a:endParaRPr>
          </a:p>
          <a:p>
            <a:pPr marL="482600" marR="17780" indent="0">
              <a:lnSpc>
                <a:spcPct val="100000"/>
              </a:lnSpc>
              <a:spcBef>
                <a:spcPts val="530"/>
              </a:spcBef>
              <a:buNone/>
              <a:tabLst>
                <a:tab pos="710565" algn="l"/>
                <a:tab pos="711200" algn="l"/>
              </a:tabLst>
            </a:pPr>
            <a:r>
              <a:rPr lang="en-GB" b="1" i="1"/>
              <a:t>Progress Meeting 1: </a:t>
            </a:r>
            <a:endParaRPr lang="en-GB" sz="2400">
              <a:solidFill>
                <a:srgbClr val="7030A0"/>
              </a:solidFill>
              <a:latin typeface="Carlito"/>
            </a:endParaRPr>
          </a:p>
          <a:p>
            <a:pPr marL="482600" marR="17780" indent="0">
              <a:lnSpc>
                <a:spcPct val="100000"/>
              </a:lnSpc>
              <a:spcBef>
                <a:spcPts val="530"/>
              </a:spcBef>
              <a:buNone/>
              <a:tabLst>
                <a:tab pos="710565" algn="l"/>
                <a:tab pos="711200" algn="l"/>
              </a:tabLst>
            </a:pPr>
            <a:r>
              <a:rPr lang="en-GB" sz="2400" spc="-5">
                <a:solidFill>
                  <a:srgbClr val="7030A0"/>
                </a:solidFill>
                <a:latin typeface="Carlito"/>
                <a:cs typeface="Carlito"/>
              </a:rPr>
              <a:t>UT </a:t>
            </a:r>
            <a:r>
              <a:rPr lang="en-GB" sz="2400" spc="-10">
                <a:solidFill>
                  <a:srgbClr val="7030A0"/>
                </a:solidFill>
                <a:latin typeface="Carlito"/>
                <a:cs typeface="Carlito"/>
              </a:rPr>
              <a:t>(either in-person </a:t>
            </a:r>
            <a:r>
              <a:rPr lang="en-GB" sz="2400" spc="-5">
                <a:solidFill>
                  <a:srgbClr val="7030A0"/>
                </a:solidFill>
                <a:latin typeface="Carlito"/>
                <a:cs typeface="Carlito"/>
              </a:rPr>
              <a:t>or </a:t>
            </a:r>
            <a:r>
              <a:rPr lang="en-GB" sz="2400" spc="-10">
                <a:solidFill>
                  <a:srgbClr val="7030A0"/>
                </a:solidFill>
                <a:latin typeface="Carlito"/>
                <a:cs typeface="Carlito"/>
              </a:rPr>
              <a:t>online), </a:t>
            </a:r>
            <a:r>
              <a:rPr lang="en-GB" sz="2400" spc="-5">
                <a:solidFill>
                  <a:srgbClr val="7030A0"/>
                </a:solidFill>
                <a:latin typeface="Carlito"/>
                <a:cs typeface="Carlito"/>
              </a:rPr>
              <a:t>class </a:t>
            </a:r>
            <a:r>
              <a:rPr lang="en-GB" sz="2400" spc="-25">
                <a:solidFill>
                  <a:srgbClr val="7030A0"/>
                </a:solidFill>
                <a:latin typeface="Carlito"/>
                <a:cs typeface="Carlito"/>
              </a:rPr>
              <a:t>teacher/mentor, </a:t>
            </a:r>
            <a:r>
              <a:rPr lang="en-GB" sz="2400" spc="-5">
                <a:solidFill>
                  <a:srgbClr val="7030A0"/>
                </a:solidFill>
                <a:latin typeface="Carlito"/>
                <a:cs typeface="Carlito"/>
              </a:rPr>
              <a:t>and  </a:t>
            </a:r>
            <a:r>
              <a:rPr lang="en-GB" sz="2400" spc="-10">
                <a:solidFill>
                  <a:srgbClr val="7030A0"/>
                </a:solidFill>
                <a:latin typeface="Carlito"/>
                <a:cs typeface="Carlito"/>
              </a:rPr>
              <a:t>Associate </a:t>
            </a:r>
            <a:r>
              <a:rPr lang="en-GB" sz="2400" spc="-55">
                <a:solidFill>
                  <a:srgbClr val="7030A0"/>
                </a:solidFill>
                <a:latin typeface="Carlito"/>
                <a:cs typeface="Carlito"/>
              </a:rPr>
              <a:t>Teacher. </a:t>
            </a:r>
            <a:r>
              <a:rPr lang="en-GB" sz="2400" spc="-10">
                <a:solidFill>
                  <a:srgbClr val="7030A0"/>
                </a:solidFill>
                <a:latin typeface="Carlito"/>
                <a:cs typeface="Carlito"/>
              </a:rPr>
              <a:t>Observation </a:t>
            </a:r>
            <a:r>
              <a:rPr lang="en-GB" sz="2400" spc="-15">
                <a:solidFill>
                  <a:srgbClr val="7030A0"/>
                </a:solidFill>
                <a:latin typeface="Carlito"/>
                <a:cs typeface="Carlito"/>
              </a:rPr>
              <a:t>feedback </a:t>
            </a:r>
            <a:r>
              <a:rPr lang="en-GB" sz="2400" spc="-5">
                <a:solidFill>
                  <a:srgbClr val="7030A0"/>
                </a:solidFill>
                <a:latin typeface="Carlito"/>
                <a:cs typeface="Carlito"/>
              </a:rPr>
              <a:t>discussion. </a:t>
            </a:r>
            <a:r>
              <a:rPr lang="en-GB" sz="2400" spc="-10">
                <a:solidFill>
                  <a:srgbClr val="7030A0"/>
                </a:solidFill>
                <a:latin typeface="Carlito"/>
                <a:cs typeface="Carlito"/>
              </a:rPr>
              <a:t>Sharing  Critical Incident. Progress against </a:t>
            </a:r>
            <a:r>
              <a:rPr lang="en-GB" sz="2400">
                <a:solidFill>
                  <a:srgbClr val="7030A0"/>
                </a:solidFill>
                <a:latin typeface="Carlito"/>
                <a:cs typeface="Carlito"/>
              </a:rPr>
              <a:t>BCU </a:t>
            </a:r>
            <a:r>
              <a:rPr lang="en-GB" sz="2400" spc="-20">
                <a:solidFill>
                  <a:srgbClr val="7030A0"/>
                </a:solidFill>
                <a:latin typeface="Carlito"/>
                <a:cs typeface="Carlito"/>
              </a:rPr>
              <a:t>Key </a:t>
            </a:r>
            <a:r>
              <a:rPr lang="en-GB" sz="2400" spc="-5">
                <a:solidFill>
                  <a:srgbClr val="7030A0"/>
                </a:solidFill>
                <a:latin typeface="Carlito"/>
                <a:cs typeface="Carlito"/>
              </a:rPr>
              <a:t>Themes. </a:t>
            </a:r>
            <a:endParaRPr lang="en-GB" sz="2400">
              <a:solidFill>
                <a:srgbClr val="7030A0"/>
              </a:solidFill>
              <a:latin typeface="Carlito"/>
              <a:cs typeface="Carlito"/>
            </a:endParaRPr>
          </a:p>
        </p:txBody>
      </p:sp>
    </p:spTree>
    <p:extLst>
      <p:ext uri="{BB962C8B-B14F-4D97-AF65-F5344CB8AC3E}">
        <p14:creationId xmlns:p14="http://schemas.microsoft.com/office/powerpoint/2010/main" val="195785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F6E3-D7CA-49C4-9409-52D1CBAC7985}"/>
              </a:ext>
            </a:extLst>
          </p:cNvPr>
          <p:cNvSpPr>
            <a:spLocks noGrp="1"/>
          </p:cNvSpPr>
          <p:nvPr>
            <p:ph type="title"/>
          </p:nvPr>
        </p:nvSpPr>
        <p:spPr/>
        <p:txBody>
          <a:bodyPr/>
          <a:lstStyle/>
          <a:p>
            <a:r>
              <a:rPr lang="en-GB" b="1"/>
              <a:t>Primary Partnership Website</a:t>
            </a:r>
          </a:p>
        </p:txBody>
      </p:sp>
      <p:sp>
        <p:nvSpPr>
          <p:cNvPr id="3" name="TextBox 2">
            <a:extLst>
              <a:ext uri="{FF2B5EF4-FFF2-40B4-BE49-F238E27FC236}">
                <a16:creationId xmlns:a16="http://schemas.microsoft.com/office/drawing/2014/main" id="{38CCE8A2-3944-4E2D-8140-2A5BF2218E2D}"/>
              </a:ext>
            </a:extLst>
          </p:cNvPr>
          <p:cNvSpPr txBox="1"/>
          <p:nvPr/>
        </p:nvSpPr>
        <p:spPr>
          <a:xfrm>
            <a:off x="535577" y="1690689"/>
            <a:ext cx="8085909" cy="2677656"/>
          </a:xfrm>
          <a:prstGeom prst="rect">
            <a:avLst/>
          </a:prstGeom>
          <a:noFill/>
        </p:spPr>
        <p:txBody>
          <a:bodyPr wrap="square" rtlCol="0">
            <a:spAutoFit/>
          </a:bodyPr>
          <a:lstStyle/>
          <a:p>
            <a:r>
              <a:rPr lang="en-GB" sz="2400" dirty="0"/>
              <a:t>All documentation related to placements can be found on our Primary Partnership website:</a:t>
            </a:r>
          </a:p>
          <a:p>
            <a:endParaRPr lang="en-GB" sz="2400" dirty="0"/>
          </a:p>
          <a:p>
            <a:pPr algn="ctr"/>
            <a:r>
              <a:rPr lang="en-GB" sz="2400" dirty="0">
                <a:hlinkClick r:id="rId2"/>
              </a:rPr>
              <a:t>Primary Partnership Website</a:t>
            </a:r>
            <a:r>
              <a:rPr lang="en-GB" sz="2400" dirty="0"/>
              <a:t> </a:t>
            </a:r>
          </a:p>
          <a:p>
            <a:endParaRPr lang="en-GB" sz="2400" dirty="0"/>
          </a:p>
          <a:p>
            <a:r>
              <a:rPr lang="en-GB" sz="2400" dirty="0"/>
              <a:t>You can also access all of our mentor CPD resources through this link as well as information about the BCU curriculum. </a:t>
            </a:r>
          </a:p>
        </p:txBody>
      </p:sp>
    </p:spTree>
    <p:extLst>
      <p:ext uri="{BB962C8B-B14F-4D97-AF65-F5344CB8AC3E}">
        <p14:creationId xmlns:p14="http://schemas.microsoft.com/office/powerpoint/2010/main" val="908133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9" y="346650"/>
            <a:ext cx="8518238" cy="562074"/>
          </a:xfrm>
        </p:spPr>
        <p:txBody>
          <a:bodyPr>
            <a:noAutofit/>
          </a:bodyPr>
          <a:lstStyle/>
          <a:p>
            <a:r>
              <a:rPr lang="en-GB" sz="3800"/>
              <a:t>Review Meeting 2 and Progress Meeting 2</a:t>
            </a:r>
          </a:p>
        </p:txBody>
      </p:sp>
      <p:sp>
        <p:nvSpPr>
          <p:cNvPr id="3" name="Content Placeholder 2"/>
          <p:cNvSpPr>
            <a:spLocks noGrp="1"/>
          </p:cNvSpPr>
          <p:nvPr>
            <p:ph idx="1"/>
          </p:nvPr>
        </p:nvSpPr>
        <p:spPr>
          <a:xfrm>
            <a:off x="178741" y="1062545"/>
            <a:ext cx="8507288" cy="4713387"/>
          </a:xfrm>
        </p:spPr>
        <p:txBody>
          <a:bodyPr vert="horz" lIns="91440" tIns="45720" rIns="91440" bIns="45720" rtlCol="0" anchor="t">
            <a:normAutofit/>
          </a:bodyPr>
          <a:lstStyle/>
          <a:p>
            <a:pPr marL="0" indent="0" fontAlgn="base">
              <a:buNone/>
            </a:pPr>
            <a:r>
              <a:rPr lang="en-GB" b="1" i="1"/>
              <a:t>      Review Meeting 1: WB: 26th February 2024</a:t>
            </a:r>
            <a:endParaRPr lang="en-GB" b="1" i="1">
              <a:cs typeface="Calibri"/>
            </a:endParaRPr>
          </a:p>
          <a:p>
            <a:pPr marL="482600" marR="17780" indent="0">
              <a:lnSpc>
                <a:spcPct val="100000"/>
              </a:lnSpc>
              <a:spcBef>
                <a:spcPts val="530"/>
              </a:spcBef>
              <a:buNone/>
              <a:tabLst>
                <a:tab pos="710565" algn="l"/>
                <a:tab pos="711200" algn="l"/>
              </a:tabLst>
            </a:pPr>
            <a:r>
              <a:rPr lang="en-GB" sz="2400" spc="-5">
                <a:solidFill>
                  <a:srgbClr val="7030A0"/>
                </a:solidFill>
                <a:latin typeface="Carlito"/>
                <a:cs typeface="Carlito"/>
              </a:rPr>
              <a:t>UT </a:t>
            </a:r>
            <a:r>
              <a:rPr lang="en-GB" sz="2400" spc="-10">
                <a:solidFill>
                  <a:srgbClr val="7030A0"/>
                </a:solidFill>
                <a:latin typeface="Carlito"/>
                <a:cs typeface="Carlito"/>
              </a:rPr>
              <a:t>(either in-person </a:t>
            </a:r>
            <a:r>
              <a:rPr lang="en-GB" sz="2400" spc="-5">
                <a:solidFill>
                  <a:srgbClr val="7030A0"/>
                </a:solidFill>
                <a:latin typeface="Carlito"/>
                <a:cs typeface="Carlito"/>
              </a:rPr>
              <a:t>or </a:t>
            </a:r>
            <a:r>
              <a:rPr lang="en-GB" sz="2400" spc="-10">
                <a:solidFill>
                  <a:srgbClr val="7030A0"/>
                </a:solidFill>
                <a:latin typeface="Carlito"/>
                <a:cs typeface="Carlito"/>
              </a:rPr>
              <a:t>online), </a:t>
            </a:r>
            <a:r>
              <a:rPr lang="en-GB" sz="2400" spc="-5">
                <a:solidFill>
                  <a:srgbClr val="7030A0"/>
                </a:solidFill>
                <a:latin typeface="Carlito"/>
                <a:cs typeface="Carlito"/>
              </a:rPr>
              <a:t>class </a:t>
            </a:r>
            <a:r>
              <a:rPr lang="en-GB" sz="2400" spc="-25">
                <a:solidFill>
                  <a:srgbClr val="7030A0"/>
                </a:solidFill>
                <a:latin typeface="Carlito"/>
                <a:cs typeface="Carlito"/>
              </a:rPr>
              <a:t>teacher/mentor, </a:t>
            </a:r>
            <a:r>
              <a:rPr lang="en-GB" sz="2400" spc="-5">
                <a:solidFill>
                  <a:srgbClr val="7030A0"/>
                </a:solidFill>
                <a:latin typeface="Carlito"/>
                <a:cs typeface="Carlito"/>
              </a:rPr>
              <a:t>and  </a:t>
            </a:r>
            <a:r>
              <a:rPr lang="en-GB" sz="2400" spc="-10">
                <a:solidFill>
                  <a:srgbClr val="7030A0"/>
                </a:solidFill>
                <a:latin typeface="Carlito"/>
                <a:cs typeface="Carlito"/>
              </a:rPr>
              <a:t>Associate </a:t>
            </a:r>
            <a:r>
              <a:rPr lang="en-GB" sz="2400" spc="-55">
                <a:solidFill>
                  <a:srgbClr val="7030A0"/>
                </a:solidFill>
                <a:latin typeface="Carlito"/>
                <a:cs typeface="Carlito"/>
              </a:rPr>
              <a:t>Teacher. </a:t>
            </a:r>
            <a:r>
              <a:rPr lang="en-GB" sz="2400" spc="-10">
                <a:solidFill>
                  <a:srgbClr val="7030A0"/>
                </a:solidFill>
                <a:latin typeface="Carlito"/>
                <a:cs typeface="Carlito"/>
              </a:rPr>
              <a:t>Observation </a:t>
            </a:r>
            <a:r>
              <a:rPr lang="en-GB" sz="2400" spc="-15">
                <a:solidFill>
                  <a:srgbClr val="7030A0"/>
                </a:solidFill>
                <a:latin typeface="Carlito"/>
                <a:cs typeface="Carlito"/>
              </a:rPr>
              <a:t>feedback </a:t>
            </a:r>
            <a:r>
              <a:rPr lang="en-GB" sz="2400" spc="-5">
                <a:solidFill>
                  <a:srgbClr val="7030A0"/>
                </a:solidFill>
                <a:latin typeface="Carlito"/>
                <a:cs typeface="Carlito"/>
              </a:rPr>
              <a:t>discussion. </a:t>
            </a:r>
            <a:r>
              <a:rPr lang="en-GB" sz="2400" spc="-10">
                <a:solidFill>
                  <a:srgbClr val="7030A0"/>
                </a:solidFill>
                <a:latin typeface="Carlito"/>
                <a:cs typeface="Carlito"/>
              </a:rPr>
              <a:t>Sharing  Critical Incident. Progress against </a:t>
            </a:r>
            <a:r>
              <a:rPr lang="en-GB" sz="2400">
                <a:solidFill>
                  <a:srgbClr val="7030A0"/>
                </a:solidFill>
                <a:latin typeface="Carlito"/>
                <a:cs typeface="Carlito"/>
              </a:rPr>
              <a:t>BCU </a:t>
            </a:r>
            <a:r>
              <a:rPr lang="en-GB" sz="2400" spc="-20">
                <a:solidFill>
                  <a:srgbClr val="7030A0"/>
                </a:solidFill>
                <a:latin typeface="Carlito"/>
                <a:cs typeface="Carlito"/>
              </a:rPr>
              <a:t>Key </a:t>
            </a:r>
            <a:r>
              <a:rPr lang="en-GB" sz="2400" spc="-5">
                <a:solidFill>
                  <a:srgbClr val="7030A0"/>
                </a:solidFill>
                <a:latin typeface="Carlito"/>
                <a:cs typeface="Carlito"/>
              </a:rPr>
              <a:t>Themes. </a:t>
            </a:r>
          </a:p>
          <a:p>
            <a:pPr marL="482600" marR="17780" indent="0">
              <a:lnSpc>
                <a:spcPct val="100000"/>
              </a:lnSpc>
              <a:spcBef>
                <a:spcPts val="530"/>
              </a:spcBef>
              <a:buNone/>
              <a:tabLst>
                <a:tab pos="710565" algn="l"/>
                <a:tab pos="711200" algn="l"/>
              </a:tabLst>
            </a:pPr>
            <a:endParaRPr lang="en-GB" sz="2400" b="1" i="1" spc="-5">
              <a:latin typeface="Carlito"/>
            </a:endParaRPr>
          </a:p>
          <a:p>
            <a:pPr marL="482600" marR="17780" indent="0">
              <a:lnSpc>
                <a:spcPct val="100000"/>
              </a:lnSpc>
              <a:spcBef>
                <a:spcPts val="530"/>
              </a:spcBef>
              <a:buNone/>
              <a:tabLst>
                <a:tab pos="710565" algn="l"/>
                <a:tab pos="711200" algn="l"/>
              </a:tabLst>
            </a:pPr>
            <a:r>
              <a:rPr lang="en-GB" b="1" i="1"/>
              <a:t>Progress Meeting 1: WB: 18th March 2024</a:t>
            </a:r>
            <a:endParaRPr lang="en-GB"/>
          </a:p>
          <a:p>
            <a:pPr marL="482600" marR="17780" indent="0">
              <a:lnSpc>
                <a:spcPct val="100000"/>
              </a:lnSpc>
              <a:spcBef>
                <a:spcPts val="530"/>
              </a:spcBef>
              <a:buNone/>
              <a:tabLst>
                <a:tab pos="710565" algn="l"/>
                <a:tab pos="711200" algn="l"/>
              </a:tabLst>
            </a:pPr>
            <a:r>
              <a:rPr lang="en-GB" sz="2400" spc="-5">
                <a:solidFill>
                  <a:srgbClr val="7030A0"/>
                </a:solidFill>
                <a:latin typeface="Carlito"/>
                <a:cs typeface="Carlito"/>
              </a:rPr>
              <a:t>UT </a:t>
            </a:r>
            <a:r>
              <a:rPr lang="en-GB" sz="2400" spc="-10">
                <a:solidFill>
                  <a:srgbClr val="7030A0"/>
                </a:solidFill>
                <a:latin typeface="Carlito"/>
                <a:cs typeface="Carlito"/>
              </a:rPr>
              <a:t>(either in-person </a:t>
            </a:r>
            <a:r>
              <a:rPr lang="en-GB" sz="2400" spc="-5">
                <a:solidFill>
                  <a:srgbClr val="7030A0"/>
                </a:solidFill>
                <a:latin typeface="Carlito"/>
                <a:cs typeface="Carlito"/>
              </a:rPr>
              <a:t>or </a:t>
            </a:r>
            <a:r>
              <a:rPr lang="en-GB" sz="2400" spc="-10">
                <a:solidFill>
                  <a:srgbClr val="7030A0"/>
                </a:solidFill>
                <a:latin typeface="Carlito"/>
                <a:cs typeface="Carlito"/>
              </a:rPr>
              <a:t>online), </a:t>
            </a:r>
            <a:r>
              <a:rPr lang="en-GB" sz="2400" spc="-5">
                <a:solidFill>
                  <a:srgbClr val="7030A0"/>
                </a:solidFill>
                <a:latin typeface="Carlito"/>
                <a:cs typeface="Carlito"/>
              </a:rPr>
              <a:t>class </a:t>
            </a:r>
            <a:r>
              <a:rPr lang="en-GB" sz="2400" spc="-25">
                <a:solidFill>
                  <a:srgbClr val="7030A0"/>
                </a:solidFill>
                <a:latin typeface="Carlito"/>
                <a:cs typeface="Carlito"/>
              </a:rPr>
              <a:t>teacher/mentor, </a:t>
            </a:r>
            <a:r>
              <a:rPr lang="en-GB" sz="2400" spc="-5">
                <a:solidFill>
                  <a:srgbClr val="7030A0"/>
                </a:solidFill>
                <a:latin typeface="Carlito"/>
                <a:cs typeface="Carlito"/>
              </a:rPr>
              <a:t>and  </a:t>
            </a:r>
            <a:r>
              <a:rPr lang="en-GB" sz="2400" spc="-10">
                <a:solidFill>
                  <a:srgbClr val="7030A0"/>
                </a:solidFill>
                <a:latin typeface="Carlito"/>
                <a:cs typeface="Carlito"/>
              </a:rPr>
              <a:t>Associate </a:t>
            </a:r>
            <a:r>
              <a:rPr lang="en-GB" sz="2400" spc="-55">
                <a:solidFill>
                  <a:srgbClr val="7030A0"/>
                </a:solidFill>
                <a:latin typeface="Carlito"/>
                <a:cs typeface="Carlito"/>
              </a:rPr>
              <a:t>Teacher. </a:t>
            </a:r>
            <a:r>
              <a:rPr lang="en-GB" sz="2400" spc="-10">
                <a:solidFill>
                  <a:srgbClr val="7030A0"/>
                </a:solidFill>
                <a:latin typeface="Carlito"/>
                <a:cs typeface="Carlito"/>
              </a:rPr>
              <a:t>Observation </a:t>
            </a:r>
            <a:r>
              <a:rPr lang="en-GB" sz="2400" spc="-15">
                <a:solidFill>
                  <a:srgbClr val="7030A0"/>
                </a:solidFill>
                <a:latin typeface="Carlito"/>
                <a:cs typeface="Carlito"/>
              </a:rPr>
              <a:t>feedback </a:t>
            </a:r>
            <a:r>
              <a:rPr lang="en-GB" sz="2400" spc="-5">
                <a:solidFill>
                  <a:srgbClr val="7030A0"/>
                </a:solidFill>
                <a:latin typeface="Carlito"/>
                <a:cs typeface="Carlito"/>
              </a:rPr>
              <a:t>discussion. </a:t>
            </a:r>
            <a:r>
              <a:rPr lang="en-GB" sz="2400" spc="-10">
                <a:solidFill>
                  <a:srgbClr val="7030A0"/>
                </a:solidFill>
                <a:latin typeface="Carlito"/>
                <a:cs typeface="Carlito"/>
              </a:rPr>
              <a:t>Sharing  Critical Incident. Progress against </a:t>
            </a:r>
            <a:r>
              <a:rPr lang="en-GB" sz="2400">
                <a:solidFill>
                  <a:srgbClr val="7030A0"/>
                </a:solidFill>
                <a:latin typeface="Carlito"/>
                <a:cs typeface="Carlito"/>
              </a:rPr>
              <a:t>BCU </a:t>
            </a:r>
            <a:r>
              <a:rPr lang="en-GB" sz="2400" spc="-20">
                <a:solidFill>
                  <a:srgbClr val="7030A0"/>
                </a:solidFill>
                <a:latin typeface="Carlito"/>
                <a:cs typeface="Carlito"/>
              </a:rPr>
              <a:t>Key </a:t>
            </a:r>
            <a:r>
              <a:rPr lang="en-GB" sz="2400" spc="-5">
                <a:solidFill>
                  <a:srgbClr val="7030A0"/>
                </a:solidFill>
                <a:latin typeface="Carlito"/>
                <a:cs typeface="Carlito"/>
              </a:rPr>
              <a:t>Themes. </a:t>
            </a:r>
            <a:endParaRPr lang="en-GB" sz="2400">
              <a:solidFill>
                <a:srgbClr val="7030A0"/>
              </a:solidFill>
              <a:latin typeface="Carlito"/>
              <a:cs typeface="Carlito"/>
            </a:endParaRPr>
          </a:p>
        </p:txBody>
      </p:sp>
    </p:spTree>
    <p:extLst>
      <p:ext uri="{BB962C8B-B14F-4D97-AF65-F5344CB8AC3E}">
        <p14:creationId xmlns:p14="http://schemas.microsoft.com/office/powerpoint/2010/main" val="997711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BAA9FA-ECAE-AC5A-DED2-19BB20A72A84}"/>
              </a:ext>
            </a:extLst>
          </p:cNvPr>
          <p:cNvSpPr txBox="1"/>
          <p:nvPr/>
        </p:nvSpPr>
        <p:spPr>
          <a:xfrm>
            <a:off x="497237" y="1188203"/>
            <a:ext cx="77104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Review Meetings and Progress Meetings</a:t>
            </a:r>
            <a:endParaRPr lang="en-US" sz="2400" b="1"/>
          </a:p>
        </p:txBody>
      </p:sp>
      <p:sp>
        <p:nvSpPr>
          <p:cNvPr id="5" name="TextBox 4">
            <a:extLst>
              <a:ext uri="{FF2B5EF4-FFF2-40B4-BE49-F238E27FC236}">
                <a16:creationId xmlns:a16="http://schemas.microsoft.com/office/drawing/2014/main" id="{8A7868BF-C180-F173-9BCE-9E9C25D67372}"/>
              </a:ext>
            </a:extLst>
          </p:cNvPr>
          <p:cNvSpPr txBox="1"/>
          <p:nvPr/>
        </p:nvSpPr>
        <p:spPr>
          <a:xfrm>
            <a:off x="501112" y="1921790"/>
            <a:ext cx="8283843"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alibri"/>
                <a:cs typeface="Segoe UI"/>
              </a:rPr>
              <a:t>When making a judgement for the </a:t>
            </a:r>
            <a:r>
              <a:rPr lang="en-GB" sz="2400" b="1" i="1">
                <a:latin typeface="Calibri"/>
                <a:cs typeface="Segoe UI"/>
              </a:rPr>
              <a:t>Review / Progress Meeting </a:t>
            </a:r>
            <a:r>
              <a:rPr lang="en-GB" sz="2400">
                <a:latin typeface="Calibri"/>
                <a:cs typeface="Segoe UI"/>
              </a:rPr>
              <a:t>consider the Associate Teacher’s overall performance to date and make a ‘best fit ‘judgement based upon performance against all of the BCU Curriculum Key Themes as recorded in the BCU Assessment Tracker.</a:t>
            </a:r>
            <a:r>
              <a:rPr lang="en-US" sz="2400">
                <a:latin typeface="Calibri"/>
                <a:cs typeface="Arial"/>
              </a:rPr>
              <a:t> </a:t>
            </a:r>
          </a:p>
          <a:p>
            <a:endParaRPr lang="en-US" sz="2400">
              <a:latin typeface="Calibri"/>
              <a:cs typeface="Arial"/>
            </a:endParaRPr>
          </a:p>
          <a:p>
            <a:r>
              <a:rPr lang="en-GB" sz="2400">
                <a:latin typeface="Calibri"/>
                <a:cs typeface="Segoe UI"/>
              </a:rPr>
              <a:t>Review the Associate Teacher’s progress and attainment against Part 2 of the Teachers’ Standards. </a:t>
            </a:r>
            <a:r>
              <a:rPr lang="en-US" sz="2400">
                <a:latin typeface="Calibri"/>
                <a:cs typeface="Arial"/>
              </a:rPr>
              <a:t> </a:t>
            </a:r>
          </a:p>
          <a:p>
            <a:endParaRPr lang="en-US" sz="1100">
              <a:latin typeface="Arial"/>
              <a:cs typeface="Arial"/>
            </a:endParaRPr>
          </a:p>
          <a:p>
            <a:endParaRPr lang="en-US" sz="1100">
              <a:latin typeface="Arial"/>
              <a:cs typeface="Arial"/>
            </a:endParaRPr>
          </a:p>
          <a:p>
            <a:pPr algn="just"/>
            <a:endParaRPr lang="en-US" sz="1100">
              <a:solidFill>
                <a:srgbClr val="7030A0"/>
              </a:solidFill>
              <a:latin typeface="Arial"/>
              <a:cs typeface="Arial"/>
            </a:endParaRPr>
          </a:p>
        </p:txBody>
      </p:sp>
      <p:sp>
        <p:nvSpPr>
          <p:cNvPr id="6" name="TextBox 5">
            <a:extLst>
              <a:ext uri="{FF2B5EF4-FFF2-40B4-BE49-F238E27FC236}">
                <a16:creationId xmlns:a16="http://schemas.microsoft.com/office/drawing/2014/main" id="{8132ED4E-05C0-2306-65FD-44DAFCB0A6A6}"/>
              </a:ext>
            </a:extLst>
          </p:cNvPr>
          <p:cNvSpPr txBox="1"/>
          <p:nvPr/>
        </p:nvSpPr>
        <p:spPr>
          <a:xfrm>
            <a:off x="139485" y="-2583"/>
            <a:ext cx="89941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Calibri Light"/>
              </a:rPr>
              <a:t>Assessment of School Based Training</a:t>
            </a:r>
            <a:r>
              <a:rPr lang="en-US" sz="4400">
                <a:latin typeface="Calibri Light"/>
                <a:cs typeface="Calibri Light"/>
              </a:rPr>
              <a:t>​</a:t>
            </a:r>
            <a:endParaRPr lang="en-US"/>
          </a:p>
        </p:txBody>
      </p:sp>
    </p:spTree>
    <p:extLst>
      <p:ext uri="{BB962C8B-B14F-4D97-AF65-F5344CB8AC3E}">
        <p14:creationId xmlns:p14="http://schemas.microsoft.com/office/powerpoint/2010/main" val="782292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639E8-B127-E4FB-1EE1-557B46B53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7107A-4F54-A259-4CD0-7D69B985C609}"/>
              </a:ext>
            </a:extLst>
          </p:cNvPr>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a:extLst>
              <a:ext uri="{FF2B5EF4-FFF2-40B4-BE49-F238E27FC236}">
                <a16:creationId xmlns:a16="http://schemas.microsoft.com/office/drawing/2014/main" id="{B4718947-98AA-162F-92AE-7E9971694E25}"/>
              </a:ext>
            </a:extLst>
          </p:cNvPr>
          <p:cNvSpPr>
            <a:spLocks noGrp="1"/>
          </p:cNvSpPr>
          <p:nvPr>
            <p:ph idx="1"/>
          </p:nvPr>
        </p:nvSpPr>
        <p:spPr>
          <a:xfrm>
            <a:off x="190007" y="1144456"/>
            <a:ext cx="8515984" cy="603201"/>
          </a:xfrm>
        </p:spPr>
        <p:txBody>
          <a:bodyPr vert="horz" lIns="91440" tIns="45720" rIns="91440" bIns="45720" rtlCol="0" anchor="t">
            <a:noAutofit/>
          </a:bodyPr>
          <a:lstStyle/>
          <a:p>
            <a:pPr marL="0" indent="0" fontAlgn="base">
              <a:lnSpc>
                <a:spcPct val="100000"/>
              </a:lnSpc>
              <a:buNone/>
            </a:pPr>
            <a:r>
              <a:rPr lang="en-GB" sz="3200" b="1"/>
              <a:t>Review Meeting 1</a:t>
            </a:r>
            <a:r>
              <a:rPr lang="en-US" sz="3200"/>
              <a:t> (BA Y1 Associate Teachers)</a:t>
            </a:r>
            <a:endParaRPr lang="en-US"/>
          </a:p>
          <a:p>
            <a:pPr>
              <a:buNone/>
            </a:pPr>
            <a:endParaRPr lang="en-GB" sz="1100">
              <a:latin typeface="Arial"/>
              <a:ea typeface="Times New Roman" panose="02020603050405020304" pitchFamily="18" charset="0"/>
              <a:cs typeface="Arial"/>
            </a:endParaRPr>
          </a:p>
          <a:p>
            <a:pPr marL="0" indent="0">
              <a:buNone/>
            </a:pPr>
            <a:r>
              <a:rPr lang="en-GB" sz="1800">
                <a:ea typeface="+mn-lt"/>
                <a:cs typeface="+mn-lt"/>
              </a:rPr>
              <a:t>When making a judgement for the Review Meeting consider the Associate Teacher’s overall performance to date and make a ‘best fit ‘judgement based upon performance against all of the BCU Curriculum Key Themes as recorded in the BCU Assessment Tracker.</a:t>
            </a:r>
            <a:endParaRPr lang="en-GB"/>
          </a:p>
          <a:p>
            <a:pPr marL="0" indent="0">
              <a:buNone/>
            </a:pPr>
            <a:r>
              <a:rPr lang="en-GB" sz="1800">
                <a:ea typeface="+mn-lt"/>
                <a:cs typeface="+mn-lt"/>
              </a:rPr>
              <a:t>Review the Associate Teacher’s progress and attainment against Part 2 of the Teachers’ Standards. </a:t>
            </a:r>
            <a:endParaRPr lang="en-GB"/>
          </a:p>
          <a:p>
            <a:pPr marL="0" indent="0">
              <a:buNone/>
            </a:pPr>
            <a:r>
              <a:rPr lang="en-GB" sz="1800">
                <a:ea typeface="+mn-lt"/>
                <a:cs typeface="+mn-lt"/>
              </a:rPr>
              <a:t>Review Meeting 1 (SBT1) Associate Teachers who are on track to be awarded QTS at the end of the course will be demonstrating their competence in some of the BCU Curriculum Themes at Working Towards level.</a:t>
            </a:r>
            <a:endParaRPr lang="en-GB">
              <a:cs typeface="Calibri" panose="020F0502020204030204"/>
            </a:endParaRPr>
          </a:p>
          <a:p>
            <a:pPr marL="0" indent="0">
              <a:buNone/>
            </a:pPr>
            <a:r>
              <a:rPr lang="en-GB" sz="1800">
                <a:ea typeface="+mn-lt"/>
                <a:cs typeface="+mn-lt"/>
              </a:rPr>
              <a:t>Associate Teacher requiring improvement is not able to demonstrate their competence in some elements of the BCU Curriculum Themes at Working Towards level and/or not fully engaged or responding to advice and feedback.  The Associate Teacher will be subject to the Rapid Improvement process and targets and strategies for improvement will be identified and a Rapid Improvement Targets (RIT) form will be completed. </a:t>
            </a:r>
            <a:endParaRPr lang="en-GB"/>
          </a:p>
          <a:p>
            <a:pPr marL="0" indent="0">
              <a:lnSpc>
                <a:spcPct val="100000"/>
              </a:lnSpc>
              <a:buNone/>
            </a:pPr>
            <a:endParaRPr lang="en-GB" sz="2000">
              <a:cs typeface="Calibri"/>
            </a:endParaRPr>
          </a:p>
          <a:p>
            <a:pPr marL="0" indent="0">
              <a:lnSpc>
                <a:spcPct val="100000"/>
              </a:lnSpc>
              <a:buNone/>
            </a:pPr>
            <a:endParaRPr lang="en-GB" sz="2000"/>
          </a:p>
        </p:txBody>
      </p:sp>
    </p:spTree>
    <p:extLst>
      <p:ext uri="{BB962C8B-B14F-4D97-AF65-F5344CB8AC3E}">
        <p14:creationId xmlns:p14="http://schemas.microsoft.com/office/powerpoint/2010/main" val="4055847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5539-9C33-AC22-7362-6835DC8DE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BCEFF-20BD-25B5-F04F-9A71CB11779A}"/>
              </a:ext>
            </a:extLst>
          </p:cNvPr>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a:extLst>
              <a:ext uri="{FF2B5EF4-FFF2-40B4-BE49-F238E27FC236}">
                <a16:creationId xmlns:a16="http://schemas.microsoft.com/office/drawing/2014/main" id="{F4F212E1-CC13-4B6B-D144-F387E11F704F}"/>
              </a:ext>
            </a:extLst>
          </p:cNvPr>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a:t>Progress Meeting 1</a:t>
            </a:r>
            <a:r>
              <a:rPr lang="en-US" sz="3200"/>
              <a:t> (BA Y1 Associate Teachers)</a:t>
            </a:r>
            <a:endParaRPr lang="en-US">
              <a:ea typeface="+mn-lt"/>
              <a:cs typeface="+mn-lt"/>
            </a:endParaRPr>
          </a:p>
          <a:p>
            <a:pPr marL="0" indent="0">
              <a:lnSpc>
                <a:spcPct val="100000"/>
              </a:lnSpc>
              <a:buNone/>
            </a:pPr>
            <a:r>
              <a:rPr lang="en-US" sz="1800">
                <a:ea typeface="+mn-lt"/>
                <a:cs typeface="+mn-lt"/>
              </a:rPr>
              <a:t>Progress Meeting 1 (SBT1) – Associate teachers who are on track to be awarded QTS at the end of the course will be demonstrating their competence in 75% of each BCU Curriculum Theme at the Working Towards level.</a:t>
            </a:r>
            <a:endParaRPr lang="en-US">
              <a:cs typeface="Calibri"/>
            </a:endParaRPr>
          </a:p>
          <a:p>
            <a:pPr algn="just">
              <a:buNone/>
            </a:pPr>
            <a:r>
              <a:rPr lang="en-US" sz="1800">
                <a:ea typeface="+mn-lt"/>
                <a:cs typeface="+mn-lt"/>
              </a:rPr>
              <a:t>    Associate Teachers requiring improvement are demonstrating their competence in less than 75% of each of the BCU Curriculum Themes at Working Towards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endParaRPr lang="en-US" sz="1800">
              <a:cs typeface="Calibri"/>
            </a:endParaRPr>
          </a:p>
          <a:p>
            <a:pPr algn="just">
              <a:buNone/>
            </a:pPr>
            <a:r>
              <a:rPr lang="en-US" sz="1800">
                <a:ea typeface="+mn-lt"/>
                <a:cs typeface="+mn-lt"/>
              </a:rPr>
              <a:t>    Associate Teachers not demonstrating their competence in at least 50% of elements in each of the BCU Curriculum Themes at Working Towards level and/or not fully engage or responding to advice and feedback will have failed SBT1.  </a:t>
            </a:r>
            <a:r>
              <a:rPr lang="en-US" sz="3200">
                <a:ea typeface="+mn-lt"/>
                <a:cs typeface="+mn-lt"/>
              </a:rPr>
              <a:t>  </a:t>
            </a:r>
            <a:endParaRPr lang="en-US"/>
          </a:p>
          <a:p>
            <a:pPr algn="just">
              <a:buNone/>
            </a:pPr>
            <a:endParaRPr lang="en-US" sz="3200">
              <a:cs typeface="Calibri"/>
            </a:endParaRPr>
          </a:p>
          <a:p>
            <a:pPr marL="0" indent="0">
              <a:lnSpc>
                <a:spcPct val="100000"/>
              </a:lnSpc>
              <a:buNone/>
            </a:pPr>
            <a:endParaRPr lang="en-US" sz="3200">
              <a:cs typeface="Calibri"/>
            </a:endParaRPr>
          </a:p>
          <a:p>
            <a:pPr>
              <a:buNone/>
            </a:pPr>
            <a:endParaRPr lang="en-GB" sz="1100">
              <a:latin typeface="Arial"/>
              <a:ea typeface="Times New Roman" panose="02020603050405020304" pitchFamily="18" charset="0"/>
              <a:cs typeface="Arial"/>
            </a:endParaRPr>
          </a:p>
          <a:p>
            <a:pPr algn="just">
              <a:buNone/>
            </a:pPr>
            <a:endParaRPr lang="en-GB" sz="1100">
              <a:solidFill>
                <a:srgbClr val="7030A0"/>
              </a:solidFill>
              <a:latin typeface="Arial"/>
              <a:ea typeface="Times New Roman" panose="02020603050405020304" pitchFamily="18" charset="0"/>
              <a:cs typeface="Arial"/>
            </a:endParaRPr>
          </a:p>
          <a:p>
            <a:pPr marL="0" indent="0">
              <a:lnSpc>
                <a:spcPct val="100000"/>
              </a:lnSpc>
              <a:buNone/>
            </a:pPr>
            <a:endParaRPr lang="en-GB" sz="2000">
              <a:cs typeface="Calibri"/>
            </a:endParaRPr>
          </a:p>
          <a:p>
            <a:pPr>
              <a:lnSpc>
                <a:spcPct val="100000"/>
              </a:lnSpc>
            </a:pPr>
            <a:endParaRPr lang="en-GB" sz="2000"/>
          </a:p>
          <a:p>
            <a:pPr marL="0" indent="0">
              <a:lnSpc>
                <a:spcPct val="100000"/>
              </a:lnSpc>
              <a:buNone/>
            </a:pPr>
            <a:endParaRPr lang="en-GB" sz="2000"/>
          </a:p>
        </p:txBody>
      </p:sp>
    </p:spTree>
    <p:extLst>
      <p:ext uri="{BB962C8B-B14F-4D97-AF65-F5344CB8AC3E}">
        <p14:creationId xmlns:p14="http://schemas.microsoft.com/office/powerpoint/2010/main" val="3363717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D1ED4-0BEF-B5D1-A22A-291DC29E6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DE4ED-4A8C-01F0-E5AF-5C3D45D9F91A}"/>
              </a:ext>
            </a:extLst>
          </p:cNvPr>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a:extLst>
              <a:ext uri="{FF2B5EF4-FFF2-40B4-BE49-F238E27FC236}">
                <a16:creationId xmlns:a16="http://schemas.microsoft.com/office/drawing/2014/main" id="{898C8171-885A-DD0E-9481-27F1DD6E4914}"/>
              </a:ext>
            </a:extLst>
          </p:cNvPr>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a:t>Review Meeting 2</a:t>
            </a:r>
            <a:r>
              <a:rPr lang="en-US" sz="3200"/>
              <a:t> (BA Y2 Associate Teachers)</a:t>
            </a:r>
          </a:p>
          <a:p>
            <a:pPr marL="0" indent="0">
              <a:lnSpc>
                <a:spcPct val="100000"/>
              </a:lnSpc>
              <a:buNone/>
            </a:pPr>
            <a:endParaRPr lang="en-US" sz="3200">
              <a:cs typeface="Calibri"/>
            </a:endParaRPr>
          </a:p>
          <a:p>
            <a:pPr algn="just">
              <a:buNone/>
            </a:pPr>
            <a:r>
              <a:rPr lang="en-GB" sz="2000">
                <a:latin typeface="Arial"/>
                <a:ea typeface="Times New Roman" panose="02020603050405020304" pitchFamily="18" charset="0"/>
                <a:cs typeface="Arial"/>
              </a:rPr>
              <a:t> Associate teachers who are on track to be awarded QTS at the end of the course will be demonstrating their competence in 75% of each BCU Curriculum Theme at the </a:t>
            </a:r>
            <a:r>
              <a:rPr lang="en-GB" sz="2000">
                <a:solidFill>
                  <a:srgbClr val="FF0000"/>
                </a:solidFill>
                <a:latin typeface="Arial"/>
                <a:ea typeface="Times New Roman" panose="02020603050405020304" pitchFamily="18" charset="0"/>
                <a:cs typeface="Arial"/>
              </a:rPr>
              <a:t>Working Towards level. </a:t>
            </a:r>
            <a:endParaRPr lang="en-US" sz="2000">
              <a:solidFill>
                <a:srgbClr val="FF0000"/>
              </a:solidFill>
              <a:latin typeface="Arial"/>
              <a:ea typeface="Times New Roman" panose="02020603050405020304" pitchFamily="18" charset="0"/>
              <a:cs typeface="Arial"/>
            </a:endParaRPr>
          </a:p>
          <a:p>
            <a:pPr algn="just">
              <a:buNone/>
            </a:pPr>
            <a:endParaRPr lang="en-US" sz="2000">
              <a:latin typeface="Arial"/>
              <a:ea typeface="Times New Roman" panose="02020603050405020304" pitchFamily="18" charset="0"/>
              <a:cs typeface="Arial"/>
            </a:endParaRPr>
          </a:p>
          <a:p>
            <a:pPr algn="just">
              <a:buNone/>
            </a:pPr>
            <a:r>
              <a:rPr lang="en-GB" sz="2000">
                <a:latin typeface="Arial"/>
                <a:ea typeface="Times New Roman" panose="02020603050405020304" pitchFamily="18" charset="0"/>
                <a:cs typeface="Arial"/>
              </a:rPr>
              <a:t>Associate Teachers requiring improvement are demonstrating their competence in less than 75% of each of the BCU Curriculum Themes at </a:t>
            </a:r>
            <a:r>
              <a:rPr lang="en-GB" sz="2000">
                <a:solidFill>
                  <a:srgbClr val="FF0000"/>
                </a:solidFill>
                <a:latin typeface="Arial"/>
                <a:ea typeface="Times New Roman" panose="02020603050405020304" pitchFamily="18" charset="0"/>
                <a:cs typeface="Arial"/>
              </a:rPr>
              <a:t>Working Towards level</a:t>
            </a:r>
            <a:r>
              <a:rPr lang="en-GB" sz="2000">
                <a:latin typeface="Arial"/>
                <a:ea typeface="Times New Roman" panose="02020603050405020304" pitchFamily="18" charset="0"/>
                <a:cs typeface="Arial"/>
              </a:rPr>
              <a:t> and/or not fully engaged or responding to advice and feedback.  The Associate Teacher will be subject to the Rapid Improvement process and targets and strategies for improvement will be identified and a Rapid Improvement Targets (RIT) form will be completed.</a:t>
            </a:r>
            <a:endParaRPr lang="en-US" sz="2000">
              <a:latin typeface="Arial"/>
              <a:ea typeface="Times New Roman" panose="02020603050405020304" pitchFamily="18" charset="0"/>
              <a:cs typeface="Arial"/>
            </a:endParaRPr>
          </a:p>
          <a:p>
            <a:pPr marL="0" indent="0">
              <a:lnSpc>
                <a:spcPct val="100000"/>
              </a:lnSpc>
              <a:buNone/>
            </a:pPr>
            <a:endParaRPr lang="en-US" sz="3200">
              <a:latin typeface="Calibri" panose="020F0502020204030204"/>
              <a:ea typeface="Times New Roman" panose="02020603050405020304" pitchFamily="18" charset="0"/>
              <a:cs typeface="Calibri"/>
            </a:endParaRPr>
          </a:p>
          <a:p>
            <a:pPr>
              <a:buNone/>
            </a:pPr>
            <a:endParaRPr lang="en-GB" sz="1100">
              <a:solidFill>
                <a:srgbClr val="000000"/>
              </a:solidFill>
              <a:latin typeface="Arial"/>
              <a:ea typeface="Times New Roman" panose="02020603050405020304" pitchFamily="18" charset="0"/>
              <a:cs typeface="Arial"/>
            </a:endParaRPr>
          </a:p>
          <a:p>
            <a:pPr algn="just">
              <a:buNone/>
            </a:pPr>
            <a:endParaRPr lang="en-GB" sz="1100">
              <a:solidFill>
                <a:srgbClr val="7030A0"/>
              </a:solidFill>
              <a:latin typeface="Arial"/>
              <a:cs typeface="Arial"/>
            </a:endParaRPr>
          </a:p>
          <a:p>
            <a:pPr marL="0" indent="0">
              <a:lnSpc>
                <a:spcPct val="100000"/>
              </a:lnSpc>
              <a:buNone/>
            </a:pPr>
            <a:endParaRPr lang="en-GB" sz="2000">
              <a:cs typeface="Calibri"/>
            </a:endParaRPr>
          </a:p>
          <a:p>
            <a:pPr>
              <a:lnSpc>
                <a:spcPct val="100000"/>
              </a:lnSpc>
            </a:pPr>
            <a:endParaRPr lang="en-GB" sz="2000">
              <a:cs typeface="Calibri"/>
            </a:endParaRPr>
          </a:p>
          <a:p>
            <a:pPr marL="0" indent="0">
              <a:lnSpc>
                <a:spcPct val="100000"/>
              </a:lnSpc>
              <a:buNone/>
            </a:pPr>
            <a:endParaRPr lang="en-GB" sz="2000">
              <a:cs typeface="Calibri"/>
            </a:endParaRPr>
          </a:p>
        </p:txBody>
      </p:sp>
    </p:spTree>
    <p:extLst>
      <p:ext uri="{BB962C8B-B14F-4D97-AF65-F5344CB8AC3E}">
        <p14:creationId xmlns:p14="http://schemas.microsoft.com/office/powerpoint/2010/main" val="493662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961B-F93E-30F6-6ED3-3BAEE8FC1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3AEC3-77CA-AD60-EF97-794830B31DDE}"/>
              </a:ext>
            </a:extLst>
          </p:cNvPr>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a:extLst>
              <a:ext uri="{FF2B5EF4-FFF2-40B4-BE49-F238E27FC236}">
                <a16:creationId xmlns:a16="http://schemas.microsoft.com/office/drawing/2014/main" id="{ACC840E3-2430-8EA6-04E7-D9D7910F8E4C}"/>
              </a:ext>
            </a:extLst>
          </p:cNvPr>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a:t>Progress Meeting 2</a:t>
            </a:r>
            <a:r>
              <a:rPr lang="en-US" sz="3200"/>
              <a:t> (BA Y2 Associate Teachers)</a:t>
            </a:r>
          </a:p>
          <a:p>
            <a:pPr>
              <a:buNone/>
            </a:pPr>
            <a:r>
              <a:rPr lang="en-GB" sz="2000">
                <a:latin typeface="Calibri"/>
                <a:cs typeface="Arial"/>
              </a:rPr>
              <a:t>Associate teachers who are on track to be awarded QTS at the end of the course will be demonstrating their competence in all elements in all of the BCU Curriculum Themes at the </a:t>
            </a:r>
            <a:r>
              <a:rPr lang="en-GB" sz="2000">
                <a:solidFill>
                  <a:srgbClr val="FF0000"/>
                </a:solidFill>
                <a:latin typeface="Calibri"/>
                <a:cs typeface="Arial"/>
              </a:rPr>
              <a:t>Working Towards level</a:t>
            </a:r>
            <a:r>
              <a:rPr lang="en-GB" sz="2000">
                <a:latin typeface="Calibri"/>
                <a:cs typeface="Arial"/>
              </a:rPr>
              <a:t> and elements in the </a:t>
            </a:r>
            <a:r>
              <a:rPr lang="en-GB" sz="2000">
                <a:solidFill>
                  <a:srgbClr val="FF0000"/>
                </a:solidFill>
                <a:latin typeface="Calibri"/>
                <a:cs typeface="Arial"/>
              </a:rPr>
              <a:t>Working At Level.</a:t>
            </a:r>
            <a:endParaRPr lang="en-US" sz="2000">
              <a:solidFill>
                <a:srgbClr val="FF0000"/>
              </a:solidFill>
              <a:latin typeface="Calibri"/>
              <a:cs typeface="Arial"/>
            </a:endParaRPr>
          </a:p>
          <a:p>
            <a:pPr>
              <a:buNone/>
            </a:pPr>
            <a:r>
              <a:rPr lang="en-GB" sz="2000">
                <a:latin typeface="Calibri"/>
                <a:cs typeface="Arial"/>
              </a:rPr>
              <a:t>Associate Teachers requiring improvement are demonstrating their competence in all elements of all of the BCU Curriculum Themes at Working Towards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endParaRPr lang="en-US" sz="2000">
              <a:latin typeface="Calibri"/>
              <a:cs typeface="Arial"/>
            </a:endParaRPr>
          </a:p>
          <a:p>
            <a:pPr>
              <a:buNone/>
            </a:pPr>
            <a:r>
              <a:rPr lang="en-GB" sz="2000">
                <a:latin typeface="Calibri"/>
                <a:cs typeface="Arial"/>
              </a:rPr>
              <a:t>Associate Teachers not demonstrating their competence in 75% of each BCU Curriculum Theme at the </a:t>
            </a:r>
            <a:r>
              <a:rPr lang="en-GB" sz="2000">
                <a:solidFill>
                  <a:srgbClr val="FF0000"/>
                </a:solidFill>
                <a:latin typeface="Calibri"/>
                <a:cs typeface="Arial"/>
              </a:rPr>
              <a:t>Working Towards level</a:t>
            </a:r>
            <a:r>
              <a:rPr lang="en-GB" sz="2000">
                <a:latin typeface="Calibri"/>
                <a:cs typeface="Arial"/>
              </a:rPr>
              <a:t> and/or not fully engaged or responding to advice and feedback will have failed SB</a:t>
            </a:r>
            <a:r>
              <a:rPr lang="en-GB" sz="1200">
                <a:latin typeface="Calibri"/>
                <a:cs typeface="Arial"/>
              </a:rPr>
              <a:t>T2.  </a:t>
            </a:r>
            <a:r>
              <a:rPr lang="en-GB" sz="1200">
                <a:latin typeface="Arial"/>
                <a:cs typeface="Arial"/>
              </a:rPr>
              <a:t>  </a:t>
            </a:r>
            <a:endParaRPr lang="en-US" sz="1200">
              <a:latin typeface="Arial"/>
              <a:cs typeface="Arial"/>
            </a:endParaRPr>
          </a:p>
          <a:p>
            <a:pPr>
              <a:buNone/>
            </a:pPr>
            <a:endParaRPr lang="en-US" sz="1200">
              <a:latin typeface="Arial"/>
              <a:cs typeface="Arial"/>
            </a:endParaRPr>
          </a:p>
          <a:p>
            <a:pPr marL="0" indent="0">
              <a:lnSpc>
                <a:spcPct val="100000"/>
              </a:lnSpc>
              <a:buNone/>
            </a:pPr>
            <a:endParaRPr lang="en-US" sz="3200">
              <a:cs typeface="Calibri"/>
            </a:endParaRPr>
          </a:p>
          <a:p>
            <a:pPr>
              <a:buNone/>
            </a:pPr>
            <a:endParaRPr lang="en-GB" sz="1100">
              <a:latin typeface="Arial"/>
              <a:ea typeface="Times New Roman" panose="02020603050405020304" pitchFamily="18" charset="0"/>
              <a:cs typeface="Arial"/>
            </a:endParaRPr>
          </a:p>
          <a:p>
            <a:pPr algn="just">
              <a:buNone/>
            </a:pPr>
            <a:endParaRPr lang="en-GB" sz="1100">
              <a:solidFill>
                <a:srgbClr val="7030A0"/>
              </a:solidFill>
              <a:latin typeface="Arial"/>
              <a:ea typeface="Times New Roman" panose="02020603050405020304" pitchFamily="18" charset="0"/>
              <a:cs typeface="Arial"/>
            </a:endParaRPr>
          </a:p>
          <a:p>
            <a:pPr marL="0" indent="0">
              <a:lnSpc>
                <a:spcPct val="100000"/>
              </a:lnSpc>
              <a:buNone/>
            </a:pPr>
            <a:endParaRPr lang="en-GB" sz="2000">
              <a:cs typeface="Calibri"/>
            </a:endParaRPr>
          </a:p>
          <a:p>
            <a:pPr>
              <a:lnSpc>
                <a:spcPct val="100000"/>
              </a:lnSpc>
            </a:pPr>
            <a:endParaRPr lang="en-GB" sz="2000"/>
          </a:p>
          <a:p>
            <a:pPr marL="0" indent="0">
              <a:lnSpc>
                <a:spcPct val="100000"/>
              </a:lnSpc>
              <a:buNone/>
            </a:pPr>
            <a:endParaRPr lang="en-GB" sz="2000"/>
          </a:p>
        </p:txBody>
      </p:sp>
    </p:spTree>
    <p:extLst>
      <p:ext uri="{BB962C8B-B14F-4D97-AF65-F5344CB8AC3E}">
        <p14:creationId xmlns:p14="http://schemas.microsoft.com/office/powerpoint/2010/main" val="95919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2951" y="620688"/>
            <a:ext cx="5974080" cy="697230"/>
          </a:xfrm>
          <a:prstGeom prst="rect">
            <a:avLst/>
          </a:prstGeom>
        </p:spPr>
        <p:txBody>
          <a:bodyPr vert="horz" wrap="square" lIns="0" tIns="13335" rIns="0" bIns="0" rtlCol="0">
            <a:spAutoFit/>
          </a:bodyPr>
          <a:lstStyle/>
          <a:p>
            <a:pPr marL="12700" algn="ctr">
              <a:lnSpc>
                <a:spcPct val="100000"/>
              </a:lnSpc>
              <a:spcBef>
                <a:spcPts val="105"/>
              </a:spcBef>
            </a:pPr>
            <a:r>
              <a:rPr spc="-310">
                <a:latin typeface="+mn-lt"/>
              </a:rPr>
              <a:t>Rapid </a:t>
            </a:r>
            <a:r>
              <a:rPr spc="-160">
                <a:latin typeface="+mn-lt"/>
              </a:rPr>
              <a:t>Improvement</a:t>
            </a:r>
            <a:r>
              <a:rPr spc="-204">
                <a:latin typeface="+mn-lt"/>
              </a:rPr>
              <a:t> </a:t>
            </a:r>
            <a:r>
              <a:rPr spc="-305">
                <a:latin typeface="+mn-lt"/>
              </a:rPr>
              <a:t>Target</a:t>
            </a:r>
          </a:p>
        </p:txBody>
      </p:sp>
      <p:sp>
        <p:nvSpPr>
          <p:cNvPr id="3" name="object 3"/>
          <p:cNvSpPr txBox="1"/>
          <p:nvPr/>
        </p:nvSpPr>
        <p:spPr>
          <a:xfrm>
            <a:off x="707542" y="1756565"/>
            <a:ext cx="8184938" cy="3988912"/>
          </a:xfrm>
          <a:prstGeom prst="rect">
            <a:avLst/>
          </a:prstGeom>
        </p:spPr>
        <p:txBody>
          <a:bodyPr vert="horz" wrap="square" lIns="0" tIns="48895" rIns="0" bIns="0" rtlCol="0">
            <a:spAutoFit/>
          </a:bodyPr>
          <a:lstStyle/>
          <a:p>
            <a:pPr marL="12700">
              <a:tabLst>
                <a:tab pos="241300" algn="l"/>
              </a:tabLst>
            </a:pPr>
            <a:r>
              <a:rPr sz="2800" spc="-175">
                <a:cs typeface="Arial"/>
              </a:rPr>
              <a:t>Issued </a:t>
            </a:r>
            <a:r>
              <a:rPr sz="2800" spc="45">
                <a:cs typeface="Arial"/>
              </a:rPr>
              <a:t>if</a:t>
            </a:r>
            <a:r>
              <a:rPr sz="2800" spc="-120">
                <a:cs typeface="Arial"/>
              </a:rPr>
              <a:t> </a:t>
            </a:r>
            <a:r>
              <a:rPr lang="en-GB" sz="2800" spc="-95">
                <a:cs typeface="Arial"/>
              </a:rPr>
              <a:t>Associate Teachers</a:t>
            </a:r>
            <a:r>
              <a:rPr sz="2800" spc="-95">
                <a:cs typeface="Arial"/>
              </a:rPr>
              <a:t>:</a:t>
            </a:r>
            <a:endParaRPr sz="2800">
              <a:cs typeface="Arial"/>
            </a:endParaRPr>
          </a:p>
          <a:p>
            <a:pPr marL="697865" lvl="1" indent="-227965">
              <a:buChar char="•"/>
              <a:tabLst>
                <a:tab pos="698500" algn="l"/>
              </a:tabLst>
            </a:pPr>
            <a:r>
              <a:rPr sz="2800" spc="-120">
                <a:cs typeface="Arial"/>
              </a:rPr>
              <a:t>Are </a:t>
            </a:r>
            <a:r>
              <a:rPr sz="2800" spc="-10">
                <a:cs typeface="Arial"/>
              </a:rPr>
              <a:t>not </a:t>
            </a:r>
            <a:r>
              <a:rPr sz="2800" spc="-110">
                <a:cs typeface="Arial"/>
              </a:rPr>
              <a:t>making </a:t>
            </a:r>
            <a:r>
              <a:rPr sz="2800" spc="-105">
                <a:cs typeface="Arial"/>
              </a:rPr>
              <a:t>expected</a:t>
            </a:r>
            <a:r>
              <a:rPr sz="2800" spc="-320">
                <a:cs typeface="Arial"/>
              </a:rPr>
              <a:t> </a:t>
            </a:r>
            <a:r>
              <a:rPr sz="2800" spc="-120">
                <a:cs typeface="Arial"/>
              </a:rPr>
              <a:t>progress;</a:t>
            </a:r>
            <a:endParaRPr sz="2800">
              <a:cs typeface="Arial"/>
            </a:endParaRPr>
          </a:p>
          <a:p>
            <a:pPr marL="697865" marR="5080" lvl="1" indent="-227965">
              <a:buChar char="•"/>
              <a:tabLst>
                <a:tab pos="698500" algn="l"/>
              </a:tabLst>
            </a:pPr>
            <a:r>
              <a:rPr sz="2800" spc="-120">
                <a:cs typeface="Arial"/>
              </a:rPr>
              <a:t>Are </a:t>
            </a:r>
            <a:r>
              <a:rPr sz="2800" spc="-10">
                <a:cs typeface="Arial"/>
              </a:rPr>
              <a:t>not </a:t>
            </a:r>
            <a:r>
              <a:rPr sz="2800" spc="-75">
                <a:cs typeface="Arial"/>
              </a:rPr>
              <a:t>demonstrating </a:t>
            </a:r>
            <a:r>
              <a:rPr sz="2800" spc="-90">
                <a:cs typeface="Arial"/>
              </a:rPr>
              <a:t>high </a:t>
            </a:r>
            <a:r>
              <a:rPr sz="2800" spc="-114">
                <a:cs typeface="Arial"/>
              </a:rPr>
              <a:t>standards </a:t>
            </a:r>
            <a:r>
              <a:rPr sz="2800" spc="-5">
                <a:cs typeface="Arial"/>
              </a:rPr>
              <a:t>of</a:t>
            </a:r>
            <a:r>
              <a:rPr sz="2800" spc="-459">
                <a:cs typeface="Arial"/>
              </a:rPr>
              <a:t> </a:t>
            </a:r>
            <a:r>
              <a:rPr sz="2800" spc="-105">
                <a:cs typeface="Arial"/>
              </a:rPr>
              <a:t>personal </a:t>
            </a:r>
            <a:r>
              <a:rPr sz="2800" spc="-114">
                <a:cs typeface="Arial"/>
              </a:rPr>
              <a:t>and  </a:t>
            </a:r>
            <a:r>
              <a:rPr sz="2800" spc="-95">
                <a:cs typeface="Arial"/>
              </a:rPr>
              <a:t>professional</a:t>
            </a:r>
            <a:r>
              <a:rPr sz="2800" spc="-130">
                <a:cs typeface="Arial"/>
              </a:rPr>
              <a:t> </a:t>
            </a:r>
            <a:r>
              <a:rPr sz="2800" spc="-85">
                <a:cs typeface="Arial"/>
              </a:rPr>
              <a:t>conduct.</a:t>
            </a:r>
            <a:endParaRPr lang="en-GB" sz="2800" spc="-85">
              <a:cs typeface="Arial"/>
            </a:endParaRPr>
          </a:p>
          <a:p>
            <a:pPr marL="469900" marR="5080" lvl="1">
              <a:tabLst>
                <a:tab pos="698500" algn="l"/>
              </a:tabLst>
            </a:pPr>
            <a:endParaRPr lang="en-GB" sz="3200" b="1" spc="-114">
              <a:cs typeface="Arial"/>
            </a:endParaRPr>
          </a:p>
          <a:p>
            <a:pPr marL="469900" marR="5080" lvl="1">
              <a:tabLst>
                <a:tab pos="698500" algn="l"/>
              </a:tabLst>
            </a:pPr>
            <a:r>
              <a:rPr lang="en-GB" sz="2800" spc="-114">
                <a:cs typeface="Arial"/>
              </a:rPr>
              <a:t>All RIT’s should be emailed to:</a:t>
            </a:r>
          </a:p>
          <a:p>
            <a:pPr marL="469900" marR="5080" lvl="1">
              <a:tabLst>
                <a:tab pos="698500" algn="l"/>
              </a:tabLst>
            </a:pPr>
            <a:r>
              <a:rPr lang="en-GB" sz="2800" spc="-114">
                <a:cs typeface="Arial"/>
                <a:hlinkClick r:id="rId3"/>
              </a:rPr>
              <a:t>primaryandearlyyearsbayear2team@bcu.ac.uk</a:t>
            </a:r>
            <a:endParaRPr lang="en-GB" sz="2800" spc="-114">
              <a:cs typeface="Arial"/>
            </a:endParaRPr>
          </a:p>
          <a:p>
            <a:pPr marL="469900" marR="5080" lvl="1">
              <a:tabLst>
                <a:tab pos="698500" algn="l"/>
              </a:tabLst>
            </a:pPr>
            <a:endParaRPr lang="en-GB" sz="2800" spc="-114">
              <a:cs typeface="Arial"/>
            </a:endParaRPr>
          </a:p>
          <a:p>
            <a:pPr marL="469900" marR="5080" lvl="1">
              <a:tabLst>
                <a:tab pos="698500" algn="l"/>
              </a:tabLst>
            </a:pPr>
            <a:r>
              <a:rPr sz="2800" spc="-114">
                <a:cs typeface="Trebuchet MS"/>
              </a:rPr>
              <a:t>Details </a:t>
            </a:r>
            <a:r>
              <a:rPr sz="2800" spc="-100">
                <a:cs typeface="Trebuchet MS"/>
              </a:rPr>
              <a:t>of </a:t>
            </a:r>
            <a:r>
              <a:rPr sz="2800" spc="-150">
                <a:cs typeface="Trebuchet MS"/>
              </a:rPr>
              <a:t>the </a:t>
            </a:r>
            <a:r>
              <a:rPr sz="2800" spc="-135">
                <a:cs typeface="Trebuchet MS"/>
              </a:rPr>
              <a:t>process </a:t>
            </a:r>
            <a:r>
              <a:rPr sz="2800" spc="-120">
                <a:cs typeface="Trebuchet MS"/>
              </a:rPr>
              <a:t>will </a:t>
            </a:r>
            <a:r>
              <a:rPr lang="en-GB" sz="2800" spc="-120">
                <a:cs typeface="Trebuchet MS"/>
              </a:rPr>
              <a:t>be explained if necessary</a:t>
            </a:r>
            <a:r>
              <a:rPr sz="2800" spc="-165">
                <a:cs typeface="Trebuchet MS"/>
              </a:rPr>
              <a:t>.</a:t>
            </a:r>
            <a:endParaRPr sz="2800">
              <a:cs typeface="Trebuchet MS"/>
            </a:endParaRPr>
          </a:p>
        </p:txBody>
      </p:sp>
    </p:spTree>
    <p:extLst>
      <p:ext uri="{BB962C8B-B14F-4D97-AF65-F5344CB8AC3E}">
        <p14:creationId xmlns:p14="http://schemas.microsoft.com/office/powerpoint/2010/main" val="2035177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73" y="87213"/>
            <a:ext cx="7886700" cy="1181547"/>
          </a:xfrm>
        </p:spPr>
        <p:txBody>
          <a:bodyPr/>
          <a:lstStyle/>
          <a:p>
            <a:r>
              <a:rPr lang="en-GB" b="1"/>
              <a:t>Termination of Placements </a:t>
            </a:r>
            <a:endParaRPr lang="en-GB"/>
          </a:p>
        </p:txBody>
      </p:sp>
      <p:sp>
        <p:nvSpPr>
          <p:cNvPr id="3" name="Content Placeholder 2"/>
          <p:cNvSpPr>
            <a:spLocks noGrp="1"/>
          </p:cNvSpPr>
          <p:nvPr>
            <p:ph idx="1"/>
          </p:nvPr>
        </p:nvSpPr>
        <p:spPr>
          <a:xfrm>
            <a:off x="575006" y="1269830"/>
            <a:ext cx="8101449" cy="4751457"/>
          </a:xfrm>
        </p:spPr>
        <p:txBody>
          <a:bodyPr>
            <a:normAutofit fontScale="62500" lnSpcReduction="20000"/>
          </a:bodyPr>
          <a:lstStyle/>
          <a:p>
            <a:pPr>
              <a:lnSpc>
                <a:spcPct val="120000"/>
              </a:lnSpc>
            </a:pPr>
            <a:r>
              <a:rPr lang="en-GB" sz="3600"/>
              <a:t>Where a termination of placement occurs the circumstances are considered by the Placement Review Panel and recommendations made regarding further placements and actions to be undertaken.  </a:t>
            </a:r>
          </a:p>
          <a:p>
            <a:pPr>
              <a:lnSpc>
                <a:spcPct val="120000"/>
              </a:lnSpc>
            </a:pPr>
            <a:r>
              <a:rPr lang="en-GB" sz="3600"/>
              <a:t>Resitting a School Based Training placement, as a consequence of a failed first attempt, will incur a cost to the trainee of £1125. The trainee may be eligible for funding, but this should be discussed with Student Finance England direct to confirm details and determine whether there is eligibility. </a:t>
            </a:r>
          </a:p>
          <a:p>
            <a:pPr>
              <a:lnSpc>
                <a:spcPct val="120000"/>
              </a:lnSpc>
            </a:pPr>
            <a:r>
              <a:rPr lang="en-GB" sz="3600"/>
              <a:t>There may be exceptional circumstances where this fee can be waived; however the tutor will confirm this in writing to the trainee where such a circumstance will apply.</a:t>
            </a:r>
          </a:p>
          <a:p>
            <a:endParaRPr lang="en-GB"/>
          </a:p>
        </p:txBody>
      </p:sp>
    </p:spTree>
    <p:extLst>
      <p:ext uri="{BB962C8B-B14F-4D97-AF65-F5344CB8AC3E}">
        <p14:creationId xmlns:p14="http://schemas.microsoft.com/office/powerpoint/2010/main" val="4186096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365126"/>
            <a:ext cx="7886700" cy="1325563"/>
          </a:xfrm>
        </p:spPr>
        <p:txBody>
          <a:bodyPr vert="horz" lIns="91440" tIns="45720" rIns="91440" bIns="45720" rtlCol="0" anchor="ctr">
            <a:normAutofit/>
          </a:bodyPr>
          <a:lstStyle/>
          <a:p>
            <a:pPr marL="12700"/>
            <a:r>
              <a:rPr lang="en-US" kern="1200" spc="-55">
                <a:latin typeface="+mj-lt"/>
                <a:ea typeface="+mj-ea"/>
                <a:cs typeface="+mj-cs"/>
              </a:rPr>
              <a:t>Attendance</a:t>
            </a:r>
            <a:r>
              <a:rPr lang="en-US" kern="1200" spc="-105">
                <a:latin typeface="+mj-lt"/>
                <a:ea typeface="+mj-ea"/>
                <a:cs typeface="+mj-cs"/>
              </a:rPr>
              <a:t> </a:t>
            </a:r>
            <a:r>
              <a:rPr lang="en-US" kern="1200" spc="-25">
                <a:latin typeface="+mj-lt"/>
                <a:ea typeface="+mj-ea"/>
                <a:cs typeface="+mj-cs"/>
              </a:rPr>
              <a:t>and</a:t>
            </a:r>
            <a:r>
              <a:rPr lang="en-US" kern="1200" spc="-95">
                <a:latin typeface="+mj-lt"/>
                <a:ea typeface="+mj-ea"/>
                <a:cs typeface="+mj-cs"/>
              </a:rPr>
              <a:t> </a:t>
            </a:r>
            <a:r>
              <a:rPr lang="en-US" kern="1200" spc="-35">
                <a:latin typeface="+mj-lt"/>
                <a:ea typeface="+mj-ea"/>
                <a:cs typeface="+mj-cs"/>
              </a:rPr>
              <a:t>Absence</a:t>
            </a:r>
            <a:r>
              <a:rPr lang="en-US" kern="1200" spc="-85">
                <a:latin typeface="+mj-lt"/>
                <a:ea typeface="+mj-ea"/>
                <a:cs typeface="+mj-cs"/>
              </a:rPr>
              <a:t> </a:t>
            </a:r>
            <a:r>
              <a:rPr lang="en-US" kern="1200" spc="-60">
                <a:latin typeface="+mj-lt"/>
                <a:ea typeface="+mj-ea"/>
                <a:cs typeface="+mj-cs"/>
              </a:rPr>
              <a:t>Procedure</a:t>
            </a:r>
            <a:endParaRPr lang="en-US" kern="1200">
              <a:latin typeface="+mj-lt"/>
              <a:ea typeface="+mj-ea"/>
              <a:cs typeface="+mj-cs"/>
            </a:endParaRPr>
          </a:p>
        </p:txBody>
      </p:sp>
      <p:sp>
        <p:nvSpPr>
          <p:cNvPr id="3" name="object 3"/>
          <p:cNvSpPr txBox="1"/>
          <p:nvPr/>
        </p:nvSpPr>
        <p:spPr>
          <a:xfrm>
            <a:off x="628650" y="1825625"/>
            <a:ext cx="3886200" cy="4351338"/>
          </a:xfrm>
          <a:prstGeom prst="rect">
            <a:avLst/>
          </a:prstGeom>
        </p:spPr>
        <p:txBody>
          <a:bodyPr vert="horz" lIns="91440" tIns="45720" rIns="91440" bIns="45720" rtlCol="0">
            <a:normAutofit/>
          </a:bodyPr>
          <a:lstStyle/>
          <a:p>
            <a:pPr marL="12700" indent="-228600">
              <a:lnSpc>
                <a:spcPct val="90000"/>
              </a:lnSpc>
              <a:spcBef>
                <a:spcPts val="105"/>
              </a:spcBef>
              <a:buFont typeface="Arial" panose="020B0604020202020204" pitchFamily="34" charset="0"/>
              <a:buChar char="•"/>
            </a:pPr>
            <a:r>
              <a:rPr lang="en-US" sz="2800" spc="-10"/>
              <a:t>Associate Teachers should follow the School Absence Procedure.</a:t>
            </a:r>
          </a:p>
          <a:p>
            <a:pPr marL="12700" indent="-228600">
              <a:lnSpc>
                <a:spcPct val="90000"/>
              </a:lnSpc>
              <a:spcBef>
                <a:spcPts val="105"/>
              </a:spcBef>
              <a:buFont typeface="Arial" panose="020B0604020202020204" pitchFamily="34" charset="0"/>
              <a:buChar char="•"/>
            </a:pPr>
            <a:r>
              <a:rPr lang="en-US" sz="2800" spc="-10"/>
              <a:t>This is one of the first tasks they should do on their prelim visits.</a:t>
            </a:r>
            <a:endParaRPr lang="en-US" sz="2800"/>
          </a:p>
        </p:txBody>
      </p:sp>
      <p:pic>
        <p:nvPicPr>
          <p:cNvPr id="5" name="Picture 4">
            <a:extLst>
              <a:ext uri="{FF2B5EF4-FFF2-40B4-BE49-F238E27FC236}">
                <a16:creationId xmlns:a16="http://schemas.microsoft.com/office/drawing/2014/main" id="{A8B9D2D0-4B8D-1FAD-CCB5-5611A0E0A6B4}"/>
              </a:ext>
            </a:extLst>
          </p:cNvPr>
          <p:cNvPicPr>
            <a:picLocks noChangeAspect="1"/>
          </p:cNvPicPr>
          <p:nvPr/>
        </p:nvPicPr>
        <p:blipFill>
          <a:blip r:embed="rId2"/>
          <a:stretch>
            <a:fillRect/>
          </a:stretch>
        </p:blipFill>
        <p:spPr>
          <a:xfrm>
            <a:off x="4514850" y="2636912"/>
            <a:ext cx="4477672" cy="3034455"/>
          </a:xfrm>
          <a:prstGeom prst="rect">
            <a:avLst/>
          </a:prstGeom>
          <a:noFill/>
        </p:spPr>
      </p:pic>
    </p:spTree>
    <p:extLst>
      <p:ext uri="{BB962C8B-B14F-4D97-AF65-F5344CB8AC3E}">
        <p14:creationId xmlns:p14="http://schemas.microsoft.com/office/powerpoint/2010/main" val="2832935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31DA-75E7-4593-FE0E-60B4CE28E97C}"/>
              </a:ext>
            </a:extLst>
          </p:cNvPr>
          <p:cNvSpPr>
            <a:spLocks noGrp="1"/>
          </p:cNvSpPr>
          <p:nvPr>
            <p:ph type="title"/>
          </p:nvPr>
        </p:nvSpPr>
        <p:spPr>
          <a:xfrm>
            <a:off x="175639" y="247147"/>
            <a:ext cx="6722310" cy="745629"/>
          </a:xfrm>
        </p:spPr>
        <p:txBody>
          <a:bodyPr>
            <a:normAutofit fontScale="90000"/>
          </a:bodyPr>
          <a:lstStyle/>
          <a:p>
            <a:pPr algn="ctr"/>
            <a:r>
              <a:rPr lang="en-GB" dirty="0"/>
              <a:t>Mentor Support - </a:t>
            </a:r>
            <a:r>
              <a:rPr lang="en-GB" sz="2250" dirty="0">
                <a:ea typeface="Calibri" panose="020F0502020204030204" pitchFamily="34" charset="0"/>
              </a:rPr>
              <a:t>Access to all our University documentation, mentor CPD and partnership information. </a:t>
            </a:r>
            <a:br>
              <a:rPr lang="en-GB" sz="2250" dirty="0">
                <a:ea typeface="Calibri" panose="020F0502020204030204" pitchFamily="34" charset="0"/>
              </a:rPr>
            </a:br>
            <a:endParaRPr lang="en-GB" sz="2250" dirty="0"/>
          </a:p>
        </p:txBody>
      </p:sp>
      <p:sp>
        <p:nvSpPr>
          <p:cNvPr id="3" name="Content Placeholder 2">
            <a:extLst>
              <a:ext uri="{FF2B5EF4-FFF2-40B4-BE49-F238E27FC236}">
                <a16:creationId xmlns:a16="http://schemas.microsoft.com/office/drawing/2014/main" id="{AE657097-5C96-204C-1A27-E4EFAADC93FB}"/>
              </a:ext>
            </a:extLst>
          </p:cNvPr>
          <p:cNvSpPr>
            <a:spLocks noGrp="1"/>
          </p:cNvSpPr>
          <p:nvPr>
            <p:ph idx="1"/>
          </p:nvPr>
        </p:nvSpPr>
        <p:spPr>
          <a:xfrm>
            <a:off x="3338000" y="4973288"/>
            <a:ext cx="2754306" cy="459734"/>
          </a:xfrm>
        </p:spPr>
        <p:txBody>
          <a:bodyPr>
            <a:normAutofit fontScale="92500"/>
          </a:bodyPr>
          <a:lstStyle/>
          <a:p>
            <a:pPr marL="0" indent="0">
              <a:buNone/>
            </a:pPr>
            <a:r>
              <a:rPr lang="en-GB" sz="1800" u="sng" dirty="0">
                <a:solidFill>
                  <a:srgbClr val="0563C1"/>
                </a:solidFill>
                <a:latin typeface="Calibri" panose="020F0502020204030204" pitchFamily="34" charset="0"/>
                <a:ea typeface="Calibri" panose="020F0502020204030204" pitchFamily="34" charset="0"/>
                <a:hlinkClick r:id="rId2"/>
              </a:rPr>
              <a:t>Primary Partnership Website</a:t>
            </a:r>
            <a:r>
              <a:rPr lang="en-GB" sz="1800" dirty="0">
                <a:solidFill>
                  <a:srgbClr val="0563C1"/>
                </a:solidFill>
                <a:latin typeface="Calibri" panose="020F0502020204030204" pitchFamily="34" charset="0"/>
                <a:ea typeface="Calibri" panose="020F0502020204030204" pitchFamily="34" charset="0"/>
              </a:rPr>
              <a:t>  </a:t>
            </a:r>
          </a:p>
          <a:p>
            <a:pPr marL="0" indent="0">
              <a:buNone/>
            </a:pPr>
            <a:endParaRPr lang="en-GB" dirty="0">
              <a:solidFill>
                <a:srgbClr val="0563C1"/>
              </a:solidFill>
              <a:latin typeface="Calibri" panose="020F0502020204030204" pitchFamily="34" charset="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FD791E7E-FB71-AFDB-0C79-7973C943AF24}"/>
              </a:ext>
            </a:extLst>
          </p:cNvPr>
          <p:cNvPicPr>
            <a:picLocks noChangeAspect="1"/>
          </p:cNvPicPr>
          <p:nvPr/>
        </p:nvPicPr>
        <p:blipFill>
          <a:blip r:embed="rId3"/>
          <a:stretch>
            <a:fillRect/>
          </a:stretch>
        </p:blipFill>
        <p:spPr>
          <a:xfrm>
            <a:off x="1876692" y="1214081"/>
            <a:ext cx="5243198" cy="3457367"/>
          </a:xfrm>
          <a:prstGeom prst="rect">
            <a:avLst/>
          </a:prstGeom>
        </p:spPr>
      </p:pic>
    </p:spTree>
    <p:extLst>
      <p:ext uri="{BB962C8B-B14F-4D97-AF65-F5344CB8AC3E}">
        <p14:creationId xmlns:p14="http://schemas.microsoft.com/office/powerpoint/2010/main" val="181938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5383725" y="2123940"/>
            <a:ext cx="2053194" cy="3457730"/>
          </a:xfrm>
          <a:prstGeom prst="rect">
            <a:avLst/>
          </a:prstGeom>
        </p:spPr>
      </p:pic>
      <p:sp>
        <p:nvSpPr>
          <p:cNvPr id="4" name="Rounded Rectangle 3"/>
          <p:cNvSpPr/>
          <p:nvPr/>
        </p:nvSpPr>
        <p:spPr>
          <a:xfrm>
            <a:off x="1535838" y="811189"/>
            <a:ext cx="5804712" cy="996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The BCU ITE Curriculum</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39" y="2277919"/>
            <a:ext cx="4623245" cy="302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id:image008.png@01D783CA.DA806900"/>
          <p:cNvPicPr/>
          <p:nvPr/>
        </p:nvPicPr>
        <p:blipFill>
          <a:blip r:embed="rId5">
            <a:extLst>
              <a:ext uri="{28A0092B-C50C-407E-A947-70E740481C1C}">
                <a14:useLocalDpi xmlns:a14="http://schemas.microsoft.com/office/drawing/2010/main" val="0"/>
              </a:ext>
            </a:extLst>
          </a:blip>
          <a:srcRect/>
          <a:stretch>
            <a:fillRect/>
          </a:stretch>
        </p:blipFill>
        <p:spPr bwMode="auto">
          <a:xfrm>
            <a:off x="7741505" y="4541301"/>
            <a:ext cx="1043940" cy="1095229"/>
          </a:xfrm>
          <a:prstGeom prst="rect">
            <a:avLst/>
          </a:prstGeom>
          <a:solidFill>
            <a:schemeClr val="bg1"/>
          </a:solidFill>
          <a:ln>
            <a:noFill/>
          </a:ln>
        </p:spPr>
      </p:pic>
    </p:spTree>
    <p:extLst>
      <p:ext uri="{BB962C8B-B14F-4D97-AF65-F5344CB8AC3E}">
        <p14:creationId xmlns:p14="http://schemas.microsoft.com/office/powerpoint/2010/main" val="381055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3F0F-5BBB-47A2-AB1B-326EAA58C55A}"/>
              </a:ext>
            </a:extLst>
          </p:cNvPr>
          <p:cNvSpPr>
            <a:spLocks noGrp="1"/>
          </p:cNvSpPr>
          <p:nvPr>
            <p:ph type="title"/>
          </p:nvPr>
        </p:nvSpPr>
        <p:spPr>
          <a:xfrm>
            <a:off x="416500" y="123098"/>
            <a:ext cx="6579602" cy="750971"/>
          </a:xfrm>
        </p:spPr>
        <p:txBody>
          <a:bodyPr>
            <a:normAutofit/>
          </a:bodyPr>
          <a:lstStyle/>
          <a:p>
            <a:r>
              <a:rPr lang="en-GB" dirty="0"/>
              <a:t>Mentor Support - </a:t>
            </a:r>
            <a:r>
              <a:rPr lang="en-GB" sz="2025" dirty="0"/>
              <a:t>upcoming support sessions</a:t>
            </a:r>
          </a:p>
        </p:txBody>
      </p:sp>
      <p:graphicFrame>
        <p:nvGraphicFramePr>
          <p:cNvPr id="4" name="Content Placeholder 3">
            <a:extLst>
              <a:ext uri="{FF2B5EF4-FFF2-40B4-BE49-F238E27FC236}">
                <a16:creationId xmlns:a16="http://schemas.microsoft.com/office/drawing/2014/main" id="{EC862134-0791-F943-F392-5B4D68897492}"/>
              </a:ext>
            </a:extLst>
          </p:cNvPr>
          <p:cNvGraphicFramePr>
            <a:graphicFrameLocks noGrp="1"/>
          </p:cNvGraphicFramePr>
          <p:nvPr>
            <p:ph idx="1"/>
            <p:extLst>
              <p:ext uri="{D42A27DB-BD31-4B8C-83A1-F6EECF244321}">
                <p14:modId xmlns:p14="http://schemas.microsoft.com/office/powerpoint/2010/main" val="1494132421"/>
              </p:ext>
            </p:extLst>
          </p:nvPr>
        </p:nvGraphicFramePr>
        <p:xfrm>
          <a:off x="504779" y="945144"/>
          <a:ext cx="8319626" cy="4027978"/>
        </p:xfrm>
        <a:graphic>
          <a:graphicData uri="http://schemas.openxmlformats.org/drawingml/2006/table">
            <a:tbl>
              <a:tblPr/>
              <a:tblGrid>
                <a:gridCol w="977924">
                  <a:extLst>
                    <a:ext uri="{9D8B030D-6E8A-4147-A177-3AD203B41FA5}">
                      <a16:colId xmlns:a16="http://schemas.microsoft.com/office/drawing/2014/main" val="2831510379"/>
                    </a:ext>
                  </a:extLst>
                </a:gridCol>
                <a:gridCol w="4099810">
                  <a:extLst>
                    <a:ext uri="{9D8B030D-6E8A-4147-A177-3AD203B41FA5}">
                      <a16:colId xmlns:a16="http://schemas.microsoft.com/office/drawing/2014/main" val="633569150"/>
                    </a:ext>
                  </a:extLst>
                </a:gridCol>
                <a:gridCol w="3241892">
                  <a:extLst>
                    <a:ext uri="{9D8B030D-6E8A-4147-A177-3AD203B41FA5}">
                      <a16:colId xmlns:a16="http://schemas.microsoft.com/office/drawing/2014/main" val="3894512039"/>
                    </a:ext>
                  </a:extLst>
                </a:gridCol>
              </a:tblGrid>
              <a:tr h="1224170">
                <a:tc>
                  <a:txBody>
                    <a:bodyPr/>
                    <a:lstStyle/>
                    <a:p>
                      <a:pPr algn="l" fontAlgn="base"/>
                      <a:r>
                        <a:rPr lang="en-GB" sz="1800" b="1" dirty="0">
                          <a:solidFill>
                            <a:srgbClr val="444444"/>
                          </a:solidFill>
                          <a:effectLst/>
                          <a:latin typeface="+mn-lt"/>
                        </a:rPr>
                        <a:t>CPD 3</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0" u="none" strike="noStrike" dirty="0">
                          <a:solidFill>
                            <a:srgbClr val="2560B9"/>
                          </a:solidFill>
                          <a:effectLst/>
                          <a:latin typeface="+mn-lt"/>
                          <a:hlinkClick r:id="rId2"/>
                        </a:rPr>
                        <a:t>Monday 22 January </a:t>
                      </a:r>
                      <a:r>
                        <a:rPr lang="en-GB" sz="1800" b="0" dirty="0">
                          <a:effectLst/>
                          <a:latin typeface="+mn-lt"/>
                        </a:rPr>
                        <a:t>or </a:t>
                      </a:r>
                      <a:r>
                        <a:rPr lang="en-GB" sz="1800" b="0" u="none" strike="noStrike" dirty="0">
                          <a:solidFill>
                            <a:srgbClr val="2560B9"/>
                          </a:solidFill>
                          <a:effectLst/>
                          <a:latin typeface="+mn-lt"/>
                          <a:hlinkClick r:id="rId3"/>
                        </a:rPr>
                        <a:t>Tuesday 23 January </a:t>
                      </a:r>
                      <a:endParaRPr lang="en-GB" sz="1800" b="0" dirty="0">
                        <a:effectLst/>
                        <a:latin typeface="+mn-lt"/>
                      </a:endParaRPr>
                    </a:p>
                    <a:p>
                      <a:pPr algn="l" fontAlgn="base"/>
                      <a:r>
                        <a:rPr lang="en-GB" sz="1800" b="0" dirty="0">
                          <a:effectLst/>
                          <a:latin typeface="+mn-lt"/>
                        </a:rPr>
                        <a:t>4.00 - 5.00 pm</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1" dirty="0">
                          <a:effectLst/>
                          <a:latin typeface="+mn-lt"/>
                        </a:rPr>
                        <a:t>Focus: </a:t>
                      </a:r>
                      <a:r>
                        <a:rPr lang="en-GB" sz="1800" b="0" dirty="0">
                          <a:effectLst/>
                          <a:latin typeface="+mn-lt"/>
                        </a:rPr>
                        <a:t>Bespoke: Supporting new schools and mentors working with PGCE SBT2 and BA Year 1 and 2 Associate Teachers. </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3087217722"/>
                  </a:ext>
                </a:extLst>
              </a:tr>
              <a:tr h="1944351">
                <a:tc>
                  <a:txBody>
                    <a:bodyPr/>
                    <a:lstStyle/>
                    <a:p>
                      <a:pPr algn="l" fontAlgn="base"/>
                      <a:r>
                        <a:rPr lang="en-GB" sz="1800" b="1" dirty="0">
                          <a:solidFill>
                            <a:srgbClr val="444444"/>
                          </a:solidFill>
                          <a:effectLst/>
                          <a:latin typeface="+mn-lt"/>
                        </a:rPr>
                        <a:t>CPD 4</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0" u="none" strike="noStrike" dirty="0">
                          <a:solidFill>
                            <a:srgbClr val="2560B9"/>
                          </a:solidFill>
                          <a:effectLst/>
                          <a:latin typeface="+mn-lt"/>
                          <a:hlinkClick r:id="rId4"/>
                        </a:rPr>
                        <a:t>Tuesday 5 March </a:t>
                      </a:r>
                      <a:r>
                        <a:rPr lang="en-GB" sz="1800" b="0" dirty="0">
                          <a:effectLst/>
                          <a:latin typeface="+mn-lt"/>
                        </a:rPr>
                        <a:t> </a:t>
                      </a:r>
                      <a:r>
                        <a:rPr lang="en-GB" sz="1800" b="1" dirty="0">
                          <a:effectLst/>
                          <a:latin typeface="+mn-lt"/>
                        </a:rPr>
                        <a:t>or</a:t>
                      </a:r>
                      <a:r>
                        <a:rPr lang="en-GB" sz="1800" b="0" dirty="0">
                          <a:effectLst/>
                          <a:latin typeface="+mn-lt"/>
                        </a:rPr>
                        <a:t> </a:t>
                      </a:r>
                      <a:r>
                        <a:rPr lang="en-GB" sz="1800" b="0" u="none" strike="noStrike" dirty="0">
                          <a:solidFill>
                            <a:srgbClr val="2560B9"/>
                          </a:solidFill>
                          <a:effectLst/>
                          <a:latin typeface="+mn-lt"/>
                          <a:hlinkClick r:id="rId5"/>
                        </a:rPr>
                        <a:t>Thursday 7 March </a:t>
                      </a:r>
                      <a:endParaRPr lang="en-GB" sz="1800" b="0" dirty="0">
                        <a:effectLst/>
                        <a:latin typeface="+mn-lt"/>
                      </a:endParaRPr>
                    </a:p>
                    <a:p>
                      <a:pPr algn="l" fontAlgn="base"/>
                      <a:r>
                        <a:rPr lang="en-GB" sz="1800" b="0" dirty="0">
                          <a:effectLst/>
                          <a:latin typeface="+mn-lt"/>
                        </a:rPr>
                        <a:t>3.45 - 4.45 pm </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1" dirty="0">
                          <a:effectLst/>
                          <a:latin typeface="+mn-lt"/>
                        </a:rPr>
                        <a:t>Focus:</a:t>
                      </a:r>
                      <a:r>
                        <a:rPr lang="en-GB" sz="1800" b="0" dirty="0">
                          <a:effectLst/>
                          <a:latin typeface="+mn-lt"/>
                        </a:rPr>
                        <a:t> Challenging our Associate Teachers to use their developing subject knowledge to have an impact on the learners in their class. How does the Progress meeting demonstrate professional competency?</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3157669113"/>
                  </a:ext>
                </a:extLst>
              </a:tr>
              <a:tr h="744049">
                <a:tc>
                  <a:txBody>
                    <a:bodyPr/>
                    <a:lstStyle/>
                    <a:p>
                      <a:pPr algn="l" fontAlgn="base"/>
                      <a:r>
                        <a:rPr lang="en-GB" sz="1800" b="1" dirty="0">
                          <a:solidFill>
                            <a:srgbClr val="444444"/>
                          </a:solidFill>
                          <a:effectLst/>
                          <a:latin typeface="+mn-lt"/>
                        </a:rPr>
                        <a:t>Drop-in</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0" u="none" strike="noStrike" dirty="0">
                          <a:solidFill>
                            <a:srgbClr val="2560B9"/>
                          </a:solidFill>
                          <a:effectLst/>
                          <a:latin typeface="+mn-lt"/>
                          <a:hlinkClick r:id="rId6"/>
                        </a:rPr>
                        <a:t>Monday 22 April </a:t>
                      </a:r>
                      <a:r>
                        <a:rPr lang="en-GB" sz="1800" b="0" dirty="0">
                          <a:effectLst/>
                          <a:latin typeface="+mn-lt"/>
                        </a:rPr>
                        <a:t>or </a:t>
                      </a:r>
                      <a:r>
                        <a:rPr lang="en-GB" sz="1800" b="0" u="none" strike="noStrike" dirty="0">
                          <a:solidFill>
                            <a:srgbClr val="2560B9"/>
                          </a:solidFill>
                          <a:effectLst/>
                          <a:latin typeface="+mn-lt"/>
                          <a:hlinkClick r:id="rId7"/>
                        </a:rPr>
                        <a:t>Tuesday 23 April </a:t>
                      </a:r>
                      <a:endParaRPr lang="en-GB" sz="1800" b="0" dirty="0">
                        <a:effectLst/>
                        <a:latin typeface="+mn-lt"/>
                      </a:endParaRPr>
                    </a:p>
                    <a:p>
                      <a:pPr algn="l" fontAlgn="base"/>
                      <a:r>
                        <a:rPr lang="en-GB" sz="1800" b="0" dirty="0">
                          <a:effectLst/>
                          <a:latin typeface="+mn-lt"/>
                        </a:rPr>
                        <a:t>4.00 - 5.00 pm </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1" dirty="0">
                          <a:effectLst/>
                          <a:latin typeface="+mn-lt"/>
                        </a:rPr>
                        <a:t>Focus: </a:t>
                      </a:r>
                      <a:r>
                        <a:rPr lang="en-GB" sz="1800" b="0" dirty="0">
                          <a:effectLst/>
                          <a:latin typeface="+mn-lt"/>
                        </a:rPr>
                        <a:t>Questions and answer drop-in session to support all mentors in school. </a:t>
                      </a:r>
                    </a:p>
                  </a:txBody>
                  <a:tcPr marL="10800" marR="10800" marT="15152" marB="15152">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731626276"/>
                  </a:ext>
                </a:extLst>
              </a:tr>
            </a:tbl>
          </a:graphicData>
        </a:graphic>
      </p:graphicFrame>
      <p:sp>
        <p:nvSpPr>
          <p:cNvPr id="7" name="TextBox 6">
            <a:extLst>
              <a:ext uri="{FF2B5EF4-FFF2-40B4-BE49-F238E27FC236}">
                <a16:creationId xmlns:a16="http://schemas.microsoft.com/office/drawing/2014/main" id="{0C4B7413-20D7-200B-5F58-C218045298EC}"/>
              </a:ext>
            </a:extLst>
          </p:cNvPr>
          <p:cNvSpPr txBox="1"/>
          <p:nvPr/>
        </p:nvSpPr>
        <p:spPr>
          <a:xfrm>
            <a:off x="807117" y="5260714"/>
            <a:ext cx="5971263" cy="300082"/>
          </a:xfrm>
          <a:prstGeom prst="rect">
            <a:avLst/>
          </a:prstGeom>
          <a:noFill/>
        </p:spPr>
        <p:txBody>
          <a:bodyPr wrap="square" rtlCol="0">
            <a:spAutoFit/>
          </a:bodyPr>
          <a:lstStyle/>
          <a:p>
            <a:pPr defTabSz="685800"/>
            <a:r>
              <a:rPr lang="en-GB" sz="1350" b="1" dirty="0">
                <a:solidFill>
                  <a:prstClr val="black"/>
                </a:solidFill>
                <a:latin typeface="Calibri" panose="020F0502020204030204"/>
              </a:rPr>
              <a:t>CPD Sessions will be recorded and can be accessed at any time via  </a:t>
            </a:r>
          </a:p>
        </p:txBody>
      </p:sp>
      <p:sp>
        <p:nvSpPr>
          <p:cNvPr id="9" name="TextBox 8">
            <a:extLst>
              <a:ext uri="{FF2B5EF4-FFF2-40B4-BE49-F238E27FC236}">
                <a16:creationId xmlns:a16="http://schemas.microsoft.com/office/drawing/2014/main" id="{C69AAE63-5B2D-0E00-F84D-0F9314321107}"/>
              </a:ext>
            </a:extLst>
          </p:cNvPr>
          <p:cNvSpPr txBox="1"/>
          <p:nvPr/>
        </p:nvSpPr>
        <p:spPr>
          <a:xfrm>
            <a:off x="5629894" y="5260714"/>
            <a:ext cx="2164248" cy="300082"/>
          </a:xfrm>
          <a:prstGeom prst="rect">
            <a:avLst/>
          </a:prstGeom>
          <a:noFill/>
        </p:spPr>
        <p:txBody>
          <a:bodyPr wrap="square">
            <a:spAutoFit/>
          </a:bodyPr>
          <a:lstStyle/>
          <a:p>
            <a:pPr defTabSz="685800"/>
            <a:r>
              <a:rPr lang="en-GB" sz="1350" dirty="0">
                <a:solidFill>
                  <a:prstClr val="black"/>
                </a:solidFill>
                <a:latin typeface="Calibri" panose="020F0502020204030204"/>
                <a:hlinkClick r:id="rId8"/>
              </a:rPr>
              <a:t>Mentor CPD and Support</a:t>
            </a: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1992680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4699-A07C-B702-9772-23080A27F564}"/>
              </a:ext>
            </a:extLst>
          </p:cNvPr>
          <p:cNvSpPr>
            <a:spLocks noGrp="1"/>
          </p:cNvSpPr>
          <p:nvPr>
            <p:ph type="title"/>
          </p:nvPr>
        </p:nvSpPr>
        <p:spPr>
          <a:xfrm>
            <a:off x="628650" y="55160"/>
            <a:ext cx="7886700" cy="1325563"/>
          </a:xfrm>
        </p:spPr>
        <p:txBody>
          <a:bodyPr/>
          <a:lstStyle/>
          <a:p>
            <a:r>
              <a:rPr lang="en-GB"/>
              <a:t>Useful Contacts</a:t>
            </a:r>
          </a:p>
        </p:txBody>
      </p:sp>
      <p:sp>
        <p:nvSpPr>
          <p:cNvPr id="3" name="Content Placeholder 2">
            <a:extLst>
              <a:ext uri="{FF2B5EF4-FFF2-40B4-BE49-F238E27FC236}">
                <a16:creationId xmlns:a16="http://schemas.microsoft.com/office/drawing/2014/main" id="{02C01CC0-395F-51A8-F733-49E45963314F}"/>
              </a:ext>
            </a:extLst>
          </p:cNvPr>
          <p:cNvSpPr>
            <a:spLocks noGrp="1"/>
          </p:cNvSpPr>
          <p:nvPr>
            <p:ph idx="1"/>
          </p:nvPr>
        </p:nvSpPr>
        <p:spPr>
          <a:xfrm>
            <a:off x="628650" y="1257354"/>
            <a:ext cx="7886700" cy="4351338"/>
          </a:xfrm>
        </p:spPr>
        <p:txBody>
          <a:bodyPr vert="horz" lIns="91440" tIns="45720" rIns="91440" bIns="45720" rtlCol="0" anchor="t">
            <a:normAutofit fontScale="62500" lnSpcReduction="20000"/>
          </a:bodyPr>
          <a:lstStyle/>
          <a:p>
            <a:pPr marL="0" indent="0" algn="ctr">
              <a:buNone/>
            </a:pPr>
            <a:r>
              <a:rPr lang="en-GB" dirty="0"/>
              <a:t> </a:t>
            </a:r>
            <a:r>
              <a:rPr lang="en-GB" sz="2800" dirty="0"/>
              <a:t>Course Teams:</a:t>
            </a:r>
          </a:p>
          <a:p>
            <a:pPr marL="0" indent="0" algn="ctr">
              <a:buNone/>
            </a:pPr>
            <a:r>
              <a:rPr lang="en-GB" dirty="0"/>
              <a:t> BA Year1</a:t>
            </a:r>
            <a:endParaRPr lang="en-GB" sz="2800" dirty="0">
              <a:cs typeface="Calibri"/>
            </a:endParaRPr>
          </a:p>
          <a:p>
            <a:pPr marL="0" indent="0" algn="ctr">
              <a:buNone/>
            </a:pPr>
            <a:r>
              <a:rPr lang="en-GB" dirty="0">
                <a:cs typeface="Calibri"/>
                <a:hlinkClick r:id="rId2"/>
              </a:rPr>
              <a:t>Primaryandearlyyearsbayear1team@bcu.ac.uk</a:t>
            </a:r>
            <a:r>
              <a:rPr lang="en-GB" dirty="0">
                <a:cs typeface="Calibri"/>
              </a:rPr>
              <a:t>   </a:t>
            </a:r>
          </a:p>
          <a:p>
            <a:pPr algn="ctr">
              <a:buFont typeface="Arial"/>
              <a:buChar char="•"/>
            </a:pPr>
            <a:endParaRPr lang="en-GB" dirty="0">
              <a:cs typeface="Calibri"/>
            </a:endParaRPr>
          </a:p>
          <a:p>
            <a:pPr marL="0" indent="0" algn="ctr">
              <a:buNone/>
            </a:pPr>
            <a:r>
              <a:rPr lang="en-GB" dirty="0"/>
              <a:t> BA Year2</a:t>
            </a:r>
            <a:endParaRPr lang="en-GB" sz="2800" dirty="0">
              <a:cs typeface="Calibri"/>
            </a:endParaRPr>
          </a:p>
          <a:p>
            <a:pPr marL="0" indent="0" algn="ctr">
              <a:buNone/>
            </a:pPr>
            <a:r>
              <a:rPr lang="en-GB" dirty="0">
                <a:ea typeface="+mn-lt"/>
                <a:cs typeface="+mn-lt"/>
                <a:hlinkClick r:id="rId3"/>
              </a:rPr>
              <a:t>Primaryandearlyyearsbayear2team@bcu.ac.uk</a:t>
            </a:r>
            <a:r>
              <a:rPr lang="en-GB" dirty="0">
                <a:ea typeface="+mn-lt"/>
                <a:cs typeface="+mn-lt"/>
              </a:rPr>
              <a:t>  </a:t>
            </a:r>
            <a:endParaRPr lang="en-GB" dirty="0"/>
          </a:p>
          <a:p>
            <a:pPr algn="ctr"/>
            <a:endParaRPr lang="en-GB" sz="2800" dirty="0"/>
          </a:p>
          <a:p>
            <a:pPr marL="0" indent="0" algn="ctr">
              <a:buNone/>
            </a:pPr>
            <a:r>
              <a:rPr lang="en-GB" dirty="0"/>
              <a:t>HELS Placements Team </a:t>
            </a:r>
            <a:endParaRPr lang="en-GB" sz="2800" dirty="0"/>
          </a:p>
          <a:p>
            <a:pPr marL="0" indent="0" algn="ctr">
              <a:buNone/>
            </a:pPr>
            <a:r>
              <a:rPr lang="en-GB" sz="2800" dirty="0">
                <a:cs typeface="Calibri"/>
                <a:hlinkClick r:id="rId4"/>
              </a:rPr>
              <a:t>HELS.Placements@bcu.ac.uk</a:t>
            </a:r>
            <a:r>
              <a:rPr lang="en-GB" sz="2800" dirty="0">
                <a:cs typeface="Calibri"/>
              </a:rPr>
              <a:t>  </a:t>
            </a:r>
          </a:p>
          <a:p>
            <a:pPr marL="0" indent="0" algn="ctr">
              <a:buNone/>
            </a:pPr>
            <a:endParaRPr lang="en-GB" sz="2800" dirty="0">
              <a:cs typeface="Calibri"/>
            </a:endParaRPr>
          </a:p>
          <a:p>
            <a:pPr marL="0" indent="0" algn="ctr">
              <a:buNone/>
            </a:pPr>
            <a:r>
              <a:rPr lang="en-GB" sz="2800" dirty="0"/>
              <a:t>Primary Partnership Lead:</a:t>
            </a:r>
            <a:endParaRPr lang="en-GB" sz="2800" dirty="0">
              <a:cs typeface="Calibri"/>
            </a:endParaRPr>
          </a:p>
          <a:p>
            <a:pPr marL="0" indent="0" algn="ctr">
              <a:buNone/>
            </a:pPr>
            <a:r>
              <a:rPr lang="en-GB" sz="2800" dirty="0"/>
              <a:t>Anne Whitacre</a:t>
            </a:r>
            <a:endParaRPr lang="en-GB" sz="2800" dirty="0">
              <a:cs typeface="Calibri"/>
            </a:endParaRPr>
          </a:p>
          <a:p>
            <a:pPr marL="0" indent="0" algn="ctr">
              <a:buNone/>
            </a:pPr>
            <a:r>
              <a:rPr lang="en-GB" dirty="0">
                <a:hlinkClick r:id="rId5"/>
              </a:rPr>
              <a:t>anne.whitacre@bcu.ac.uk</a:t>
            </a:r>
            <a:r>
              <a:rPr lang="en-GB" dirty="0"/>
              <a:t> </a:t>
            </a:r>
            <a:endParaRPr lang="en-GB" dirty="0">
              <a:cs typeface="Calibri"/>
            </a:endParaRPr>
          </a:p>
          <a:p>
            <a:endParaRPr lang="en-GB" dirty="0"/>
          </a:p>
        </p:txBody>
      </p:sp>
    </p:spTree>
    <p:extLst>
      <p:ext uri="{BB962C8B-B14F-4D97-AF65-F5344CB8AC3E}">
        <p14:creationId xmlns:p14="http://schemas.microsoft.com/office/powerpoint/2010/main" val="110620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And finally…….</a:t>
            </a:r>
          </a:p>
        </p:txBody>
      </p:sp>
      <p:sp>
        <p:nvSpPr>
          <p:cNvPr id="3" name="Content Placeholder 2"/>
          <p:cNvSpPr>
            <a:spLocks noGrp="1"/>
          </p:cNvSpPr>
          <p:nvPr>
            <p:ph idx="1"/>
          </p:nvPr>
        </p:nvSpPr>
        <p:spPr/>
        <p:txBody>
          <a:bodyPr>
            <a:normAutofit/>
          </a:bodyPr>
          <a:lstStyle/>
          <a:p>
            <a:pPr marL="0" indent="0" algn="ctr">
              <a:buNone/>
            </a:pPr>
            <a:r>
              <a:rPr lang="en-GB" sz="6600">
                <a:solidFill>
                  <a:srgbClr val="D32398"/>
                </a:solidFill>
              </a:rPr>
              <a:t>Any Questions?</a:t>
            </a:r>
          </a:p>
        </p:txBody>
      </p:sp>
    </p:spTree>
    <p:extLst>
      <p:ext uri="{BB962C8B-B14F-4D97-AF65-F5344CB8AC3E}">
        <p14:creationId xmlns:p14="http://schemas.microsoft.com/office/powerpoint/2010/main" val="152471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84248" y="132587"/>
            <a:ext cx="4727575" cy="789940"/>
            <a:chOff x="1984248" y="132587"/>
            <a:chExt cx="4727575" cy="789940"/>
          </a:xfrm>
        </p:grpSpPr>
        <p:sp>
          <p:nvSpPr>
            <p:cNvPr id="3" name="object 3"/>
            <p:cNvSpPr/>
            <p:nvPr/>
          </p:nvSpPr>
          <p:spPr>
            <a:xfrm>
              <a:off x="1990344" y="138683"/>
              <a:ext cx="4715510" cy="777240"/>
            </a:xfrm>
            <a:custGeom>
              <a:avLst/>
              <a:gdLst/>
              <a:ahLst/>
              <a:cxnLst/>
              <a:rect l="l" t="t" r="r" b="b"/>
              <a:pathLst>
                <a:path w="4715509" h="777240">
                  <a:moveTo>
                    <a:pt x="4585715" y="0"/>
                  </a:moveTo>
                  <a:lnTo>
                    <a:pt x="129539" y="0"/>
                  </a:lnTo>
                  <a:lnTo>
                    <a:pt x="79134" y="10185"/>
                  </a:lnTo>
                  <a:lnTo>
                    <a:pt x="37957" y="37957"/>
                  </a:lnTo>
                  <a:lnTo>
                    <a:pt x="10185" y="79134"/>
                  </a:lnTo>
                  <a:lnTo>
                    <a:pt x="0" y="129540"/>
                  </a:lnTo>
                  <a:lnTo>
                    <a:pt x="0" y="647700"/>
                  </a:lnTo>
                  <a:lnTo>
                    <a:pt x="10185" y="698105"/>
                  </a:lnTo>
                  <a:lnTo>
                    <a:pt x="37957" y="739282"/>
                  </a:lnTo>
                  <a:lnTo>
                    <a:pt x="79134" y="767054"/>
                  </a:lnTo>
                  <a:lnTo>
                    <a:pt x="129539" y="777240"/>
                  </a:lnTo>
                  <a:lnTo>
                    <a:pt x="4585715" y="777240"/>
                  </a:lnTo>
                  <a:lnTo>
                    <a:pt x="4636121" y="767054"/>
                  </a:lnTo>
                  <a:lnTo>
                    <a:pt x="4677298" y="739282"/>
                  </a:lnTo>
                  <a:lnTo>
                    <a:pt x="4705070" y="698105"/>
                  </a:lnTo>
                  <a:lnTo>
                    <a:pt x="4715256" y="647700"/>
                  </a:lnTo>
                  <a:lnTo>
                    <a:pt x="4715256" y="129540"/>
                  </a:lnTo>
                  <a:lnTo>
                    <a:pt x="4705070" y="79134"/>
                  </a:lnTo>
                  <a:lnTo>
                    <a:pt x="4677298" y="37957"/>
                  </a:lnTo>
                  <a:lnTo>
                    <a:pt x="4636121" y="10185"/>
                  </a:lnTo>
                  <a:lnTo>
                    <a:pt x="4585715" y="0"/>
                  </a:lnTo>
                  <a:close/>
                </a:path>
              </a:pathLst>
            </a:custGeom>
            <a:solidFill>
              <a:srgbClr val="DEEBF7"/>
            </a:solidFill>
          </p:spPr>
          <p:txBody>
            <a:bodyPr wrap="square" lIns="0" tIns="0" rIns="0" bIns="0" rtlCol="0"/>
            <a:lstStyle/>
            <a:p>
              <a:endParaRPr/>
            </a:p>
          </p:txBody>
        </p:sp>
        <p:sp>
          <p:nvSpPr>
            <p:cNvPr id="4" name="object 4"/>
            <p:cNvSpPr/>
            <p:nvPr/>
          </p:nvSpPr>
          <p:spPr>
            <a:xfrm>
              <a:off x="1990344" y="138683"/>
              <a:ext cx="4715510" cy="777240"/>
            </a:xfrm>
            <a:custGeom>
              <a:avLst/>
              <a:gdLst/>
              <a:ahLst/>
              <a:cxnLst/>
              <a:rect l="l" t="t" r="r" b="b"/>
              <a:pathLst>
                <a:path w="4715509" h="777240">
                  <a:moveTo>
                    <a:pt x="0" y="129540"/>
                  </a:moveTo>
                  <a:lnTo>
                    <a:pt x="10185" y="79134"/>
                  </a:lnTo>
                  <a:lnTo>
                    <a:pt x="37957" y="37957"/>
                  </a:lnTo>
                  <a:lnTo>
                    <a:pt x="79134" y="10185"/>
                  </a:lnTo>
                  <a:lnTo>
                    <a:pt x="129539" y="0"/>
                  </a:lnTo>
                  <a:lnTo>
                    <a:pt x="4585715" y="0"/>
                  </a:lnTo>
                  <a:lnTo>
                    <a:pt x="4636121" y="10185"/>
                  </a:lnTo>
                  <a:lnTo>
                    <a:pt x="4677298" y="37957"/>
                  </a:lnTo>
                  <a:lnTo>
                    <a:pt x="4705070" y="79134"/>
                  </a:lnTo>
                  <a:lnTo>
                    <a:pt x="4715256" y="129540"/>
                  </a:lnTo>
                  <a:lnTo>
                    <a:pt x="4715256" y="647700"/>
                  </a:lnTo>
                  <a:lnTo>
                    <a:pt x="4705070" y="698105"/>
                  </a:lnTo>
                  <a:lnTo>
                    <a:pt x="4677298" y="739282"/>
                  </a:lnTo>
                  <a:lnTo>
                    <a:pt x="4636121" y="767054"/>
                  </a:lnTo>
                  <a:lnTo>
                    <a:pt x="4585715" y="777240"/>
                  </a:lnTo>
                  <a:lnTo>
                    <a:pt x="129539" y="777240"/>
                  </a:lnTo>
                  <a:lnTo>
                    <a:pt x="79134" y="767054"/>
                  </a:lnTo>
                  <a:lnTo>
                    <a:pt x="37957" y="739282"/>
                  </a:lnTo>
                  <a:lnTo>
                    <a:pt x="10185" y="698105"/>
                  </a:lnTo>
                  <a:lnTo>
                    <a:pt x="0" y="647700"/>
                  </a:lnTo>
                  <a:lnTo>
                    <a:pt x="0" y="129540"/>
                  </a:lnTo>
                  <a:close/>
                </a:path>
              </a:pathLst>
            </a:custGeom>
            <a:ln w="12192">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2378455" y="245490"/>
            <a:ext cx="3937635" cy="513715"/>
          </a:xfrm>
          <a:prstGeom prst="rect">
            <a:avLst/>
          </a:prstGeom>
        </p:spPr>
        <p:txBody>
          <a:bodyPr vert="horz" wrap="square" lIns="0" tIns="12700" rIns="0" bIns="0" rtlCol="0">
            <a:spAutoFit/>
          </a:bodyPr>
          <a:lstStyle/>
          <a:p>
            <a:pPr marL="12700">
              <a:lnSpc>
                <a:spcPct val="100000"/>
              </a:lnSpc>
              <a:spcBef>
                <a:spcPts val="100"/>
              </a:spcBef>
            </a:pPr>
            <a:r>
              <a:rPr sz="3200" spc="-5"/>
              <a:t>The</a:t>
            </a:r>
            <a:r>
              <a:rPr sz="3200" spc="-25"/>
              <a:t> </a:t>
            </a:r>
            <a:r>
              <a:rPr sz="3200"/>
              <a:t>BCU</a:t>
            </a:r>
            <a:r>
              <a:rPr sz="3200" spc="-30"/>
              <a:t> </a:t>
            </a:r>
            <a:r>
              <a:rPr sz="3200"/>
              <a:t>ITE</a:t>
            </a:r>
            <a:r>
              <a:rPr sz="3200" spc="-15"/>
              <a:t> </a:t>
            </a:r>
            <a:r>
              <a:rPr sz="3200" spc="-5"/>
              <a:t>Curriculum</a:t>
            </a:r>
            <a:endParaRPr sz="3200"/>
          </a:p>
        </p:txBody>
      </p:sp>
      <p:graphicFrame>
        <p:nvGraphicFramePr>
          <p:cNvPr id="6" name="object 6"/>
          <p:cNvGraphicFramePr>
            <a:graphicFrameLocks noGrp="1"/>
          </p:cNvGraphicFramePr>
          <p:nvPr>
            <p:extLst>
              <p:ext uri="{D42A27DB-BD31-4B8C-83A1-F6EECF244321}">
                <p14:modId xmlns:p14="http://schemas.microsoft.com/office/powerpoint/2010/main" val="3133378916"/>
              </p:ext>
            </p:extLst>
          </p:nvPr>
        </p:nvGraphicFramePr>
        <p:xfrm>
          <a:off x="284568" y="1027811"/>
          <a:ext cx="8723630" cy="5545872"/>
        </p:xfrm>
        <a:graphic>
          <a:graphicData uri="http://schemas.openxmlformats.org/drawingml/2006/table">
            <a:tbl>
              <a:tblPr firstRow="1" bandRow="1">
                <a:tableStyleId>{2D5ABB26-0587-4C30-8999-92F81FD0307C}</a:tableStyleId>
              </a:tblPr>
              <a:tblGrid>
                <a:gridCol w="8723630">
                  <a:extLst>
                    <a:ext uri="{9D8B030D-6E8A-4147-A177-3AD203B41FA5}">
                      <a16:colId xmlns:a16="http://schemas.microsoft.com/office/drawing/2014/main" val="20000"/>
                    </a:ext>
                  </a:extLst>
                </a:gridCol>
              </a:tblGrid>
              <a:tr h="457200">
                <a:tc>
                  <a:txBody>
                    <a:bodyPr/>
                    <a:lstStyle/>
                    <a:p>
                      <a:pPr marL="635" algn="ctr">
                        <a:lnSpc>
                          <a:spcPct val="100000"/>
                        </a:lnSpc>
                        <a:spcBef>
                          <a:spcPts val="204"/>
                        </a:spcBef>
                      </a:pPr>
                      <a:r>
                        <a:rPr lang="en-GB" sz="2400" b="1" dirty="0">
                          <a:latin typeface="Calibri"/>
                          <a:cs typeface="Calibri"/>
                        </a:rPr>
                        <a:t>BCU</a:t>
                      </a:r>
                      <a:r>
                        <a:rPr lang="en-GB" sz="2400" b="1" spc="-15" dirty="0">
                          <a:latin typeface="Calibri"/>
                          <a:cs typeface="Calibri"/>
                        </a:rPr>
                        <a:t> </a:t>
                      </a:r>
                      <a:r>
                        <a:rPr lang="en-GB" sz="2400" b="1" dirty="0">
                          <a:latin typeface="Calibri"/>
                          <a:cs typeface="Calibri"/>
                        </a:rPr>
                        <a:t>ITE</a:t>
                      </a:r>
                      <a:r>
                        <a:rPr lang="en-GB" sz="2400" b="1" spc="-15" dirty="0">
                          <a:latin typeface="Calibri"/>
                          <a:cs typeface="Calibri"/>
                        </a:rPr>
                        <a:t> </a:t>
                      </a:r>
                      <a:r>
                        <a:rPr lang="en-GB" sz="2400" b="1" spc="-5" dirty="0">
                          <a:latin typeface="Calibri"/>
                          <a:cs typeface="Calibri"/>
                        </a:rPr>
                        <a:t>Curriculum</a:t>
                      </a:r>
                      <a:r>
                        <a:rPr lang="en-GB" sz="2400" b="1" spc="-25" dirty="0">
                          <a:latin typeface="Calibri"/>
                          <a:cs typeface="Calibri"/>
                        </a:rPr>
                        <a:t> </a:t>
                      </a:r>
                      <a:r>
                        <a:rPr lang="en-GB" sz="2400" b="1" spc="-30" dirty="0">
                          <a:latin typeface="Calibri"/>
                          <a:cs typeface="Calibri"/>
                        </a:rPr>
                        <a:t>Key</a:t>
                      </a:r>
                      <a:r>
                        <a:rPr lang="en-GB" sz="2400" b="1" spc="-15" dirty="0">
                          <a:latin typeface="Calibri"/>
                          <a:cs typeface="Calibri"/>
                        </a:rPr>
                        <a:t> </a:t>
                      </a:r>
                      <a:r>
                        <a:rPr lang="en-GB" sz="2400" b="1" spc="-5" dirty="0">
                          <a:latin typeface="Calibri"/>
                          <a:cs typeface="Calibri"/>
                        </a:rPr>
                        <a:t>Themes</a:t>
                      </a:r>
                      <a:endParaRPr lang="en-GB" sz="24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823340">
                <a:tc>
                  <a:txBody>
                    <a:bodyPr/>
                    <a:lstStyle/>
                    <a:p>
                      <a:pPr marL="91440" marR="717550">
                        <a:lnSpc>
                          <a:spcPct val="100000"/>
                        </a:lnSpc>
                        <a:spcBef>
                          <a:spcPts val="240"/>
                        </a:spcBef>
                      </a:pPr>
                      <a:r>
                        <a:rPr lang="en-GB" sz="1800" b="1" spc="5" dirty="0">
                          <a:solidFill>
                            <a:srgbClr val="FF0000"/>
                          </a:solidFill>
                          <a:latin typeface="Calibri"/>
                          <a:cs typeface="Calibri"/>
                        </a:rPr>
                        <a:t>A.</a:t>
                      </a:r>
                      <a:r>
                        <a:rPr lang="en-GB" sz="1800" b="1" spc="-5" dirty="0">
                          <a:solidFill>
                            <a:srgbClr val="FF0000"/>
                          </a:solidFill>
                          <a:latin typeface="Calibri"/>
                          <a:cs typeface="Calibri"/>
                        </a:rPr>
                        <a:t>  Associate Teachers </a:t>
                      </a:r>
                      <a:r>
                        <a:rPr lang="en-GB" sz="1800" b="1" dirty="0">
                          <a:solidFill>
                            <a:srgbClr val="FF0000"/>
                          </a:solidFill>
                          <a:latin typeface="Calibri"/>
                          <a:cs typeface="Calibri"/>
                        </a:rPr>
                        <a:t>use</a:t>
                      </a:r>
                      <a:r>
                        <a:rPr lang="en-GB" sz="1800" b="1" spc="-20" dirty="0">
                          <a:solidFill>
                            <a:srgbClr val="FF0000"/>
                          </a:solidFill>
                          <a:latin typeface="Calibri"/>
                          <a:cs typeface="Calibri"/>
                        </a:rPr>
                        <a:t> </a:t>
                      </a:r>
                      <a:r>
                        <a:rPr lang="en-GB" sz="1800" b="1" spc="-5" dirty="0">
                          <a:solidFill>
                            <a:srgbClr val="FF0000"/>
                          </a:solidFill>
                          <a:latin typeface="Calibri"/>
                          <a:cs typeface="Calibri"/>
                        </a:rPr>
                        <a:t>critical</a:t>
                      </a:r>
                      <a:r>
                        <a:rPr lang="en-GB" sz="1800" b="1" spc="-10" dirty="0">
                          <a:solidFill>
                            <a:srgbClr val="FF0000"/>
                          </a:solidFill>
                          <a:latin typeface="Calibri"/>
                          <a:cs typeface="Calibri"/>
                        </a:rPr>
                        <a:t> </a:t>
                      </a:r>
                      <a:r>
                        <a:rPr lang="en-GB" sz="1800" b="1" spc="-5" dirty="0">
                          <a:solidFill>
                            <a:srgbClr val="FF0000"/>
                          </a:solidFill>
                          <a:latin typeface="Calibri"/>
                          <a:cs typeface="Calibri"/>
                        </a:rPr>
                        <a:t>enquiry</a:t>
                      </a:r>
                      <a:r>
                        <a:rPr lang="en-GB" sz="1800" b="1" spc="-25" dirty="0">
                          <a:solidFill>
                            <a:srgbClr val="FF0000"/>
                          </a:solidFill>
                          <a:latin typeface="Calibri"/>
                          <a:cs typeface="Calibri"/>
                        </a:rPr>
                        <a:t> </a:t>
                      </a:r>
                      <a:r>
                        <a:rPr lang="en-GB" sz="1800" b="1" dirty="0">
                          <a:solidFill>
                            <a:srgbClr val="FF0000"/>
                          </a:solidFill>
                          <a:latin typeface="Calibri"/>
                          <a:cs typeface="Calibri"/>
                        </a:rPr>
                        <a:t>and</a:t>
                      </a:r>
                      <a:r>
                        <a:rPr lang="en-GB" sz="1800" b="1" spc="-15" dirty="0">
                          <a:solidFill>
                            <a:srgbClr val="FF0000"/>
                          </a:solidFill>
                          <a:latin typeface="Calibri"/>
                          <a:cs typeface="Calibri"/>
                        </a:rPr>
                        <a:t> </a:t>
                      </a:r>
                      <a:r>
                        <a:rPr lang="en-GB" sz="1800" b="1" spc="-10" dirty="0">
                          <a:solidFill>
                            <a:srgbClr val="FF0000"/>
                          </a:solidFill>
                          <a:latin typeface="Calibri"/>
                          <a:cs typeface="Calibri"/>
                        </a:rPr>
                        <a:t>research</a:t>
                      </a:r>
                      <a:r>
                        <a:rPr lang="en-GB" sz="1800" b="1" spc="-30" dirty="0">
                          <a:solidFill>
                            <a:srgbClr val="FF0000"/>
                          </a:solidFill>
                          <a:latin typeface="Calibri"/>
                          <a:cs typeface="Calibri"/>
                        </a:rPr>
                        <a:t> </a:t>
                      </a:r>
                      <a:r>
                        <a:rPr lang="en-GB" sz="1800" b="1" spc="-5" dirty="0">
                          <a:solidFill>
                            <a:srgbClr val="FF0000"/>
                          </a:solidFill>
                          <a:latin typeface="Calibri"/>
                          <a:cs typeface="Calibri"/>
                        </a:rPr>
                        <a:t>informed</a:t>
                      </a:r>
                      <a:r>
                        <a:rPr lang="en-GB" sz="1800" b="1" spc="-20" dirty="0">
                          <a:solidFill>
                            <a:srgbClr val="FF0000"/>
                          </a:solidFill>
                          <a:latin typeface="Calibri"/>
                          <a:cs typeface="Calibri"/>
                        </a:rPr>
                        <a:t> </a:t>
                      </a:r>
                      <a:r>
                        <a:rPr lang="en-GB" sz="1800" b="1" spc="-5" dirty="0">
                          <a:solidFill>
                            <a:srgbClr val="FF0000"/>
                          </a:solidFill>
                          <a:latin typeface="Calibri"/>
                          <a:cs typeface="Calibri"/>
                        </a:rPr>
                        <a:t>practice</a:t>
                      </a:r>
                      <a:r>
                        <a:rPr lang="en-GB" sz="1800" b="1" spc="-45" dirty="0">
                          <a:solidFill>
                            <a:srgbClr val="FF0000"/>
                          </a:solidFill>
                          <a:latin typeface="Calibri"/>
                          <a:cs typeface="Calibri"/>
                        </a:rPr>
                        <a:t> </a:t>
                      </a:r>
                      <a:r>
                        <a:rPr lang="en-GB" sz="1800" b="1" spc="-10" dirty="0">
                          <a:solidFill>
                            <a:srgbClr val="FF0000"/>
                          </a:solidFill>
                          <a:latin typeface="Calibri"/>
                          <a:cs typeface="Calibri"/>
                        </a:rPr>
                        <a:t>to</a:t>
                      </a:r>
                      <a:r>
                        <a:rPr lang="en-GB" sz="1800" b="1" dirty="0">
                          <a:solidFill>
                            <a:srgbClr val="FF0000"/>
                          </a:solidFill>
                          <a:latin typeface="Calibri"/>
                          <a:cs typeface="Calibri"/>
                        </a:rPr>
                        <a:t> </a:t>
                      </a:r>
                      <a:r>
                        <a:rPr lang="en-GB" sz="1800" b="1" spc="-10" dirty="0">
                          <a:solidFill>
                            <a:srgbClr val="FF0000"/>
                          </a:solidFill>
                          <a:latin typeface="Calibri"/>
                          <a:cs typeface="Calibri"/>
                        </a:rPr>
                        <a:t>develop </a:t>
                      </a:r>
                      <a:r>
                        <a:rPr lang="en-GB" sz="1800" b="1" spc="-5" dirty="0">
                          <a:solidFill>
                            <a:srgbClr val="FF0000"/>
                          </a:solidFill>
                          <a:latin typeface="Calibri"/>
                          <a:cs typeface="Calibri"/>
                        </a:rPr>
                        <a:t>their </a:t>
                      </a:r>
                      <a:r>
                        <a:rPr lang="en-GB" sz="1800" b="1" spc="-390" dirty="0">
                          <a:solidFill>
                            <a:srgbClr val="FF0000"/>
                          </a:solidFill>
                          <a:latin typeface="Calibri"/>
                          <a:cs typeface="Calibri"/>
                        </a:rPr>
                        <a:t> </a:t>
                      </a:r>
                      <a:r>
                        <a:rPr lang="en-GB" sz="1800" b="1" spc="-10" dirty="0">
                          <a:solidFill>
                            <a:srgbClr val="FF0000"/>
                          </a:solidFill>
                          <a:latin typeface="Calibri"/>
                          <a:cs typeface="Calibri"/>
                        </a:rPr>
                        <a:t>understanding</a:t>
                      </a:r>
                      <a:r>
                        <a:rPr lang="en-GB" sz="1800" b="1" spc="-45" dirty="0">
                          <a:solidFill>
                            <a:srgbClr val="FF0000"/>
                          </a:solidFill>
                          <a:latin typeface="Calibri"/>
                          <a:cs typeface="Calibri"/>
                        </a:rPr>
                        <a:t> </a:t>
                      </a:r>
                      <a:r>
                        <a:rPr lang="en-GB" sz="1800" b="1" dirty="0">
                          <a:solidFill>
                            <a:srgbClr val="FF0000"/>
                          </a:solidFill>
                          <a:latin typeface="Calibri"/>
                          <a:cs typeface="Calibri"/>
                        </a:rPr>
                        <a:t>of</a:t>
                      </a:r>
                      <a:r>
                        <a:rPr lang="en-GB" sz="1800" b="1" spc="10" dirty="0">
                          <a:solidFill>
                            <a:srgbClr val="FF0000"/>
                          </a:solidFill>
                          <a:latin typeface="Calibri"/>
                          <a:cs typeface="Calibri"/>
                        </a:rPr>
                        <a:t> </a:t>
                      </a:r>
                      <a:r>
                        <a:rPr lang="en-GB" sz="1800" b="1" spc="-10" dirty="0">
                          <a:solidFill>
                            <a:srgbClr val="FF0000"/>
                          </a:solidFill>
                          <a:latin typeface="Calibri"/>
                          <a:cs typeface="Calibri"/>
                        </a:rPr>
                        <a:t>effective</a:t>
                      </a:r>
                      <a:r>
                        <a:rPr lang="en-GB" sz="1800" b="1" spc="-20" dirty="0">
                          <a:solidFill>
                            <a:srgbClr val="FF0000"/>
                          </a:solidFill>
                          <a:latin typeface="Calibri"/>
                          <a:cs typeface="Calibri"/>
                        </a:rPr>
                        <a:t> </a:t>
                      </a:r>
                      <a:r>
                        <a:rPr lang="en-GB" sz="1800" b="1" spc="-5" dirty="0">
                          <a:solidFill>
                            <a:srgbClr val="FF0000"/>
                          </a:solidFill>
                          <a:latin typeface="Calibri"/>
                          <a:cs typeface="Calibri"/>
                        </a:rPr>
                        <a:t>teaching</a:t>
                      </a:r>
                      <a:r>
                        <a:rPr lang="en-GB" sz="1800" b="1" spc="-15" dirty="0">
                          <a:solidFill>
                            <a:srgbClr val="FF0000"/>
                          </a:solidFill>
                          <a:latin typeface="Calibri"/>
                          <a:cs typeface="Calibri"/>
                        </a:rPr>
                        <a:t> </a:t>
                      </a:r>
                      <a:r>
                        <a:rPr lang="en-GB" sz="1800" b="1" dirty="0">
                          <a:solidFill>
                            <a:srgbClr val="FF0000"/>
                          </a:solidFill>
                          <a:latin typeface="Calibri"/>
                          <a:cs typeface="Calibri"/>
                        </a:rPr>
                        <a:t>and</a:t>
                      </a:r>
                      <a:r>
                        <a:rPr lang="en-GB" sz="1800" b="1" spc="-10" dirty="0">
                          <a:solidFill>
                            <a:srgbClr val="FF0000"/>
                          </a:solidFill>
                          <a:latin typeface="Calibri"/>
                          <a:cs typeface="Calibri"/>
                        </a:rPr>
                        <a:t> </a:t>
                      </a:r>
                      <a:r>
                        <a:rPr lang="en-GB" sz="1800" b="1" spc="-5" dirty="0">
                          <a:solidFill>
                            <a:srgbClr val="FF0000"/>
                          </a:solidFill>
                          <a:latin typeface="Calibri"/>
                          <a:cs typeface="Calibri"/>
                        </a:rPr>
                        <a:t>learning.</a:t>
                      </a:r>
                      <a:endParaRPr lang="en-GB"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823340">
                <a:tc>
                  <a:txBody>
                    <a:bodyPr/>
                    <a:lstStyle/>
                    <a:p>
                      <a:pPr marL="91440" marR="303530">
                        <a:lnSpc>
                          <a:spcPct val="100000"/>
                        </a:lnSpc>
                        <a:spcBef>
                          <a:spcPts val="244"/>
                        </a:spcBef>
                      </a:pPr>
                      <a:r>
                        <a:rPr lang="en-GB" sz="1800" b="1" dirty="0">
                          <a:solidFill>
                            <a:srgbClr val="6F2F9F"/>
                          </a:solidFill>
                          <a:latin typeface="Calibri"/>
                          <a:cs typeface="Calibri"/>
                        </a:rPr>
                        <a:t>B.  Associate Teacher’s </a:t>
                      </a:r>
                      <a:r>
                        <a:rPr lang="en-GB" sz="1800" b="1" spc="-5" dirty="0">
                          <a:solidFill>
                            <a:srgbClr val="6F2F9F"/>
                          </a:solidFill>
                          <a:latin typeface="Calibri"/>
                          <a:cs typeface="Calibri"/>
                        </a:rPr>
                        <a:t>classroom practice </a:t>
                      </a:r>
                      <a:r>
                        <a:rPr lang="en-GB" sz="1800" b="1" spc="-10" dirty="0">
                          <a:solidFill>
                            <a:srgbClr val="6F2F9F"/>
                          </a:solidFill>
                          <a:latin typeface="Calibri"/>
                          <a:cs typeface="Calibri"/>
                        </a:rPr>
                        <a:t>establishes effective behaviour management </a:t>
                      </a:r>
                      <a:r>
                        <a:rPr lang="en-GB" sz="1800" b="1" spc="-5" dirty="0">
                          <a:solidFill>
                            <a:srgbClr val="6F2F9F"/>
                          </a:solidFill>
                          <a:latin typeface="Calibri"/>
                          <a:cs typeface="Calibri"/>
                        </a:rPr>
                        <a:t>using high expectations and awareness of pupil wellbeing. </a:t>
                      </a:r>
                      <a:endParaRPr lang="en-GB" sz="18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1028446">
                <a:tc>
                  <a:txBody>
                    <a:bodyPr/>
                    <a:lstStyle/>
                    <a:p>
                      <a:pPr marL="68580">
                        <a:lnSpc>
                          <a:spcPct val="100000"/>
                        </a:lnSpc>
                        <a:spcBef>
                          <a:spcPts val="200"/>
                        </a:spcBef>
                      </a:pPr>
                      <a:r>
                        <a:rPr lang="en-GB" sz="1800" b="1" dirty="0">
                          <a:solidFill>
                            <a:srgbClr val="006FC0"/>
                          </a:solidFill>
                          <a:latin typeface="+mn-lt"/>
                          <a:cs typeface="Calibri"/>
                        </a:rPr>
                        <a:t>C.</a:t>
                      </a:r>
                      <a:r>
                        <a:rPr lang="en-GB" sz="1800" b="1" spc="-10" dirty="0">
                          <a:solidFill>
                            <a:srgbClr val="006FC0"/>
                          </a:solidFill>
                          <a:latin typeface="+mn-lt"/>
                          <a:cs typeface="Calibri"/>
                        </a:rPr>
                        <a:t>  </a:t>
                      </a:r>
                      <a:r>
                        <a:rPr lang="en-GB" sz="1800" b="1" dirty="0">
                          <a:solidFill>
                            <a:srgbClr val="006FC0"/>
                          </a:solidFill>
                          <a:latin typeface="+mn-lt"/>
                          <a:cs typeface="Calibri"/>
                        </a:rPr>
                        <a:t>Associate</a:t>
                      </a:r>
                      <a:r>
                        <a:rPr lang="en-GB" sz="1800" b="1" spc="-35" dirty="0">
                          <a:solidFill>
                            <a:srgbClr val="006FC0"/>
                          </a:solidFill>
                          <a:latin typeface="+mn-lt"/>
                          <a:cs typeface="Calibri"/>
                        </a:rPr>
                        <a:t> </a:t>
                      </a:r>
                      <a:r>
                        <a:rPr lang="en-GB" sz="1800" b="1" spc="-20" dirty="0">
                          <a:solidFill>
                            <a:srgbClr val="006FC0"/>
                          </a:solidFill>
                          <a:latin typeface="+mn-lt"/>
                          <a:cs typeface="Calibri"/>
                        </a:rPr>
                        <a:t>Teacher</a:t>
                      </a:r>
                      <a:r>
                        <a:rPr lang="en-GB" sz="1800" b="1" spc="-15" dirty="0">
                          <a:solidFill>
                            <a:srgbClr val="006FC0"/>
                          </a:solidFill>
                          <a:latin typeface="+mn-lt"/>
                          <a:cs typeface="Calibri"/>
                        </a:rPr>
                        <a:t> </a:t>
                      </a:r>
                      <a:r>
                        <a:rPr lang="en-GB" sz="1800" b="1" dirty="0">
                          <a:solidFill>
                            <a:srgbClr val="006FC0"/>
                          </a:solidFill>
                          <a:latin typeface="+mn-lt"/>
                          <a:cs typeface="Calibri"/>
                        </a:rPr>
                        <a:t>knows</a:t>
                      </a:r>
                      <a:r>
                        <a:rPr lang="en-GB" sz="1800" b="1" spc="-15" dirty="0">
                          <a:solidFill>
                            <a:srgbClr val="006FC0"/>
                          </a:solidFill>
                          <a:latin typeface="+mn-lt"/>
                          <a:cs typeface="Calibri"/>
                        </a:rPr>
                        <a:t> </a:t>
                      </a:r>
                      <a:r>
                        <a:rPr lang="en-GB" sz="1800" b="1" dirty="0">
                          <a:solidFill>
                            <a:srgbClr val="006FC0"/>
                          </a:solidFill>
                          <a:latin typeface="+mn-lt"/>
                          <a:cs typeface="Calibri"/>
                        </a:rPr>
                        <a:t>more,</a:t>
                      </a:r>
                      <a:r>
                        <a:rPr lang="en-GB" sz="1800" b="1" spc="-5" dirty="0">
                          <a:solidFill>
                            <a:srgbClr val="006FC0"/>
                          </a:solidFill>
                          <a:latin typeface="+mn-lt"/>
                          <a:cs typeface="Calibri"/>
                        </a:rPr>
                        <a:t> </a:t>
                      </a:r>
                      <a:r>
                        <a:rPr lang="en-GB" sz="1800" b="1" dirty="0">
                          <a:solidFill>
                            <a:srgbClr val="006FC0"/>
                          </a:solidFill>
                          <a:latin typeface="+mn-lt"/>
                          <a:cs typeface="Calibri"/>
                        </a:rPr>
                        <a:t>remembers</a:t>
                      </a:r>
                      <a:r>
                        <a:rPr lang="en-GB" sz="1800" b="1" spc="-30" dirty="0">
                          <a:solidFill>
                            <a:srgbClr val="006FC0"/>
                          </a:solidFill>
                          <a:latin typeface="+mn-lt"/>
                          <a:cs typeface="Calibri"/>
                        </a:rPr>
                        <a:t> </a:t>
                      </a:r>
                      <a:r>
                        <a:rPr lang="en-GB" sz="1800" b="1" dirty="0">
                          <a:solidFill>
                            <a:srgbClr val="006FC0"/>
                          </a:solidFill>
                          <a:latin typeface="+mn-lt"/>
                          <a:cs typeface="Calibri"/>
                        </a:rPr>
                        <a:t>more</a:t>
                      </a:r>
                      <a:r>
                        <a:rPr lang="en-GB" sz="1800" b="1" spc="-15" dirty="0">
                          <a:solidFill>
                            <a:srgbClr val="006FC0"/>
                          </a:solidFill>
                          <a:latin typeface="+mn-lt"/>
                          <a:cs typeface="Calibri"/>
                        </a:rPr>
                        <a:t> </a:t>
                      </a:r>
                      <a:r>
                        <a:rPr lang="en-GB" sz="1800" b="1" dirty="0">
                          <a:solidFill>
                            <a:srgbClr val="006FC0"/>
                          </a:solidFill>
                          <a:latin typeface="+mn-lt"/>
                          <a:cs typeface="Calibri"/>
                        </a:rPr>
                        <a:t>and</a:t>
                      </a:r>
                      <a:r>
                        <a:rPr lang="en-GB" sz="1800" b="1" spc="-10" dirty="0">
                          <a:solidFill>
                            <a:srgbClr val="006FC0"/>
                          </a:solidFill>
                          <a:latin typeface="+mn-lt"/>
                          <a:cs typeface="Calibri"/>
                        </a:rPr>
                        <a:t> </a:t>
                      </a:r>
                      <a:r>
                        <a:rPr lang="en-GB" sz="1800" b="1" dirty="0">
                          <a:solidFill>
                            <a:srgbClr val="006FC0"/>
                          </a:solidFill>
                          <a:latin typeface="+mn-lt"/>
                          <a:cs typeface="Calibri"/>
                        </a:rPr>
                        <a:t>applies</a:t>
                      </a:r>
                      <a:r>
                        <a:rPr lang="en-GB" sz="1800" b="1" spc="-10" dirty="0">
                          <a:solidFill>
                            <a:srgbClr val="006FC0"/>
                          </a:solidFill>
                          <a:latin typeface="+mn-lt"/>
                          <a:cs typeface="Calibri"/>
                        </a:rPr>
                        <a:t> </a:t>
                      </a:r>
                      <a:r>
                        <a:rPr lang="en-GB" sz="1800" b="1" dirty="0">
                          <a:solidFill>
                            <a:srgbClr val="006FC0"/>
                          </a:solidFill>
                          <a:latin typeface="+mn-lt"/>
                          <a:cs typeface="Calibri"/>
                        </a:rPr>
                        <a:t>subject</a:t>
                      </a:r>
                      <a:r>
                        <a:rPr lang="en-GB" sz="1800" b="1" spc="-20" dirty="0">
                          <a:solidFill>
                            <a:srgbClr val="006FC0"/>
                          </a:solidFill>
                          <a:latin typeface="+mn-lt"/>
                          <a:cs typeface="Calibri"/>
                        </a:rPr>
                        <a:t> </a:t>
                      </a:r>
                      <a:r>
                        <a:rPr lang="en-GB" sz="1800" b="1" dirty="0">
                          <a:solidFill>
                            <a:srgbClr val="006FC0"/>
                          </a:solidFill>
                          <a:latin typeface="+mn-lt"/>
                          <a:cs typeface="Calibri"/>
                        </a:rPr>
                        <a:t>knowledge and</a:t>
                      </a:r>
                      <a:r>
                        <a:rPr lang="en-GB" sz="1800" b="1" spc="-5" dirty="0">
                          <a:solidFill>
                            <a:srgbClr val="006FC0"/>
                          </a:solidFill>
                          <a:latin typeface="+mn-lt"/>
                          <a:cs typeface="Calibri"/>
                        </a:rPr>
                        <a:t> </a:t>
                      </a:r>
                      <a:r>
                        <a:rPr lang="en-GB" sz="1800" b="1" dirty="0">
                          <a:solidFill>
                            <a:srgbClr val="006FC0"/>
                          </a:solidFill>
                          <a:latin typeface="+mn-lt"/>
                          <a:cs typeface="Calibri"/>
                        </a:rPr>
                        <a:t>subject</a:t>
                      </a:r>
                      <a:r>
                        <a:rPr lang="en-GB" sz="1800" b="1" spc="-20" dirty="0">
                          <a:solidFill>
                            <a:srgbClr val="006FC0"/>
                          </a:solidFill>
                          <a:latin typeface="+mn-lt"/>
                          <a:cs typeface="Calibri"/>
                        </a:rPr>
                        <a:t> </a:t>
                      </a:r>
                      <a:r>
                        <a:rPr lang="en-GB" sz="1800" b="1" dirty="0">
                          <a:solidFill>
                            <a:srgbClr val="006FC0"/>
                          </a:solidFill>
                          <a:latin typeface="+mn-lt"/>
                          <a:cs typeface="Calibri"/>
                        </a:rPr>
                        <a:t>specific</a:t>
                      </a:r>
                      <a:r>
                        <a:rPr lang="en-GB" sz="1800" b="1" spc="-30" dirty="0">
                          <a:solidFill>
                            <a:srgbClr val="006FC0"/>
                          </a:solidFill>
                          <a:latin typeface="+mn-lt"/>
                          <a:cs typeface="Calibri"/>
                        </a:rPr>
                        <a:t> </a:t>
                      </a:r>
                      <a:r>
                        <a:rPr lang="en-GB" sz="1800" b="1" dirty="0">
                          <a:solidFill>
                            <a:srgbClr val="006FC0"/>
                          </a:solidFill>
                          <a:latin typeface="+mn-lt"/>
                          <a:cs typeface="Calibri"/>
                        </a:rPr>
                        <a:t>pedagogy</a:t>
                      </a:r>
                      <a:r>
                        <a:rPr lang="en-GB" sz="1800" b="1" spc="10" dirty="0">
                          <a:solidFill>
                            <a:srgbClr val="006FC0"/>
                          </a:solidFill>
                          <a:latin typeface="+mn-lt"/>
                          <a:cs typeface="Calibri"/>
                        </a:rPr>
                        <a:t> </a:t>
                      </a:r>
                      <a:r>
                        <a:rPr lang="en-GB" sz="1800" b="1" dirty="0">
                          <a:solidFill>
                            <a:srgbClr val="006FC0"/>
                          </a:solidFill>
                          <a:latin typeface="+mn-lt"/>
                          <a:cs typeface="Calibri"/>
                        </a:rPr>
                        <a:t>to</a:t>
                      </a:r>
                      <a:r>
                        <a:rPr lang="en-GB" sz="1800" b="1" spc="-10" dirty="0">
                          <a:solidFill>
                            <a:srgbClr val="006FC0"/>
                          </a:solidFill>
                          <a:latin typeface="+mn-lt"/>
                          <a:cs typeface="Calibri"/>
                        </a:rPr>
                        <a:t> </a:t>
                      </a:r>
                      <a:r>
                        <a:rPr lang="en-GB" sz="1800" b="1" dirty="0">
                          <a:solidFill>
                            <a:srgbClr val="006FC0"/>
                          </a:solidFill>
                          <a:latin typeface="+mn-lt"/>
                          <a:cs typeface="Calibri"/>
                        </a:rPr>
                        <a:t>impact</a:t>
                      </a:r>
                      <a:r>
                        <a:rPr lang="en-GB" sz="1800" b="1" spc="-15" dirty="0">
                          <a:solidFill>
                            <a:srgbClr val="006FC0"/>
                          </a:solidFill>
                          <a:latin typeface="+mn-lt"/>
                          <a:cs typeface="Calibri"/>
                        </a:rPr>
                        <a:t> </a:t>
                      </a:r>
                      <a:r>
                        <a:rPr lang="en-GB" sz="1800" b="1" dirty="0">
                          <a:solidFill>
                            <a:srgbClr val="006FC0"/>
                          </a:solidFill>
                          <a:latin typeface="+mn-lt"/>
                          <a:cs typeface="Calibri"/>
                        </a:rPr>
                        <a:t>on</a:t>
                      </a:r>
                      <a:r>
                        <a:rPr lang="en-GB" sz="1800" b="1" spc="10" dirty="0">
                          <a:solidFill>
                            <a:srgbClr val="006FC0"/>
                          </a:solidFill>
                          <a:latin typeface="+mn-lt"/>
                          <a:cs typeface="Calibri"/>
                        </a:rPr>
                        <a:t> </a:t>
                      </a:r>
                      <a:r>
                        <a:rPr lang="en-GB" sz="1800" b="1" spc="-10" dirty="0">
                          <a:solidFill>
                            <a:srgbClr val="006FC0"/>
                          </a:solidFill>
                          <a:latin typeface="+mn-lt"/>
                          <a:cs typeface="Calibri"/>
                        </a:rPr>
                        <a:t>pupils’ progress.</a:t>
                      </a:r>
                      <a:endParaRPr lang="en-GB" sz="1800" dirty="0">
                        <a:latin typeface="+mn-lt"/>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736092">
                <a:tc>
                  <a:txBody>
                    <a:bodyPr/>
                    <a:lstStyle/>
                    <a:p>
                      <a:pPr marL="91440">
                        <a:lnSpc>
                          <a:spcPct val="100000"/>
                        </a:lnSpc>
                        <a:spcBef>
                          <a:spcPts val="245"/>
                        </a:spcBef>
                      </a:pPr>
                      <a:r>
                        <a:rPr lang="en-GB" sz="1800" b="1" spc="-20" dirty="0">
                          <a:solidFill>
                            <a:srgbClr val="00AF50"/>
                          </a:solidFill>
                          <a:latin typeface="Calibri"/>
                          <a:cs typeface="Calibri"/>
                        </a:rPr>
                        <a:t>D.  Associate Teacher uses knowledge about how pupils learn to plan and </a:t>
                      </a:r>
                      <a:r>
                        <a:rPr lang="en-GB" sz="1800" b="1" dirty="0">
                          <a:solidFill>
                            <a:srgbClr val="00AF50"/>
                          </a:solidFill>
                          <a:latin typeface="Calibri"/>
                          <a:cs typeface="Calibri"/>
                        </a:rPr>
                        <a:t>assess</a:t>
                      </a:r>
                      <a:r>
                        <a:rPr lang="en-GB" sz="1800" b="1" spc="-35" dirty="0">
                          <a:solidFill>
                            <a:srgbClr val="00AF50"/>
                          </a:solidFill>
                          <a:latin typeface="Calibri"/>
                          <a:cs typeface="Calibri"/>
                        </a:rPr>
                        <a:t> </a:t>
                      </a:r>
                      <a:r>
                        <a:rPr lang="en-GB" sz="1800" b="1" dirty="0">
                          <a:solidFill>
                            <a:srgbClr val="00AF50"/>
                          </a:solidFill>
                          <a:latin typeface="Calibri"/>
                          <a:cs typeface="Calibri"/>
                        </a:rPr>
                        <a:t>learning</a:t>
                      </a:r>
                      <a:r>
                        <a:rPr lang="en-GB" sz="1800" b="1" spc="-15" dirty="0">
                          <a:solidFill>
                            <a:srgbClr val="00AF50"/>
                          </a:solidFill>
                          <a:latin typeface="Calibri"/>
                          <a:cs typeface="Calibri"/>
                        </a:rPr>
                        <a:t> </a:t>
                      </a:r>
                      <a:r>
                        <a:rPr lang="en-GB" sz="1800" b="1" spc="-10" dirty="0">
                          <a:solidFill>
                            <a:srgbClr val="00AF50"/>
                          </a:solidFill>
                          <a:latin typeface="Calibri"/>
                          <a:cs typeface="Calibri"/>
                        </a:rPr>
                        <a:t>to</a:t>
                      </a:r>
                      <a:r>
                        <a:rPr lang="en-GB" sz="1800" b="1" spc="-30" dirty="0">
                          <a:solidFill>
                            <a:srgbClr val="00AF50"/>
                          </a:solidFill>
                          <a:latin typeface="Calibri"/>
                          <a:cs typeface="Calibri"/>
                        </a:rPr>
                        <a:t> </a:t>
                      </a:r>
                      <a:r>
                        <a:rPr lang="en-GB" sz="1800" b="1" spc="-5" dirty="0">
                          <a:solidFill>
                            <a:srgbClr val="00AF50"/>
                          </a:solidFill>
                          <a:latin typeface="Calibri"/>
                          <a:cs typeface="Calibri"/>
                        </a:rPr>
                        <a:t>ensure</a:t>
                      </a:r>
                      <a:r>
                        <a:rPr lang="en-GB" sz="1800" b="1" spc="-10" dirty="0">
                          <a:solidFill>
                            <a:srgbClr val="00AF50"/>
                          </a:solidFill>
                          <a:latin typeface="Calibri"/>
                          <a:cs typeface="Calibri"/>
                        </a:rPr>
                        <a:t> that</a:t>
                      </a:r>
                      <a:r>
                        <a:rPr lang="en-GB" sz="1800" b="1" spc="-30" dirty="0">
                          <a:solidFill>
                            <a:srgbClr val="00AF50"/>
                          </a:solidFill>
                          <a:latin typeface="Calibri"/>
                          <a:cs typeface="Calibri"/>
                        </a:rPr>
                        <a:t> </a:t>
                      </a:r>
                      <a:r>
                        <a:rPr lang="en-GB" sz="1800" b="1" dirty="0">
                          <a:solidFill>
                            <a:srgbClr val="00AF50"/>
                          </a:solidFill>
                          <a:latin typeface="Calibri"/>
                          <a:cs typeface="Calibri"/>
                        </a:rPr>
                        <a:t>all</a:t>
                      </a:r>
                      <a:r>
                        <a:rPr lang="en-GB" sz="1800" b="1" spc="-10" dirty="0">
                          <a:solidFill>
                            <a:srgbClr val="00AF50"/>
                          </a:solidFill>
                          <a:latin typeface="Calibri"/>
                          <a:cs typeface="Calibri"/>
                        </a:rPr>
                        <a:t> </a:t>
                      </a:r>
                      <a:r>
                        <a:rPr lang="en-GB" sz="1800" b="1" dirty="0">
                          <a:solidFill>
                            <a:srgbClr val="00AF50"/>
                          </a:solidFill>
                          <a:latin typeface="Calibri"/>
                          <a:cs typeface="Calibri"/>
                        </a:rPr>
                        <a:t>pupils</a:t>
                      </a:r>
                      <a:r>
                        <a:rPr lang="en-GB" sz="1800" b="1" spc="-45" dirty="0">
                          <a:solidFill>
                            <a:srgbClr val="00AF50"/>
                          </a:solidFill>
                          <a:latin typeface="Calibri"/>
                          <a:cs typeface="Calibri"/>
                        </a:rPr>
                        <a:t> </a:t>
                      </a:r>
                      <a:r>
                        <a:rPr lang="en-GB" sz="1800" b="1" spc="-15" dirty="0">
                          <a:solidFill>
                            <a:srgbClr val="00AF50"/>
                          </a:solidFill>
                          <a:latin typeface="Calibri"/>
                          <a:cs typeface="Calibri"/>
                        </a:rPr>
                        <a:t>make</a:t>
                      </a:r>
                      <a:r>
                        <a:rPr lang="en-GB" sz="1800" b="1" spc="-10" dirty="0">
                          <a:solidFill>
                            <a:srgbClr val="00AF50"/>
                          </a:solidFill>
                          <a:latin typeface="Calibri"/>
                          <a:cs typeface="Calibri"/>
                        </a:rPr>
                        <a:t> progress.</a:t>
                      </a:r>
                      <a:endParaRPr lang="en-GB"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823379">
                <a:tc>
                  <a:txBody>
                    <a:bodyPr/>
                    <a:lstStyle/>
                    <a:p>
                      <a:pPr marL="68580" marR="95885">
                        <a:lnSpc>
                          <a:spcPct val="100000"/>
                        </a:lnSpc>
                        <a:spcBef>
                          <a:spcPts val="200"/>
                        </a:spcBef>
                      </a:pPr>
                      <a:r>
                        <a:rPr lang="en-GB" sz="1800" b="1" dirty="0">
                          <a:solidFill>
                            <a:srgbClr val="843B0C"/>
                          </a:solidFill>
                          <a:latin typeface="+mn-lt"/>
                          <a:cs typeface="Calibri"/>
                        </a:rPr>
                        <a:t>E.</a:t>
                      </a:r>
                      <a:r>
                        <a:rPr lang="en-GB" sz="1800" b="1" spc="-20" dirty="0">
                          <a:solidFill>
                            <a:srgbClr val="843B0C"/>
                          </a:solidFill>
                          <a:latin typeface="+mn-lt"/>
                          <a:cs typeface="Calibri"/>
                        </a:rPr>
                        <a:t>  </a:t>
                      </a:r>
                      <a:r>
                        <a:rPr lang="en-GB" sz="1800" b="1" spc="-10" dirty="0">
                          <a:solidFill>
                            <a:srgbClr val="843B0C"/>
                          </a:solidFill>
                          <a:latin typeface="+mn-lt"/>
                          <a:cs typeface="Calibri"/>
                        </a:rPr>
                        <a:t>Associate</a:t>
                      </a:r>
                      <a:r>
                        <a:rPr lang="en-GB" sz="1800" b="1" spc="-50" dirty="0">
                          <a:solidFill>
                            <a:srgbClr val="843B0C"/>
                          </a:solidFill>
                          <a:latin typeface="+mn-lt"/>
                          <a:cs typeface="Calibri"/>
                        </a:rPr>
                        <a:t> </a:t>
                      </a:r>
                      <a:r>
                        <a:rPr lang="en-GB" sz="1800" b="1" spc="-10" dirty="0">
                          <a:solidFill>
                            <a:srgbClr val="843B0C"/>
                          </a:solidFill>
                          <a:latin typeface="+mn-lt"/>
                          <a:cs typeface="Calibri"/>
                        </a:rPr>
                        <a:t>Teacher</a:t>
                      </a:r>
                      <a:r>
                        <a:rPr lang="en-GB" sz="1800" b="1" spc="-5" dirty="0">
                          <a:solidFill>
                            <a:srgbClr val="843B0C"/>
                          </a:solidFill>
                          <a:latin typeface="+mn-lt"/>
                          <a:cs typeface="Calibri"/>
                        </a:rPr>
                        <a:t> </a:t>
                      </a:r>
                      <a:r>
                        <a:rPr lang="en-GB" sz="1800" b="1" dirty="0">
                          <a:solidFill>
                            <a:srgbClr val="843B0C"/>
                          </a:solidFill>
                          <a:latin typeface="+mn-lt"/>
                          <a:cs typeface="Calibri"/>
                        </a:rPr>
                        <a:t>implements</a:t>
                      </a:r>
                      <a:r>
                        <a:rPr lang="en-GB" sz="1800" b="1" spc="-5" dirty="0">
                          <a:solidFill>
                            <a:srgbClr val="843B0C"/>
                          </a:solidFill>
                          <a:latin typeface="+mn-lt"/>
                          <a:cs typeface="Calibri"/>
                        </a:rPr>
                        <a:t> </a:t>
                      </a:r>
                      <a:r>
                        <a:rPr lang="en-GB" sz="1800" b="1" spc="-10" dirty="0">
                          <a:solidFill>
                            <a:srgbClr val="843B0C"/>
                          </a:solidFill>
                          <a:latin typeface="+mn-lt"/>
                          <a:cs typeface="Calibri"/>
                        </a:rPr>
                        <a:t>effective</a:t>
                      </a:r>
                      <a:r>
                        <a:rPr lang="en-GB" sz="1800" b="1" spc="-35" dirty="0">
                          <a:solidFill>
                            <a:srgbClr val="843B0C"/>
                          </a:solidFill>
                          <a:latin typeface="+mn-lt"/>
                          <a:cs typeface="Calibri"/>
                        </a:rPr>
                        <a:t> </a:t>
                      </a:r>
                      <a:r>
                        <a:rPr lang="en-GB" sz="1800" b="1" dirty="0">
                          <a:solidFill>
                            <a:srgbClr val="843B0C"/>
                          </a:solidFill>
                          <a:latin typeface="+mn-lt"/>
                          <a:cs typeface="Calibri"/>
                        </a:rPr>
                        <a:t>adaptive</a:t>
                      </a:r>
                      <a:r>
                        <a:rPr lang="en-GB" sz="1800" b="1" spc="-25" dirty="0">
                          <a:solidFill>
                            <a:srgbClr val="843B0C"/>
                          </a:solidFill>
                          <a:latin typeface="+mn-lt"/>
                          <a:cs typeface="Calibri"/>
                        </a:rPr>
                        <a:t> </a:t>
                      </a:r>
                      <a:r>
                        <a:rPr lang="en-GB" sz="1800" b="1" dirty="0">
                          <a:solidFill>
                            <a:srgbClr val="843B0C"/>
                          </a:solidFill>
                          <a:latin typeface="+mn-lt"/>
                          <a:cs typeface="Calibri"/>
                        </a:rPr>
                        <a:t>teaching</a:t>
                      </a:r>
                      <a:r>
                        <a:rPr lang="en-GB" sz="1800" b="1" spc="-15" dirty="0">
                          <a:solidFill>
                            <a:srgbClr val="843B0C"/>
                          </a:solidFill>
                          <a:latin typeface="+mn-lt"/>
                          <a:cs typeface="Calibri"/>
                        </a:rPr>
                        <a:t> </a:t>
                      </a:r>
                      <a:r>
                        <a:rPr lang="en-GB" sz="1800" b="1" dirty="0">
                          <a:solidFill>
                            <a:srgbClr val="843B0C"/>
                          </a:solidFill>
                          <a:latin typeface="+mn-lt"/>
                          <a:cs typeface="Calibri"/>
                        </a:rPr>
                        <a:t>approaches</a:t>
                      </a:r>
                      <a:r>
                        <a:rPr lang="en-GB" sz="1800" b="1" spc="-25" dirty="0">
                          <a:solidFill>
                            <a:srgbClr val="843B0C"/>
                          </a:solidFill>
                          <a:latin typeface="+mn-lt"/>
                          <a:cs typeface="Calibri"/>
                        </a:rPr>
                        <a:t> </a:t>
                      </a:r>
                      <a:r>
                        <a:rPr lang="en-GB" sz="1800" b="1" dirty="0">
                          <a:solidFill>
                            <a:srgbClr val="843B0C"/>
                          </a:solidFill>
                          <a:latin typeface="+mn-lt"/>
                          <a:cs typeface="Calibri"/>
                        </a:rPr>
                        <a:t>to</a:t>
                      </a:r>
                      <a:r>
                        <a:rPr lang="en-GB" sz="1800" b="1" spc="-15" dirty="0">
                          <a:solidFill>
                            <a:srgbClr val="843B0C"/>
                          </a:solidFill>
                          <a:latin typeface="+mn-lt"/>
                          <a:cs typeface="Calibri"/>
                        </a:rPr>
                        <a:t> support all learners’ </a:t>
                      </a:r>
                      <a:r>
                        <a:rPr lang="en-GB" sz="1800" b="1" dirty="0">
                          <a:solidFill>
                            <a:srgbClr val="843B0C"/>
                          </a:solidFill>
                          <a:latin typeface="+mn-lt"/>
                          <a:cs typeface="Calibri"/>
                        </a:rPr>
                        <a:t>needs,</a:t>
                      </a:r>
                      <a:r>
                        <a:rPr lang="en-GB" sz="1800" b="1" spc="-10" dirty="0">
                          <a:solidFill>
                            <a:srgbClr val="843B0C"/>
                          </a:solidFill>
                          <a:latin typeface="+mn-lt"/>
                          <a:cs typeface="Calibri"/>
                        </a:rPr>
                        <a:t> </a:t>
                      </a:r>
                      <a:r>
                        <a:rPr lang="en-GB" sz="1800" b="1" dirty="0">
                          <a:solidFill>
                            <a:srgbClr val="843B0C"/>
                          </a:solidFill>
                          <a:latin typeface="+mn-lt"/>
                          <a:cs typeface="Calibri"/>
                        </a:rPr>
                        <a:t>including SEND</a:t>
                      </a:r>
                      <a:r>
                        <a:rPr lang="en-GB" sz="1800" b="1" spc="-10" dirty="0">
                          <a:solidFill>
                            <a:srgbClr val="843B0C"/>
                          </a:solidFill>
                          <a:latin typeface="+mn-lt"/>
                          <a:cs typeface="Calibri"/>
                        </a:rPr>
                        <a:t> </a:t>
                      </a:r>
                      <a:r>
                        <a:rPr lang="en-GB" sz="1800" b="1" dirty="0">
                          <a:solidFill>
                            <a:srgbClr val="843B0C"/>
                          </a:solidFill>
                          <a:latin typeface="+mn-lt"/>
                          <a:cs typeface="Calibri"/>
                        </a:rPr>
                        <a:t>(Special</a:t>
                      </a:r>
                      <a:r>
                        <a:rPr lang="en-GB" sz="1800" b="1" spc="-5" dirty="0">
                          <a:solidFill>
                            <a:srgbClr val="843B0C"/>
                          </a:solidFill>
                          <a:latin typeface="+mn-lt"/>
                          <a:cs typeface="Calibri"/>
                        </a:rPr>
                        <a:t> </a:t>
                      </a:r>
                      <a:r>
                        <a:rPr lang="en-GB" sz="1800" b="1" spc="-10" dirty="0">
                          <a:solidFill>
                            <a:srgbClr val="843B0C"/>
                          </a:solidFill>
                          <a:latin typeface="+mn-lt"/>
                          <a:cs typeface="Calibri"/>
                        </a:rPr>
                        <a:t>Educational </a:t>
                      </a:r>
                      <a:r>
                        <a:rPr lang="en-GB" sz="1800" b="1" dirty="0">
                          <a:solidFill>
                            <a:srgbClr val="843B0C"/>
                          </a:solidFill>
                          <a:latin typeface="+mn-lt"/>
                          <a:cs typeface="Calibri"/>
                        </a:rPr>
                        <a:t>Needs</a:t>
                      </a:r>
                      <a:r>
                        <a:rPr lang="en-GB" sz="1800" b="1" spc="-30" dirty="0">
                          <a:solidFill>
                            <a:srgbClr val="843B0C"/>
                          </a:solidFill>
                          <a:latin typeface="+mn-lt"/>
                          <a:cs typeface="Calibri"/>
                        </a:rPr>
                        <a:t> </a:t>
                      </a:r>
                      <a:r>
                        <a:rPr lang="en-GB" sz="1800" b="1" dirty="0">
                          <a:solidFill>
                            <a:srgbClr val="843B0C"/>
                          </a:solidFill>
                          <a:latin typeface="+mn-lt"/>
                          <a:cs typeface="Calibri"/>
                        </a:rPr>
                        <a:t>and</a:t>
                      </a:r>
                      <a:r>
                        <a:rPr lang="en-GB" sz="1800" b="1" spc="-5" dirty="0">
                          <a:solidFill>
                            <a:srgbClr val="843B0C"/>
                          </a:solidFill>
                          <a:latin typeface="+mn-lt"/>
                          <a:cs typeface="Calibri"/>
                        </a:rPr>
                        <a:t> </a:t>
                      </a:r>
                      <a:r>
                        <a:rPr lang="en-GB" sz="1800" b="1" dirty="0">
                          <a:solidFill>
                            <a:srgbClr val="843B0C"/>
                          </a:solidFill>
                          <a:latin typeface="+mn-lt"/>
                          <a:cs typeface="Calibri"/>
                        </a:rPr>
                        <a:t>Disability)</a:t>
                      </a:r>
                      <a:r>
                        <a:rPr lang="en-GB" sz="1800" b="1" spc="-5" dirty="0">
                          <a:solidFill>
                            <a:srgbClr val="843B0C"/>
                          </a:solidFill>
                          <a:latin typeface="+mn-lt"/>
                          <a:cs typeface="Calibri"/>
                        </a:rPr>
                        <a:t> </a:t>
                      </a:r>
                      <a:r>
                        <a:rPr lang="en-GB" sz="1800" b="1" dirty="0">
                          <a:solidFill>
                            <a:srgbClr val="843B0C"/>
                          </a:solidFill>
                          <a:latin typeface="+mn-lt"/>
                          <a:cs typeface="Calibri"/>
                        </a:rPr>
                        <a:t>and</a:t>
                      </a:r>
                      <a:r>
                        <a:rPr lang="en-GB" sz="1800" b="1" spc="-5" dirty="0">
                          <a:solidFill>
                            <a:srgbClr val="843B0C"/>
                          </a:solidFill>
                          <a:latin typeface="+mn-lt"/>
                          <a:cs typeface="Calibri"/>
                        </a:rPr>
                        <a:t> </a:t>
                      </a:r>
                      <a:r>
                        <a:rPr lang="en-GB" sz="1800" b="1" dirty="0">
                          <a:solidFill>
                            <a:srgbClr val="843B0C"/>
                          </a:solidFill>
                          <a:latin typeface="+mn-lt"/>
                          <a:cs typeface="Calibri"/>
                        </a:rPr>
                        <a:t>EAL</a:t>
                      </a:r>
                      <a:r>
                        <a:rPr lang="en-GB" sz="1800" b="1" spc="-10" dirty="0">
                          <a:solidFill>
                            <a:srgbClr val="843B0C"/>
                          </a:solidFill>
                          <a:latin typeface="+mn-lt"/>
                          <a:cs typeface="Calibri"/>
                        </a:rPr>
                        <a:t> </a:t>
                      </a:r>
                      <a:r>
                        <a:rPr lang="en-GB" sz="1800" b="1" dirty="0">
                          <a:solidFill>
                            <a:srgbClr val="843B0C"/>
                          </a:solidFill>
                          <a:latin typeface="+mn-lt"/>
                          <a:cs typeface="Calibri"/>
                        </a:rPr>
                        <a:t>(English</a:t>
                      </a:r>
                      <a:r>
                        <a:rPr lang="en-GB" sz="1800" b="1" spc="5" dirty="0">
                          <a:solidFill>
                            <a:srgbClr val="843B0C"/>
                          </a:solidFill>
                          <a:latin typeface="+mn-lt"/>
                          <a:cs typeface="Calibri"/>
                        </a:rPr>
                        <a:t> </a:t>
                      </a:r>
                      <a:r>
                        <a:rPr lang="en-GB" sz="1800" b="1" dirty="0">
                          <a:solidFill>
                            <a:srgbClr val="843B0C"/>
                          </a:solidFill>
                          <a:latin typeface="+mn-lt"/>
                          <a:cs typeface="Calibri"/>
                        </a:rPr>
                        <a:t>as</a:t>
                      </a:r>
                      <a:r>
                        <a:rPr lang="en-GB" sz="1800" b="1" spc="-5" dirty="0">
                          <a:solidFill>
                            <a:srgbClr val="843B0C"/>
                          </a:solidFill>
                          <a:latin typeface="+mn-lt"/>
                          <a:cs typeface="Calibri"/>
                        </a:rPr>
                        <a:t> </a:t>
                      </a:r>
                      <a:r>
                        <a:rPr lang="en-GB" sz="1800" b="1" dirty="0">
                          <a:solidFill>
                            <a:srgbClr val="843B0C"/>
                          </a:solidFill>
                          <a:latin typeface="+mn-lt"/>
                          <a:cs typeface="Calibri"/>
                        </a:rPr>
                        <a:t>an</a:t>
                      </a:r>
                      <a:r>
                        <a:rPr lang="en-GB" sz="1800" b="1" spc="-5" dirty="0">
                          <a:solidFill>
                            <a:srgbClr val="843B0C"/>
                          </a:solidFill>
                          <a:latin typeface="+mn-lt"/>
                          <a:cs typeface="Calibri"/>
                        </a:rPr>
                        <a:t> </a:t>
                      </a:r>
                      <a:r>
                        <a:rPr lang="en-GB" sz="1800" b="1" dirty="0">
                          <a:solidFill>
                            <a:srgbClr val="843B0C"/>
                          </a:solidFill>
                          <a:latin typeface="+mn-lt"/>
                          <a:cs typeface="Calibri"/>
                        </a:rPr>
                        <a:t>Additional</a:t>
                      </a:r>
                      <a:r>
                        <a:rPr lang="en-GB" sz="1800" b="1" spc="-15" dirty="0">
                          <a:solidFill>
                            <a:srgbClr val="843B0C"/>
                          </a:solidFill>
                          <a:latin typeface="+mn-lt"/>
                          <a:cs typeface="Calibri"/>
                        </a:rPr>
                        <a:t> </a:t>
                      </a:r>
                      <a:r>
                        <a:rPr lang="en-GB" sz="1800" b="1" dirty="0">
                          <a:solidFill>
                            <a:srgbClr val="843B0C"/>
                          </a:solidFill>
                          <a:latin typeface="+mn-lt"/>
                          <a:cs typeface="Calibri"/>
                        </a:rPr>
                        <a:t>Language</a:t>
                      </a:r>
                      <a:r>
                        <a:rPr lang="en-GB" sz="1800" b="1" spc="30" dirty="0">
                          <a:solidFill>
                            <a:srgbClr val="843B0C"/>
                          </a:solidFill>
                          <a:latin typeface="+mn-lt"/>
                          <a:cs typeface="Calibri"/>
                        </a:rPr>
                        <a:t>) </a:t>
                      </a:r>
                      <a:r>
                        <a:rPr lang="en-GB" sz="1800" b="1" spc="-10" dirty="0">
                          <a:solidFill>
                            <a:srgbClr val="843B0C"/>
                          </a:solidFill>
                          <a:latin typeface="+mn-lt"/>
                          <a:cs typeface="Calibri"/>
                        </a:rPr>
                        <a:t>learners.</a:t>
                      </a:r>
                      <a:endParaRPr lang="en-GB" sz="1800" dirty="0">
                        <a:latin typeface="+mn-lt"/>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823379">
                <a:tc>
                  <a:txBody>
                    <a:bodyPr/>
                    <a:lstStyle/>
                    <a:p>
                      <a:pPr marL="91440" marR="215265">
                        <a:lnSpc>
                          <a:spcPct val="100000"/>
                        </a:lnSpc>
                        <a:spcBef>
                          <a:spcPts val="250"/>
                        </a:spcBef>
                      </a:pPr>
                      <a:r>
                        <a:rPr lang="en-GB" sz="1800" b="1" spc="-75" dirty="0">
                          <a:solidFill>
                            <a:srgbClr val="1F4E79"/>
                          </a:solidFill>
                          <a:latin typeface="Calibri"/>
                          <a:cs typeface="Calibri"/>
                        </a:rPr>
                        <a:t>F.   Associate Teacher demonstrates </a:t>
                      </a:r>
                      <a:r>
                        <a:rPr lang="en-GB" sz="1800" b="1" spc="-10" dirty="0">
                          <a:solidFill>
                            <a:srgbClr val="1F4E79"/>
                          </a:solidFill>
                          <a:latin typeface="Calibri"/>
                          <a:cs typeface="Calibri"/>
                        </a:rPr>
                        <a:t>professional behaviours </a:t>
                      </a:r>
                      <a:r>
                        <a:rPr lang="en-GB" sz="1800" b="1" dirty="0">
                          <a:solidFill>
                            <a:srgbClr val="1F4E79"/>
                          </a:solidFill>
                          <a:latin typeface="Calibri"/>
                          <a:cs typeface="Calibri"/>
                        </a:rPr>
                        <a:t>and </a:t>
                      </a:r>
                      <a:r>
                        <a:rPr lang="en-GB" sz="1800" b="1" spc="-5" dirty="0">
                          <a:solidFill>
                            <a:srgbClr val="1F4E79"/>
                          </a:solidFill>
                          <a:latin typeface="Calibri"/>
                          <a:cs typeface="Calibri"/>
                        </a:rPr>
                        <a:t>contributes </a:t>
                      </a:r>
                      <a:r>
                        <a:rPr lang="en-GB" sz="1800" b="1" spc="-10" dirty="0">
                          <a:solidFill>
                            <a:srgbClr val="1F4E79"/>
                          </a:solidFill>
                          <a:latin typeface="Calibri"/>
                          <a:cs typeface="Calibri"/>
                        </a:rPr>
                        <a:t>effectively to </a:t>
                      </a:r>
                      <a:r>
                        <a:rPr lang="en-GB" sz="1800" b="1" dirty="0">
                          <a:solidFill>
                            <a:srgbClr val="1F4E79"/>
                          </a:solidFill>
                          <a:latin typeface="Calibri"/>
                          <a:cs typeface="Calibri"/>
                        </a:rPr>
                        <a:t>the </a:t>
                      </a:r>
                      <a:r>
                        <a:rPr lang="en-GB" sz="1800" b="1" spc="-395" dirty="0">
                          <a:solidFill>
                            <a:srgbClr val="1F4E79"/>
                          </a:solidFill>
                          <a:latin typeface="Calibri"/>
                          <a:cs typeface="Calibri"/>
                        </a:rPr>
                        <a:t> </a:t>
                      </a:r>
                      <a:r>
                        <a:rPr lang="en-GB" sz="1800" b="1" spc="-5" dirty="0">
                          <a:solidFill>
                            <a:srgbClr val="1F4E79"/>
                          </a:solidFill>
                          <a:latin typeface="Calibri"/>
                          <a:cs typeface="Calibri"/>
                        </a:rPr>
                        <a:t>wider</a:t>
                      </a:r>
                      <a:r>
                        <a:rPr lang="en-GB" sz="1800" b="1" spc="-35" dirty="0">
                          <a:solidFill>
                            <a:srgbClr val="1F4E79"/>
                          </a:solidFill>
                          <a:latin typeface="Calibri"/>
                          <a:cs typeface="Calibri"/>
                        </a:rPr>
                        <a:t> </a:t>
                      </a:r>
                      <a:r>
                        <a:rPr lang="en-GB" sz="1800" b="1" spc="-10" dirty="0">
                          <a:solidFill>
                            <a:srgbClr val="1F4E79"/>
                          </a:solidFill>
                          <a:latin typeface="Calibri"/>
                          <a:cs typeface="Calibri"/>
                        </a:rPr>
                        <a:t>life </a:t>
                      </a:r>
                      <a:r>
                        <a:rPr lang="en-GB" sz="1800" b="1" dirty="0">
                          <a:solidFill>
                            <a:srgbClr val="1F4E79"/>
                          </a:solidFill>
                          <a:latin typeface="Calibri"/>
                          <a:cs typeface="Calibri"/>
                        </a:rPr>
                        <a:t>of</a:t>
                      </a:r>
                      <a:r>
                        <a:rPr lang="en-GB" sz="1800" b="1" spc="10" dirty="0">
                          <a:solidFill>
                            <a:srgbClr val="1F4E79"/>
                          </a:solidFill>
                          <a:latin typeface="Calibri"/>
                          <a:cs typeface="Calibri"/>
                        </a:rPr>
                        <a:t> </a:t>
                      </a:r>
                      <a:r>
                        <a:rPr lang="en-GB" sz="1800" b="1" dirty="0">
                          <a:solidFill>
                            <a:srgbClr val="1F4E79"/>
                          </a:solidFill>
                          <a:latin typeface="Calibri"/>
                          <a:cs typeface="Calibri"/>
                        </a:rPr>
                        <a:t>the</a:t>
                      </a:r>
                      <a:r>
                        <a:rPr lang="en-GB" sz="1800" b="1" spc="-15" dirty="0">
                          <a:solidFill>
                            <a:srgbClr val="1F4E79"/>
                          </a:solidFill>
                          <a:latin typeface="Calibri"/>
                          <a:cs typeface="Calibri"/>
                        </a:rPr>
                        <a:t> </a:t>
                      </a:r>
                      <a:r>
                        <a:rPr lang="en-GB" sz="1800" b="1" spc="-5" dirty="0">
                          <a:solidFill>
                            <a:srgbClr val="1F4E79"/>
                          </a:solidFill>
                          <a:latin typeface="Calibri"/>
                          <a:cs typeface="Calibri"/>
                        </a:rPr>
                        <a:t>school.</a:t>
                      </a:r>
                      <a:endParaRPr lang="en-GB" sz="18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480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1CBB9-7B5E-487F-874E-902C73FEC66A}"/>
              </a:ext>
            </a:extLst>
          </p:cNvPr>
          <p:cNvPicPr>
            <a:picLocks noChangeAspect="1"/>
          </p:cNvPicPr>
          <p:nvPr/>
        </p:nvPicPr>
        <p:blipFill rotWithShape="1">
          <a:blip r:embed="rId3"/>
          <a:srcRect l="25597" t="25643" r="24287" b="15261"/>
          <a:stretch/>
        </p:blipFill>
        <p:spPr>
          <a:xfrm>
            <a:off x="1036864" y="91441"/>
            <a:ext cx="7070272" cy="4689565"/>
          </a:xfrm>
          <a:prstGeom prst="rect">
            <a:avLst/>
          </a:prstGeom>
        </p:spPr>
      </p:pic>
      <p:sp>
        <p:nvSpPr>
          <p:cNvPr id="4" name="TextBox 3">
            <a:extLst>
              <a:ext uri="{FF2B5EF4-FFF2-40B4-BE49-F238E27FC236}">
                <a16:creationId xmlns:a16="http://schemas.microsoft.com/office/drawing/2014/main" id="{AA76C4D4-DEC1-4ADC-9025-58B3EC3C2C4E}"/>
              </a:ext>
            </a:extLst>
          </p:cNvPr>
          <p:cNvSpPr txBox="1"/>
          <p:nvPr/>
        </p:nvSpPr>
        <p:spPr>
          <a:xfrm>
            <a:off x="222069" y="4781006"/>
            <a:ext cx="8791302" cy="923330"/>
          </a:xfrm>
          <a:prstGeom prst="rect">
            <a:avLst/>
          </a:prstGeom>
          <a:noFill/>
        </p:spPr>
        <p:txBody>
          <a:bodyPr wrap="square" lIns="91440" tIns="45720" rIns="91440" bIns="45720" rtlCol="0" anchor="t">
            <a:spAutoFit/>
          </a:bodyPr>
          <a:lstStyle/>
          <a:p>
            <a:r>
              <a:rPr lang="en-GB" dirty="0"/>
              <a:t>Associate Teachers will share their subject specific development journal (SSDJ) with you so that you can see what has been covered during their university sessions during Year 1 and Year 2 and they can reflect on how this links to their practice in school. </a:t>
            </a:r>
            <a:endParaRPr lang="en-GB"/>
          </a:p>
        </p:txBody>
      </p:sp>
    </p:spTree>
    <p:extLst>
      <p:ext uri="{BB962C8B-B14F-4D97-AF65-F5344CB8AC3E}">
        <p14:creationId xmlns:p14="http://schemas.microsoft.com/office/powerpoint/2010/main" val="329760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A73B9-8E7C-5FBF-CA15-0B8406289A32}"/>
              </a:ext>
            </a:extLst>
          </p:cNvPr>
          <p:cNvPicPr>
            <a:picLocks noChangeAspect="1"/>
          </p:cNvPicPr>
          <p:nvPr/>
        </p:nvPicPr>
        <p:blipFill>
          <a:blip r:embed="rId2"/>
          <a:stretch>
            <a:fillRect/>
          </a:stretch>
        </p:blipFill>
        <p:spPr>
          <a:xfrm>
            <a:off x="251521" y="188640"/>
            <a:ext cx="4448656" cy="2160240"/>
          </a:xfrm>
          <a:prstGeom prst="rect">
            <a:avLst/>
          </a:prstGeom>
        </p:spPr>
      </p:pic>
      <p:graphicFrame>
        <p:nvGraphicFramePr>
          <p:cNvPr id="2" name="Table 1">
            <a:extLst>
              <a:ext uri="{FF2B5EF4-FFF2-40B4-BE49-F238E27FC236}">
                <a16:creationId xmlns:a16="http://schemas.microsoft.com/office/drawing/2014/main" id="{238FA619-1F91-CD7D-1CFA-AA6204C406FE}"/>
              </a:ext>
            </a:extLst>
          </p:cNvPr>
          <p:cNvGraphicFramePr>
            <a:graphicFrameLocks noGrp="1"/>
          </p:cNvGraphicFramePr>
          <p:nvPr>
            <p:extLst>
              <p:ext uri="{D42A27DB-BD31-4B8C-83A1-F6EECF244321}">
                <p14:modId xmlns:p14="http://schemas.microsoft.com/office/powerpoint/2010/main" val="2579800162"/>
              </p:ext>
            </p:extLst>
          </p:nvPr>
        </p:nvGraphicFramePr>
        <p:xfrm>
          <a:off x="2123728" y="1268760"/>
          <a:ext cx="6906840" cy="1371600"/>
        </p:xfrm>
        <a:graphic>
          <a:graphicData uri="http://schemas.openxmlformats.org/drawingml/2006/table">
            <a:tbl>
              <a:tblPr/>
              <a:tblGrid>
                <a:gridCol w="1615070">
                  <a:extLst>
                    <a:ext uri="{9D8B030D-6E8A-4147-A177-3AD203B41FA5}">
                      <a16:colId xmlns:a16="http://schemas.microsoft.com/office/drawing/2014/main" val="1929703578"/>
                    </a:ext>
                  </a:extLst>
                </a:gridCol>
                <a:gridCol w="1473657">
                  <a:extLst>
                    <a:ext uri="{9D8B030D-6E8A-4147-A177-3AD203B41FA5}">
                      <a16:colId xmlns:a16="http://schemas.microsoft.com/office/drawing/2014/main" val="182947401"/>
                    </a:ext>
                  </a:extLst>
                </a:gridCol>
                <a:gridCol w="1682053">
                  <a:extLst>
                    <a:ext uri="{9D8B030D-6E8A-4147-A177-3AD203B41FA5}">
                      <a16:colId xmlns:a16="http://schemas.microsoft.com/office/drawing/2014/main" val="3039489089"/>
                    </a:ext>
                  </a:extLst>
                </a:gridCol>
                <a:gridCol w="2136060">
                  <a:extLst>
                    <a:ext uri="{9D8B030D-6E8A-4147-A177-3AD203B41FA5}">
                      <a16:colId xmlns:a16="http://schemas.microsoft.com/office/drawing/2014/main" val="3324718035"/>
                    </a:ext>
                  </a:extLst>
                </a:gridCol>
              </a:tblGrid>
              <a:tr h="553419">
                <a:tc>
                  <a:txBody>
                    <a:bodyPr/>
                    <a:lstStyle/>
                    <a:p>
                      <a:pPr fontAlgn="t"/>
                      <a:endParaRPr lang="en-GB" dirty="0">
                        <a:effectLst/>
                      </a:endParaRPr>
                    </a:p>
                    <a:p>
                      <a:pPr algn="l" rtl="0" fontAlgn="base"/>
                      <a:r>
                        <a:rPr lang="en-GB" sz="2000" b="1" i="0" dirty="0">
                          <a:effectLst/>
                          <a:latin typeface="Calibri" panose="020F0502020204030204" pitchFamily="34" charset="0"/>
                        </a:rPr>
                        <a:t>PHASE 2</a:t>
                      </a:r>
                      <a:r>
                        <a:rPr lang="en-GB" sz="2000" b="0" i="0" dirty="0">
                          <a:effectLst/>
                          <a:latin typeface="Calibri" panose="020F0502020204030204" pitchFamily="34" charset="0"/>
                        </a:rPr>
                        <a:t> </a:t>
                      </a:r>
                      <a:endParaRPr lang="en-GB" b="0" i="0" dirty="0">
                        <a:effectLst/>
                      </a:endParaRPr>
                    </a:p>
                    <a:p>
                      <a:pPr algn="l" rtl="0" fontAlgn="base"/>
                      <a:r>
                        <a:rPr lang="en-GB" sz="1100" b="0" i="0" dirty="0">
                          <a:effectLst/>
                          <a:latin typeface="Calibri" panose="020F0502020204030204" pitchFamily="34" charset="0"/>
                        </a:rPr>
                        <a:t>Science </a:t>
                      </a:r>
                      <a:endParaRPr lang="en-GB"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D966"/>
                    </a:solidFill>
                  </a:tcPr>
                </a:tc>
                <a:tc rowSpan="2">
                  <a:txBody>
                    <a:bodyPr/>
                    <a:lstStyle/>
                    <a:p>
                      <a:pPr algn="ctr" fontAlgn="t"/>
                      <a:endParaRPr lang="en-GB">
                        <a:effectLst/>
                      </a:endParaRPr>
                    </a:p>
                    <a:p>
                      <a:pPr algn="l" rtl="0" fontAlgn="base"/>
                      <a:r>
                        <a:rPr lang="en-GB" sz="1100" b="0" i="0">
                          <a:effectLst/>
                          <a:latin typeface="Calibri" panose="020F0502020204030204" pitchFamily="34" charset="0"/>
                        </a:rPr>
                        <a:t> </a:t>
                      </a:r>
                      <a:endParaRPr lang="en-GB" b="0" i="0">
                        <a:effectLst/>
                      </a:endParaRPr>
                    </a:p>
                    <a:p>
                      <a:pPr algn="l" rtl="0" fontAlgn="base"/>
                      <a:r>
                        <a:rPr lang="en-GB" sz="1100" b="0" i="0">
                          <a:effectLst/>
                          <a:latin typeface="Calibri" panose="020F0502020204030204" pitchFamily="34" charset="0"/>
                        </a:rPr>
                        <a:t>I have learned how to…… </a:t>
                      </a:r>
                      <a:endParaRPr lang="en-GB"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D966"/>
                    </a:solidFill>
                  </a:tcPr>
                </a:tc>
                <a:tc rowSpan="2">
                  <a:txBody>
                    <a:bodyPr/>
                    <a:lstStyle/>
                    <a:p>
                      <a:pPr algn="ctr" fontAlgn="t"/>
                      <a:endParaRPr lang="en-GB">
                        <a:effectLst/>
                      </a:endParaRPr>
                    </a:p>
                    <a:p>
                      <a:pPr algn="l" rtl="0" fontAlgn="base"/>
                      <a:r>
                        <a:rPr lang="en-GB" sz="1100" b="0" i="0">
                          <a:effectLst/>
                          <a:latin typeface="Calibri" panose="020F0502020204030204" pitchFamily="34" charset="0"/>
                        </a:rPr>
                        <a:t> </a:t>
                      </a:r>
                      <a:endParaRPr lang="en-GB" b="0" i="0">
                        <a:effectLst/>
                      </a:endParaRPr>
                    </a:p>
                    <a:p>
                      <a:pPr algn="l" rtl="0" fontAlgn="base"/>
                      <a:r>
                        <a:rPr lang="en-GB" sz="1100" b="0" i="0">
                          <a:solidFill>
                            <a:srgbClr val="000000"/>
                          </a:solidFill>
                          <a:effectLst/>
                          <a:latin typeface="Calibri" panose="020F0502020204030204" pitchFamily="34" charset="0"/>
                        </a:rPr>
                        <a:t>I have practised - evidence </a:t>
                      </a:r>
                      <a:endParaRPr lang="en-GB"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D966"/>
                    </a:solidFill>
                  </a:tcPr>
                </a:tc>
                <a:tc rowSpan="2">
                  <a:txBody>
                    <a:bodyPr/>
                    <a:lstStyle/>
                    <a:p>
                      <a:pPr algn="ctr" fontAlgn="t"/>
                      <a:endParaRPr lang="en-GB">
                        <a:effectLst/>
                      </a:endParaRPr>
                    </a:p>
                    <a:p>
                      <a:pPr algn="l" rtl="0" fontAlgn="base"/>
                      <a:r>
                        <a:rPr lang="en-GB" sz="1100" b="0" i="0">
                          <a:effectLst/>
                          <a:latin typeface="Calibri" panose="020F0502020204030204" pitchFamily="34" charset="0"/>
                        </a:rPr>
                        <a:t> </a:t>
                      </a:r>
                      <a:endParaRPr lang="en-GB" b="0" i="0">
                        <a:effectLst/>
                      </a:endParaRPr>
                    </a:p>
                    <a:p>
                      <a:pPr algn="l" rtl="0" fontAlgn="base"/>
                      <a:r>
                        <a:rPr lang="en-GB" sz="1100" b="0" i="0">
                          <a:effectLst/>
                          <a:latin typeface="Calibri" panose="020F0502020204030204" pitchFamily="34" charset="0"/>
                        </a:rPr>
                        <a:t>I have applied - </a:t>
                      </a:r>
                      <a:r>
                        <a:rPr lang="en-GB" sz="1100" b="0" i="0">
                          <a:solidFill>
                            <a:srgbClr val="000000"/>
                          </a:solidFill>
                          <a:effectLst/>
                          <a:latin typeface="Calibri" panose="020F0502020204030204" pitchFamily="34" charset="0"/>
                        </a:rPr>
                        <a:t>School Based Evidence </a:t>
                      </a:r>
                      <a:endParaRPr lang="en-GB"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D966"/>
                    </a:solidFill>
                  </a:tcPr>
                </a:tc>
                <a:extLst>
                  <a:ext uri="{0D108BD9-81ED-4DB2-BD59-A6C34878D82A}">
                    <a16:rowId xmlns:a16="http://schemas.microsoft.com/office/drawing/2014/main" val="3070262563"/>
                  </a:ext>
                </a:extLst>
              </a:tr>
              <a:tr h="352175">
                <a:tc>
                  <a:txBody>
                    <a:bodyPr/>
                    <a:lstStyle/>
                    <a:p>
                      <a:pPr fontAlgn="t"/>
                      <a:endParaRPr lang="en-GB" dirty="0">
                        <a:effectLst/>
                      </a:endParaRPr>
                    </a:p>
                    <a:p>
                      <a:pPr algn="l" rtl="0" fontAlgn="base"/>
                      <a:r>
                        <a:rPr lang="en-GB" sz="1100" b="0" i="0" dirty="0">
                          <a:effectLst/>
                          <a:latin typeface="Calibri" panose="020F0502020204030204" pitchFamily="34" charset="0"/>
                        </a:rPr>
                        <a:t>I have learned that: </a:t>
                      </a:r>
                      <a:endParaRPr lang="en-GB"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D966"/>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80282834"/>
                  </a:ext>
                </a:extLst>
              </a:tr>
            </a:tbl>
          </a:graphicData>
        </a:graphic>
      </p:graphicFrame>
      <p:graphicFrame>
        <p:nvGraphicFramePr>
          <p:cNvPr id="4" name="Table 3">
            <a:extLst>
              <a:ext uri="{FF2B5EF4-FFF2-40B4-BE49-F238E27FC236}">
                <a16:creationId xmlns:a16="http://schemas.microsoft.com/office/drawing/2014/main" id="{D8BA5944-0EBD-AD6E-3375-8E9ABA16BE1A}"/>
              </a:ext>
            </a:extLst>
          </p:cNvPr>
          <p:cNvGraphicFramePr>
            <a:graphicFrameLocks noGrp="1"/>
          </p:cNvGraphicFramePr>
          <p:nvPr>
            <p:extLst>
              <p:ext uri="{D42A27DB-BD31-4B8C-83A1-F6EECF244321}">
                <p14:modId xmlns:p14="http://schemas.microsoft.com/office/powerpoint/2010/main" val="1591629200"/>
              </p:ext>
            </p:extLst>
          </p:nvPr>
        </p:nvGraphicFramePr>
        <p:xfrm>
          <a:off x="2123728" y="2658751"/>
          <a:ext cx="6906839" cy="2306776"/>
        </p:xfrm>
        <a:graphic>
          <a:graphicData uri="http://schemas.openxmlformats.org/drawingml/2006/table">
            <a:tbl>
              <a:tblPr/>
              <a:tblGrid>
                <a:gridCol w="1564071">
                  <a:extLst>
                    <a:ext uri="{9D8B030D-6E8A-4147-A177-3AD203B41FA5}">
                      <a16:colId xmlns:a16="http://schemas.microsoft.com/office/drawing/2014/main" val="1663904931"/>
                    </a:ext>
                  </a:extLst>
                </a:gridCol>
                <a:gridCol w="1370296">
                  <a:extLst>
                    <a:ext uri="{9D8B030D-6E8A-4147-A177-3AD203B41FA5}">
                      <a16:colId xmlns:a16="http://schemas.microsoft.com/office/drawing/2014/main" val="2667435272"/>
                    </a:ext>
                  </a:extLst>
                </a:gridCol>
                <a:gridCol w="1986236">
                  <a:extLst>
                    <a:ext uri="{9D8B030D-6E8A-4147-A177-3AD203B41FA5}">
                      <a16:colId xmlns:a16="http://schemas.microsoft.com/office/drawing/2014/main" val="789013953"/>
                    </a:ext>
                  </a:extLst>
                </a:gridCol>
                <a:gridCol w="1986236">
                  <a:extLst>
                    <a:ext uri="{9D8B030D-6E8A-4147-A177-3AD203B41FA5}">
                      <a16:colId xmlns:a16="http://schemas.microsoft.com/office/drawing/2014/main" val="77350220"/>
                    </a:ext>
                  </a:extLst>
                </a:gridCol>
              </a:tblGrid>
              <a:tr h="440448">
                <a:tc rowSpan="3">
                  <a:txBody>
                    <a:bodyPr/>
                    <a:lstStyle/>
                    <a:p>
                      <a:pPr fontAlgn="t"/>
                      <a:endParaRPr lang="en-GB" sz="600">
                        <a:effectLst/>
                      </a:endParaRPr>
                    </a:p>
                    <a:p>
                      <a:pPr algn="l" rtl="0" fontAlgn="base"/>
                      <a:r>
                        <a:rPr lang="en-GB" sz="300" b="1" i="0">
                          <a:effectLst/>
                          <a:latin typeface="Calibri" panose="020F0502020204030204" pitchFamily="34" charset="0"/>
                        </a:rPr>
                        <a:t> Session1 </a:t>
                      </a:r>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1" i="0">
                          <a:effectLst/>
                          <a:latin typeface="Calibri" panose="020F0502020204030204" pitchFamily="34" charset="0"/>
                        </a:rPr>
                        <a:t>- t</a:t>
                      </a:r>
                      <a:r>
                        <a:rPr lang="en-GB" sz="300" b="0" i="0">
                          <a:effectLst/>
                          <a:latin typeface="Calibri" panose="020F0502020204030204" pitchFamily="34" charset="0"/>
                        </a:rPr>
                        <a:t>hey will be assessed for this module and how and when this will take place.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1" i="0">
                          <a:effectLst/>
                          <a:latin typeface="Calibri" panose="020F0502020204030204" pitchFamily="34" charset="0"/>
                        </a:rPr>
                        <a:t> - disciplinary</a:t>
                      </a:r>
                      <a:r>
                        <a:rPr lang="en-GB" sz="300" b="0" i="0">
                          <a:effectLst/>
                          <a:latin typeface="Calibri" panose="020F0502020204030204" pitchFamily="34" charset="0"/>
                        </a:rPr>
                        <a:t> knowledge is embedded within the NC programme of </a:t>
                      </a:r>
                      <a:r>
                        <a:rPr lang="en-GB" sz="300" b="0" i="0" err="1">
                          <a:effectLst/>
                          <a:latin typeface="Calibri" panose="020F0502020204030204" pitchFamily="34" charset="0"/>
                        </a:rPr>
                        <a:t>study,and</a:t>
                      </a:r>
                      <a:r>
                        <a:rPr lang="en-GB" sz="300" b="0" i="0">
                          <a:effectLst/>
                          <a:latin typeface="Calibri" panose="020F0502020204030204" pitchFamily="34" charset="0"/>
                        </a:rPr>
                        <a:t> needs to be taught explicitly rather than absorbed through practice.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s</a:t>
                      </a:r>
                      <a:r>
                        <a:rPr lang="en-GB" sz="300" b="1" i="0">
                          <a:effectLst/>
                          <a:latin typeface="Calibri" panose="020F0502020204030204" pitchFamily="34" charset="0"/>
                        </a:rPr>
                        <a:t>ubstantive</a:t>
                      </a:r>
                      <a:r>
                        <a:rPr lang="en-GB" sz="300" b="0" i="0">
                          <a:effectLst/>
                          <a:latin typeface="Calibri" panose="020F0502020204030204" pitchFamily="34" charset="0"/>
                        </a:rPr>
                        <a:t> knowledge provides the context for developing </a:t>
                      </a:r>
                      <a:r>
                        <a:rPr lang="en-GB" sz="300" b="1" i="0">
                          <a:effectLst/>
                          <a:latin typeface="Calibri" panose="020F0502020204030204" pitchFamily="34" charset="0"/>
                        </a:rPr>
                        <a:t>disciplinary</a:t>
                      </a:r>
                      <a:r>
                        <a:rPr lang="en-GB" sz="300" b="0" i="0">
                          <a:effectLst/>
                          <a:latin typeface="Calibri" panose="020F0502020204030204" pitchFamily="34" charset="0"/>
                        </a:rPr>
                        <a:t> knowledge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 there are different types of scientific enquiry - and appropriateness is dependent on the nature of the substantive knowledge being taught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 children's attention and </a:t>
                      </a:r>
                      <a:r>
                        <a:rPr lang="en-GB" sz="300" b="0" i="1">
                          <a:solidFill>
                            <a:srgbClr val="000000"/>
                          </a:solidFill>
                          <a:effectLst/>
                          <a:latin typeface="Calibri" panose="020F0502020204030204" pitchFamily="34" charset="0"/>
                        </a:rPr>
                        <a:t>observation</a:t>
                      </a:r>
                      <a:r>
                        <a:rPr lang="en-GB" sz="300" b="0" i="0">
                          <a:solidFill>
                            <a:srgbClr val="000000"/>
                          </a:solidFill>
                          <a:effectLst/>
                          <a:latin typeface="Calibri" panose="020F0502020204030204" pitchFamily="34" charset="0"/>
                        </a:rPr>
                        <a:t> skills will be promoted through effective teacher questioning.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solidFill>
                            <a:srgbClr val="1F3864"/>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This session: </a:t>
                      </a:r>
                      <a:endParaRPr lang="en-GB" sz="600" b="0" i="0">
                        <a:effectLst/>
                      </a:endParaRPr>
                    </a:p>
                    <a:p>
                      <a:pPr algn="l" rtl="0" fontAlgn="base"/>
                      <a:r>
                        <a:rPr lang="en-GB" sz="300" b="1" i="0">
                          <a:solidFill>
                            <a:srgbClr val="000000"/>
                          </a:solidFill>
                          <a:effectLst/>
                          <a:latin typeface="Calibri" panose="020F0502020204030204" pitchFamily="34" charset="0"/>
                        </a:rPr>
                        <a:t>Substantive</a:t>
                      </a:r>
                      <a:r>
                        <a:rPr lang="en-GB" sz="300" b="0" i="0">
                          <a:solidFill>
                            <a:srgbClr val="000000"/>
                          </a:solidFill>
                          <a:effectLst/>
                          <a:latin typeface="Calibri" panose="020F0502020204030204" pitchFamily="34" charset="0"/>
                        </a:rPr>
                        <a:t> Knowledge  </a:t>
                      </a:r>
                      <a:endParaRPr lang="en-GB" sz="600" b="0" i="0">
                        <a:effectLst/>
                      </a:endParaRPr>
                    </a:p>
                    <a:p>
                      <a:pPr algn="l" rtl="0" fontAlgn="base"/>
                      <a:r>
                        <a:rPr lang="en-GB" sz="300" b="0" i="0">
                          <a:solidFill>
                            <a:srgbClr val="000000"/>
                          </a:solidFill>
                          <a:effectLst/>
                          <a:latin typeface="Calibri" panose="020F0502020204030204" pitchFamily="34" charset="0"/>
                        </a:rPr>
                        <a:t>- Life processes and living things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 - Plants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1" i="0">
                          <a:effectLst/>
                          <a:latin typeface="Calibri" panose="020F0502020204030204" pitchFamily="34" charset="0"/>
                        </a:rPr>
                        <a:t>Disciplinary</a:t>
                      </a:r>
                      <a:r>
                        <a:rPr lang="en-GB" sz="300" b="0" i="0">
                          <a:effectLst/>
                          <a:latin typeface="Calibri" panose="020F0502020204030204" pitchFamily="34" charset="0"/>
                        </a:rPr>
                        <a:t> Knowledge </a:t>
                      </a:r>
                      <a:endParaRPr lang="en-GB" sz="600" b="0" i="0">
                        <a:effectLst/>
                      </a:endParaRPr>
                    </a:p>
                    <a:p>
                      <a:pPr algn="l" rtl="0" fontAlgn="base"/>
                      <a:r>
                        <a:rPr lang="en-GB" sz="300" b="0" i="0">
                          <a:effectLst/>
                          <a:latin typeface="Calibri" panose="020F0502020204030204" pitchFamily="34" charset="0"/>
                        </a:rPr>
                        <a:t> - Observation </a:t>
                      </a:r>
                      <a:endParaRPr lang="en-GB" sz="600" b="0" i="0">
                        <a:effectLst/>
                      </a:endParaRPr>
                    </a:p>
                    <a:p>
                      <a:pPr algn="l" rtl="0" fontAlgn="base"/>
                      <a:r>
                        <a:rPr lang="en-GB" sz="300" b="0" i="0">
                          <a:effectLst/>
                          <a:latin typeface="Calibri" panose="020F0502020204030204" pitchFamily="34" charset="0"/>
                        </a:rPr>
                        <a:t>-  Asking questions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1" i="0" u="sng">
                          <a:effectLst/>
                          <a:latin typeface="Calibri" panose="020F0502020204030204" pitchFamily="34" charset="0"/>
                        </a:rPr>
                        <a:t>NB: Focus: 5-11 route</a:t>
                      </a:r>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Sessions need to cover Substantive knowledge, and more challenging concepts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Life-processes: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Chemical Processes: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grouping materials and particle theory;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Physical processes: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forces (including magnets, gravity, air and water resistance, and friction)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Rocks, fossils and soils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Earth in Space </a:t>
                      </a:r>
                      <a:endParaRPr lang="en-GB" sz="600" b="0" i="0">
                        <a:effectLst/>
                      </a:endParaRPr>
                    </a:p>
                    <a:p>
                      <a:pPr algn="l" rtl="0" fontAlgn="base"/>
                      <a:r>
                        <a:rPr lang="en-GB" sz="300" b="0" i="0">
                          <a:solidFill>
                            <a:srgbClr val="1F3864"/>
                          </a:solidFill>
                          <a:effectLst/>
                          <a:latin typeface="Calibri" panose="020F0502020204030204" pitchFamily="34" charset="0"/>
                        </a:rPr>
                        <a:t>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E599"/>
                    </a:solidFill>
                  </a:tcPr>
                </a:tc>
                <a:tc rowSpan="3">
                  <a:txBody>
                    <a:bodyPr/>
                    <a:lstStyle/>
                    <a:p>
                      <a:pPr fontAlgn="t"/>
                      <a:endParaRPr lang="en-GB" sz="600">
                        <a:effectLst/>
                      </a:endParaRPr>
                    </a:p>
                    <a:p>
                      <a:pPr algn="l" rtl="0" fontAlgn="base"/>
                      <a:r>
                        <a:rPr lang="en-GB" sz="300" b="0" i="0">
                          <a:solidFill>
                            <a:srgbClr val="000000"/>
                          </a:solidFill>
                          <a:effectLst/>
                          <a:latin typeface="Calibri" panose="020F0502020204030204" pitchFamily="34" charset="0"/>
                        </a:rPr>
                        <a:t>navigate the statutory curriculum documents (National Curriculum and EYFS)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Self-reflect and plan for personal development with science subject knowledge.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plan for process skills explicitly, and link with the teaching of substantive knowledge and conceptual understanding.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create explicit appropriate learning objectives that incorporate elements of </a:t>
                      </a:r>
                      <a:r>
                        <a:rPr lang="en-GB" sz="300" b="0" i="1">
                          <a:solidFill>
                            <a:srgbClr val="000000"/>
                          </a:solidFill>
                          <a:effectLst/>
                          <a:latin typeface="Calibri" panose="020F0502020204030204" pitchFamily="34" charset="0"/>
                        </a:rPr>
                        <a:t>working scientifically</a:t>
                      </a:r>
                      <a:r>
                        <a:rPr lang="en-GB" sz="300" b="0" i="0">
                          <a:solidFill>
                            <a:srgbClr val="000000"/>
                          </a:solidFill>
                          <a:effectLst/>
                          <a:latin typeface="Calibri" panose="020F0502020204030204" pitchFamily="34" charset="0"/>
                        </a:rPr>
                        <a:t> alongside substantive knowledge   </a:t>
                      </a:r>
                      <a:endParaRPr lang="en-GB" sz="600" b="0" i="0">
                        <a:effectLst/>
                      </a:endParaRPr>
                    </a:p>
                    <a:p>
                      <a:pPr algn="l" rtl="0" fontAlgn="base"/>
                      <a:r>
                        <a:rPr lang="en-GB" sz="300" b="0" i="0">
                          <a:solidFill>
                            <a:srgbClr val="000000"/>
                          </a:solidFill>
                          <a:effectLst/>
                          <a:latin typeface="Calibri" panose="020F0502020204030204" pitchFamily="34" charset="0"/>
                        </a:rPr>
                        <a:t> </a:t>
                      </a:r>
                      <a:endParaRPr lang="en-GB" sz="600" b="0" i="0">
                        <a:effectLst/>
                      </a:endParaRPr>
                    </a:p>
                    <a:p>
                      <a:pPr algn="l" rtl="0" fontAlgn="base"/>
                      <a:r>
                        <a:rPr lang="en-GB" sz="300" b="0" i="0">
                          <a:solidFill>
                            <a:srgbClr val="000000"/>
                          </a:solidFill>
                          <a:effectLst/>
                          <a:latin typeface="Calibri" panose="020F0502020204030204" pitchFamily="34" charset="0"/>
                        </a:rPr>
                        <a:t>plan investigative science and process skill across different types of enquiry, with choices appropriate to the nature of the investigative activity planned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solidFill>
                            <a:srgbClr val="1F3864"/>
                          </a:solidFill>
                          <a:effectLst/>
                          <a:latin typeface="Calibri" panose="020F0502020204030204" pitchFamily="34" charset="0"/>
                        </a:rPr>
                        <a:t>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fontAlgn="t"/>
                      <a:endParaRPr lang="en-GB" sz="600">
                        <a:effectLst/>
                      </a:endParaRPr>
                    </a:p>
                    <a:p>
                      <a:pPr algn="l" rtl="0" fontAlgn="base"/>
                      <a:r>
                        <a:rPr lang="en-GB" sz="300" b="0" i="0">
                          <a:effectLst/>
                          <a:latin typeface="Calibri" panose="020F0502020204030204" pitchFamily="34" charset="0"/>
                        </a:rPr>
                        <a:t>1 Date/s;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fontAlgn="t"/>
                      <a:endParaRPr lang="en-GB" sz="600">
                        <a:effectLst/>
                      </a:endParaRPr>
                    </a:p>
                    <a:p>
                      <a:pPr algn="l" rtl="0" fontAlgn="base"/>
                      <a:r>
                        <a:rPr lang="en-GB" sz="300" b="0" i="0">
                          <a:effectLst/>
                          <a:latin typeface="Calibri" panose="020F0502020204030204" pitchFamily="34" charset="0"/>
                        </a:rPr>
                        <a:t>1 Date/s;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796359"/>
                  </a:ext>
                </a:extLst>
              </a:tr>
              <a:tr h="328270">
                <a:tc vMerge="1">
                  <a:txBody>
                    <a:bodyPr/>
                    <a:lstStyle/>
                    <a:p>
                      <a:endParaRPr lang="en-GB"/>
                    </a:p>
                  </a:txBody>
                  <a:tcPr/>
                </a:tc>
                <a:tc vMerge="1">
                  <a:txBody>
                    <a:bodyPr/>
                    <a:lstStyle/>
                    <a:p>
                      <a:endParaRPr lang="en-GB"/>
                    </a:p>
                  </a:txBody>
                  <a:tcPr/>
                </a:tc>
                <a:tc>
                  <a:txBody>
                    <a:bodyPr/>
                    <a:lstStyle/>
                    <a:p>
                      <a:pPr fontAlgn="t"/>
                      <a:endParaRPr lang="en-GB" sz="600">
                        <a:effectLst/>
                      </a:endParaRPr>
                    </a:p>
                    <a:p>
                      <a:pPr algn="l" rtl="0" fontAlgn="base"/>
                      <a:r>
                        <a:rPr lang="en-GB" sz="300" b="0" i="0">
                          <a:effectLst/>
                          <a:latin typeface="Calibri" panose="020F0502020204030204" pitchFamily="34" charset="0"/>
                        </a:rPr>
                        <a:t>2 Date/s;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fontAlgn="t"/>
                      <a:endParaRPr lang="en-GB" sz="600">
                        <a:effectLst/>
                      </a:endParaRPr>
                    </a:p>
                    <a:p>
                      <a:pPr algn="l" rtl="0" fontAlgn="base"/>
                      <a:r>
                        <a:rPr lang="en-GB" sz="300" b="0" i="0">
                          <a:effectLst/>
                          <a:latin typeface="Calibri" panose="020F0502020204030204" pitchFamily="34" charset="0"/>
                        </a:rPr>
                        <a:t>2 Date/s;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0738029"/>
                  </a:ext>
                </a:extLst>
              </a:tr>
              <a:tr h="740256">
                <a:tc vMerge="1">
                  <a:txBody>
                    <a:bodyPr/>
                    <a:lstStyle/>
                    <a:p>
                      <a:endParaRPr lang="en-GB"/>
                    </a:p>
                  </a:txBody>
                  <a:tcPr/>
                </a:tc>
                <a:tc vMerge="1">
                  <a:txBody>
                    <a:bodyPr/>
                    <a:lstStyle/>
                    <a:p>
                      <a:endParaRPr lang="en-GB"/>
                    </a:p>
                  </a:txBody>
                  <a:tcPr/>
                </a:tc>
                <a:tc>
                  <a:txBody>
                    <a:bodyPr/>
                    <a:lstStyle/>
                    <a:p>
                      <a:pPr fontAlgn="t"/>
                      <a:endParaRPr lang="en-GB" sz="600">
                        <a:effectLst/>
                      </a:endParaRPr>
                    </a:p>
                    <a:p>
                      <a:pPr algn="l" rtl="0" fontAlgn="base"/>
                      <a:r>
                        <a:rPr lang="en-GB" sz="300" b="0" i="0">
                          <a:effectLst/>
                          <a:latin typeface="Calibri" panose="020F0502020204030204" pitchFamily="34" charset="0"/>
                        </a:rPr>
                        <a:t>3 Date/s; </a:t>
                      </a:r>
                      <a:endParaRPr lang="en-GB" sz="600" b="0" i="0">
                        <a:effectLst/>
                      </a:endParaRPr>
                    </a:p>
                    <a:p>
                      <a:pPr algn="l" rtl="0" fontAlgn="base"/>
                      <a:r>
                        <a:rPr lang="en-GB" sz="300" b="0" i="0">
                          <a:effectLst/>
                          <a:latin typeface="Calibri" panose="020F0502020204030204" pitchFamily="34" charset="0"/>
                        </a:rPr>
                        <a:t>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fontAlgn="t"/>
                      <a:endParaRPr lang="en-GB" sz="600">
                        <a:effectLst/>
                      </a:endParaRPr>
                    </a:p>
                    <a:p>
                      <a:pPr algn="l" rtl="0" fontAlgn="base"/>
                      <a:r>
                        <a:rPr lang="en-GB" sz="300" b="0" i="0">
                          <a:effectLst/>
                          <a:latin typeface="Calibri" panose="020F0502020204030204" pitchFamily="34" charset="0"/>
                        </a:rPr>
                        <a:t>3 Date/s; </a:t>
                      </a:r>
                      <a:endParaRPr lang="en-GB" sz="600" b="0" i="0">
                        <a:effectLst/>
                      </a:endParaRPr>
                    </a:p>
                  </a:txBody>
                  <a:tcPr marL="28881" marR="28881" marT="14440" marB="1444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2543739"/>
                  </a:ext>
                </a:extLst>
              </a:tr>
            </a:tbl>
          </a:graphicData>
        </a:graphic>
      </p:graphicFrame>
    </p:spTree>
    <p:extLst>
      <p:ext uri="{BB962C8B-B14F-4D97-AF65-F5344CB8AC3E}">
        <p14:creationId xmlns:p14="http://schemas.microsoft.com/office/powerpoint/2010/main" val="118711357"/>
      </p:ext>
    </p:extLst>
  </p:cSld>
  <p:clrMapOvr>
    <a:masterClrMapping/>
  </p:clrMapOvr>
</p:sld>
</file>

<file path=ppt/theme/theme1.xml><?xml version="1.0" encoding="utf-8"?>
<a:theme xmlns:a="http://schemas.openxmlformats.org/drawingml/2006/main" name="BCU 201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U 2015" id="{5C0B98A7-5C1E-413A-9168-E19BE387B856}" vid="{A801BE7F-D9AE-4124-9E02-FE1FBA6A0DC6}"/>
    </a:ext>
  </a:extLst>
</a:theme>
</file>

<file path=ppt/theme/theme2.xml><?xml version="1.0" encoding="utf-8"?>
<a:theme xmlns:a="http://schemas.openxmlformats.org/drawingml/2006/main" name="1_BCU 201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U 2015" id="{5C0B98A7-5C1E-413A-9168-E19BE387B856}" vid="{A801BE7F-D9AE-4124-9E02-FE1FBA6A0D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05832EA9969D45B733737F05D3494C" ma:contentTypeVersion="16" ma:contentTypeDescription="Create a new document." ma:contentTypeScope="" ma:versionID="195b04298c2c7fa4f904f56be880e1ef">
  <xsd:schema xmlns:xsd="http://www.w3.org/2001/XMLSchema" xmlns:xs="http://www.w3.org/2001/XMLSchema" xmlns:p="http://schemas.microsoft.com/office/2006/metadata/properties" xmlns:ns3="9e8d84a2-d901-482f-ae87-ea9ae76f4e30" xmlns:ns4="d0e65c00-8cce-4ef3-8539-a6d58b510099" targetNamespace="http://schemas.microsoft.com/office/2006/metadata/properties" ma:root="true" ma:fieldsID="d0ec107fb36628c8b4a4004b87a5b9e0" ns3:_="" ns4:_="">
    <xsd:import namespace="9e8d84a2-d901-482f-ae87-ea9ae76f4e30"/>
    <xsd:import namespace="d0e65c00-8cce-4ef3-8539-a6d58b510099"/>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d84a2-d901-482f-ae87-ea9ae76f4e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e65c00-8cce-4ef3-8539-a6d58b51009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6FFAB2-DF87-4A4E-A7BF-AC6EA08E5B41}">
  <ds:schemaRefs>
    <ds:schemaRef ds:uri="9e8d84a2-d901-482f-ae87-ea9ae76f4e30"/>
    <ds:schemaRef ds:uri="d0e65c00-8cce-4ef3-8539-a6d58b5100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42DD82-F992-4947-A486-BB111D70F216}">
  <ds:schemaRefs>
    <ds:schemaRef ds:uri="http://schemas.microsoft.com/sharepoint/v3/contenttype/forms"/>
  </ds:schemaRefs>
</ds:datastoreItem>
</file>

<file path=customXml/itemProps3.xml><?xml version="1.0" encoding="utf-8"?>
<ds:datastoreItem xmlns:ds="http://schemas.openxmlformats.org/officeDocument/2006/customXml" ds:itemID="{E7687DD9-A1C2-4209-8452-09230E0FDFF0}">
  <ds:schemaRefs>
    <ds:schemaRef ds:uri="9e8d84a2-d901-482f-ae87-ea9ae76f4e30"/>
    <ds:schemaRef ds:uri="d0e65c00-8cce-4ef3-8539-a6d58b5100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BCU 2015</Template>
  <TotalTime>27</TotalTime>
  <Words>3828</Words>
  <Application>Microsoft Office PowerPoint</Application>
  <PresentationFormat>On-screen Show (4:3)</PresentationFormat>
  <Paragraphs>416</Paragraphs>
  <Slides>62</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Arial</vt:lpstr>
      <vt:lpstr>Arial MT</vt:lpstr>
      <vt:lpstr>Calibri</vt:lpstr>
      <vt:lpstr>Calibri Light</vt:lpstr>
      <vt:lpstr>Carlito</vt:lpstr>
      <vt:lpstr>Symbol</vt:lpstr>
      <vt:lpstr>Wingdings</vt:lpstr>
      <vt:lpstr>BCU 2015</vt:lpstr>
      <vt:lpstr>1_BCU 2015</vt:lpstr>
      <vt:lpstr>BA1 &amp; BA2 Primary &amp; Early Years :  School Based Training Mentor Briefing</vt:lpstr>
      <vt:lpstr>PowerPoint Presentation</vt:lpstr>
      <vt:lpstr>Year 1 Tutor Team</vt:lpstr>
      <vt:lpstr>Year 2 Tutor Team</vt:lpstr>
      <vt:lpstr>Primary Partnership Website</vt:lpstr>
      <vt:lpstr>PowerPoint Presentation</vt:lpstr>
      <vt:lpstr>The BCU ITE Curriculum</vt:lpstr>
      <vt:lpstr>PowerPoint Presentation</vt:lpstr>
      <vt:lpstr>PowerPoint Presentation</vt:lpstr>
      <vt:lpstr>BA Year 1 dates</vt:lpstr>
      <vt:lpstr>BA Year 2 Dates</vt:lpstr>
      <vt:lpstr>Safeguarding</vt:lpstr>
      <vt:lpstr>Year 1 Professionalism and Expectations</vt:lpstr>
      <vt:lpstr>PowerPoint Presentation</vt:lpstr>
      <vt:lpstr>Progress Journal</vt:lpstr>
      <vt:lpstr>SBT Prelim Tasks</vt:lpstr>
      <vt:lpstr>PowerPoint Presentation</vt:lpstr>
      <vt:lpstr>PowerPoint Presentation</vt:lpstr>
      <vt:lpstr>PowerPoint Presentation</vt:lpstr>
      <vt:lpstr>PowerPoint Presentation</vt:lpstr>
      <vt:lpstr>Associate Teacher Learning Observation</vt:lpstr>
      <vt:lpstr>PowerPoint Presentation</vt:lpstr>
      <vt:lpstr>How to prepare for the School Based Training Block: </vt:lpstr>
      <vt:lpstr>PowerPoint Presentation</vt:lpstr>
      <vt:lpstr>Lesson Planning</vt:lpstr>
      <vt:lpstr>PowerPoint Presentation</vt:lpstr>
      <vt:lpstr>PowerPoint Presentation</vt:lpstr>
      <vt:lpstr>PowerPoint Presentation</vt:lpstr>
      <vt:lpstr>PowerPoint Presentation</vt:lpstr>
      <vt:lpstr>Weekly Meeting &amp; Target Setting</vt:lpstr>
      <vt:lpstr>Weekly Meeting &amp; Target Setting</vt:lpstr>
      <vt:lpstr>Weekly Meeting &amp; Target Setting</vt:lpstr>
      <vt:lpstr>Target Setting</vt:lpstr>
      <vt:lpstr>Focus on Target Setting </vt:lpstr>
      <vt:lpstr>Teaching on placement SBT1</vt:lpstr>
      <vt:lpstr>Teaching on placement SBT2</vt:lpstr>
      <vt:lpstr>Lesson observations</vt:lpstr>
      <vt:lpstr>PowerPoint Presentation</vt:lpstr>
      <vt:lpstr>Subject Specific Feedback Prompts</vt:lpstr>
      <vt:lpstr>Critical Incident - Definition</vt:lpstr>
      <vt:lpstr>Critical Incident </vt:lpstr>
      <vt:lpstr>Critical Incident</vt:lpstr>
      <vt:lpstr>PowerPoint Presentation</vt:lpstr>
      <vt:lpstr>Progress Tracker</vt:lpstr>
      <vt:lpstr>PowerPoint Presentation</vt:lpstr>
      <vt:lpstr>PowerPoint Presentation</vt:lpstr>
      <vt:lpstr>PowerPoint Presentation</vt:lpstr>
      <vt:lpstr>PowerPoint Presentation</vt:lpstr>
      <vt:lpstr>Review Meeting 1 and Progress Meeting 1</vt:lpstr>
      <vt:lpstr>Review Meeting 2 and Progress Meeting 2</vt:lpstr>
      <vt:lpstr>PowerPoint Presentation</vt:lpstr>
      <vt:lpstr>Assessment of School Based Training</vt:lpstr>
      <vt:lpstr>Assessment of School Based Training</vt:lpstr>
      <vt:lpstr>Assessment of School Based Training</vt:lpstr>
      <vt:lpstr>Assessment of School Based Training</vt:lpstr>
      <vt:lpstr>Rapid Improvement Target</vt:lpstr>
      <vt:lpstr>Termination of Placements </vt:lpstr>
      <vt:lpstr>Attendance and Absence Procedure</vt:lpstr>
      <vt:lpstr>Mentor Support - Access to all our University documentation, mentor CPD and partnership information.  </vt:lpstr>
      <vt:lpstr>Mentor Support - upcoming support sessions</vt:lpstr>
      <vt:lpstr>Useful Contacts</vt:lpstr>
      <vt:lpstr>And finally…….</vt:lpstr>
    </vt:vector>
  </TitlesOfParts>
  <Company>Birmingham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 (Hons) QTS Year 3: Final Teaching Practice Briefing</dc:title>
  <dc:creator>id910710</dc:creator>
  <cp:lastModifiedBy>Anne Whitacre</cp:lastModifiedBy>
  <cp:revision>8</cp:revision>
  <cp:lastPrinted>2015-10-12T08:10:58Z</cp:lastPrinted>
  <dcterms:created xsi:type="dcterms:W3CDTF">2011-09-02T12:37:50Z</dcterms:created>
  <dcterms:modified xsi:type="dcterms:W3CDTF">2024-01-09T16:18:47Z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0x0101005A05832EA9969D45B733737F05D3494C</vt:lpwstr>
  </property>
</Properties>
</file>