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56" r:id="rId3"/>
    <p:sldId id="259"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7912" autoAdjust="0"/>
  </p:normalViewPr>
  <p:slideViewPr>
    <p:cSldViewPr snapToGrid="0">
      <p:cViewPr varScale="1">
        <p:scale>
          <a:sx n="87" d="100"/>
          <a:sy n="87" d="100"/>
        </p:scale>
        <p:origin x="-16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ABC4D-BE58-4684-B27C-55257581BEC5}" type="datetimeFigureOut">
              <a:rPr lang="en-GB" smtClean="0"/>
              <a:t>19/06/2015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44C45-D98A-46D6-9E12-0D755C11F54E}" type="slidenum">
              <a:rPr lang="en-GB" smtClean="0"/>
              <a:t>‹#›</a:t>
            </a:fld>
            <a:endParaRPr lang="en-GB"/>
          </a:p>
        </p:txBody>
      </p:sp>
    </p:spTree>
    <p:extLst>
      <p:ext uri="{BB962C8B-B14F-4D97-AF65-F5344CB8AC3E}">
        <p14:creationId xmlns:p14="http://schemas.microsoft.com/office/powerpoint/2010/main" val="170212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a:t>
            </a:fld>
            <a:endParaRPr lang="en-GB"/>
          </a:p>
        </p:txBody>
      </p:sp>
    </p:spTree>
    <p:extLst>
      <p:ext uri="{BB962C8B-B14F-4D97-AF65-F5344CB8AC3E}">
        <p14:creationId xmlns:p14="http://schemas.microsoft.com/office/powerpoint/2010/main" val="233792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If you not enjoying this particular </a:t>
            </a:r>
            <a:r>
              <a:rPr lang="en-GB" altLang="en-US" dirty="0" err="1" smtClean="0">
                <a:latin typeface="Arial" panose="020B0604020202020204" pitchFamily="34" charset="0"/>
              </a:rPr>
              <a:t>coursat</a:t>
            </a:r>
            <a:r>
              <a:rPr lang="en-GB" altLang="en-US" dirty="0" smtClean="0">
                <a:latin typeface="Arial" panose="020B0604020202020204" pitchFamily="34" charset="0"/>
              </a:rPr>
              <a:t> the </a:t>
            </a:r>
            <a:r>
              <a:rPr lang="en-GB" altLang="en-US" dirty="0" err="1" smtClean="0">
                <a:latin typeface="Arial" panose="020B0604020202020204" pitchFamily="34" charset="0"/>
              </a:rPr>
              <a:t>moemnt</a:t>
            </a:r>
            <a:r>
              <a:rPr lang="en-GB" altLang="en-US" dirty="0" smtClean="0">
                <a:latin typeface="Arial" panose="020B0604020202020204" pitchFamily="34" charset="0"/>
              </a:rPr>
              <a:t>, do you really want to do it for the next 3 years!</a:t>
            </a:r>
          </a:p>
          <a:p>
            <a:r>
              <a:rPr lang="en-GB" altLang="en-US" dirty="0" smtClean="0">
                <a:latin typeface="Arial" panose="020B0604020202020204" pitchFamily="34" charset="0"/>
              </a:rPr>
              <a:t>3: Name drop some authorities.</a:t>
            </a:r>
          </a:p>
          <a:p>
            <a:endParaRPr lang="en-GB"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8144C45-D98A-46D6-9E12-0D755C11F54E}" type="slidenum">
              <a:rPr lang="en-GB" smtClean="0"/>
              <a:t>10</a:t>
            </a:fld>
            <a:endParaRPr lang="en-GB"/>
          </a:p>
        </p:txBody>
      </p:sp>
    </p:spTree>
    <p:extLst>
      <p:ext uri="{BB962C8B-B14F-4D97-AF65-F5344CB8AC3E}">
        <p14:creationId xmlns:p14="http://schemas.microsoft.com/office/powerpoint/2010/main" val="105828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Part-time work or even work with family could also be mentioned if it’s relevant. Travelling abroad could be mentioned where relevant.</a:t>
            </a: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11</a:t>
            </a:fld>
            <a:endParaRPr lang="en-GB"/>
          </a:p>
        </p:txBody>
      </p:sp>
    </p:spTree>
    <p:extLst>
      <p:ext uri="{BB962C8B-B14F-4D97-AF65-F5344CB8AC3E}">
        <p14:creationId xmlns:p14="http://schemas.microsoft.com/office/powerpoint/2010/main" val="280984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But a.</a:t>
            </a:r>
          </a:p>
          <a:p>
            <a:endParaRPr lang="en-GB" altLang="en-US" dirty="0" smtClean="0">
              <a:latin typeface="Arial" panose="020B0604020202020204" pitchFamily="34" charset="0"/>
            </a:endParaRPr>
          </a:p>
          <a:p>
            <a:r>
              <a:rPr lang="en-GB" altLang="en-US" dirty="0" smtClean="0">
                <a:latin typeface="Arial" panose="020B0604020202020204" pitchFamily="34" charset="0"/>
              </a:rPr>
              <a:t>I am a kind person – not really very illuminating! How, when, examples. Specific and measureable outcomes are really good.</a:t>
            </a:r>
          </a:p>
          <a:p>
            <a:endParaRPr lang="en-GB" altLang="en-US" dirty="0" smtClean="0">
              <a:latin typeface="Arial" panose="020B0604020202020204" pitchFamily="34" charset="0"/>
            </a:endParaRPr>
          </a:p>
          <a:p>
            <a:r>
              <a:rPr lang="en-GB" altLang="en-US" dirty="0" err="1" smtClean="0">
                <a:latin typeface="Arial" panose="020B0604020202020204" pitchFamily="34" charset="0"/>
              </a:rPr>
              <a:t>dd</a:t>
            </a:r>
            <a:r>
              <a:rPr lang="en-GB" altLang="en-US" dirty="0" smtClean="0">
                <a:latin typeface="Arial" panose="020B0604020202020204" pitchFamily="34" charset="0"/>
              </a:rPr>
              <a:t> examples, fully developed. </a:t>
            </a:r>
            <a:r>
              <a:rPr lang="en-GB" altLang="en-US" dirty="0" err="1" smtClean="0">
                <a:latin typeface="Arial" panose="020B0604020202020204" pitchFamily="34" charset="0"/>
              </a:rPr>
              <a:t>SituationProblemResponseEvaluation</a:t>
            </a:r>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12</a:t>
            </a:fld>
            <a:endParaRPr lang="en-GB"/>
          </a:p>
        </p:txBody>
      </p:sp>
    </p:spTree>
    <p:extLst>
      <p:ext uri="{BB962C8B-B14F-4D97-AF65-F5344CB8AC3E}">
        <p14:creationId xmlns:p14="http://schemas.microsoft.com/office/powerpoint/2010/main" val="21152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Give specific examples. Dig deep for those examples and if you don’t have enough then perhaps some volunteer/part –time work might be useful for you now.</a:t>
            </a:r>
          </a:p>
          <a:p>
            <a:endParaRPr lang="en-GB" altLang="en-US" dirty="0" smtClean="0">
              <a:latin typeface="Arial" panose="020B0604020202020204" pitchFamily="34" charset="0"/>
            </a:endParaRPr>
          </a:p>
          <a:p>
            <a:r>
              <a:rPr lang="en-GB" altLang="en-US" dirty="0" smtClean="0">
                <a:latin typeface="Arial" panose="020B0604020202020204" pitchFamily="34" charset="0"/>
              </a:rPr>
              <a:t>IT skills, administrative skills/organisational – but be specific e.g. time management – kept schedule updated, Geography project, we were behind on our deadlines for collecting data, I called a meeting, encouraged use of a online diary/group website. As a result my peers completed their tasks in a timely fashion, the assignment was completed on time and we received high marks</a:t>
            </a:r>
          </a:p>
        </p:txBody>
      </p:sp>
      <p:sp>
        <p:nvSpPr>
          <p:cNvPr id="4" name="Slide Number Placeholder 3"/>
          <p:cNvSpPr>
            <a:spLocks noGrp="1"/>
          </p:cNvSpPr>
          <p:nvPr>
            <p:ph type="sldNum" sz="quarter" idx="10"/>
          </p:nvPr>
        </p:nvSpPr>
        <p:spPr/>
        <p:txBody>
          <a:bodyPr/>
          <a:lstStyle/>
          <a:p>
            <a:fld id="{F8144C45-D98A-46D6-9E12-0D755C11F54E}" type="slidenum">
              <a:rPr lang="en-GB" smtClean="0"/>
              <a:t>13</a:t>
            </a:fld>
            <a:endParaRPr lang="en-GB"/>
          </a:p>
        </p:txBody>
      </p:sp>
    </p:spTree>
    <p:extLst>
      <p:ext uri="{BB962C8B-B14F-4D97-AF65-F5344CB8AC3E}">
        <p14:creationId xmlns:p14="http://schemas.microsoft.com/office/powerpoint/2010/main" val="6726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14</a:t>
            </a:fld>
            <a:endParaRPr lang="en-GB"/>
          </a:p>
        </p:txBody>
      </p:sp>
    </p:spTree>
    <p:extLst>
      <p:ext uri="{BB962C8B-B14F-4D97-AF65-F5344CB8AC3E}">
        <p14:creationId xmlns:p14="http://schemas.microsoft.com/office/powerpoint/2010/main" val="262488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15</a:t>
            </a:fld>
            <a:endParaRPr lang="en-GB"/>
          </a:p>
        </p:txBody>
      </p:sp>
    </p:spTree>
    <p:extLst>
      <p:ext uri="{BB962C8B-B14F-4D97-AF65-F5344CB8AC3E}">
        <p14:creationId xmlns:p14="http://schemas.microsoft.com/office/powerpoint/2010/main" val="323951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Turn it in</a:t>
            </a: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16</a:t>
            </a:fld>
            <a:endParaRPr lang="en-GB"/>
          </a:p>
        </p:txBody>
      </p:sp>
    </p:spTree>
    <p:extLst>
      <p:ext uri="{BB962C8B-B14F-4D97-AF65-F5344CB8AC3E}">
        <p14:creationId xmlns:p14="http://schemas.microsoft.com/office/powerpoint/2010/main" val="417302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SPRE, example is fairly specific, tells a story.</a:t>
            </a:r>
          </a:p>
          <a:p>
            <a:r>
              <a:rPr lang="en-GB" altLang="en-US" dirty="0" smtClean="0">
                <a:latin typeface="Arial" panose="020B0604020202020204" pitchFamily="34" charset="0"/>
              </a:rPr>
              <a:t>S2:27</a:t>
            </a:r>
          </a:p>
          <a:p>
            <a:r>
              <a:rPr lang="en-GB" altLang="en-US" dirty="0" smtClean="0">
                <a:latin typeface="Arial" panose="020B0604020202020204" pitchFamily="34" charset="0"/>
              </a:rPr>
              <a:t>S3:25</a:t>
            </a:r>
          </a:p>
          <a:p>
            <a:r>
              <a:rPr lang="en-GB" altLang="en-US" dirty="0" smtClean="0">
                <a:latin typeface="Arial" panose="020B0604020202020204" pitchFamily="34" charset="0"/>
              </a:rPr>
              <a:t>S4: 23</a:t>
            </a:r>
          </a:p>
          <a:p>
            <a:r>
              <a:rPr lang="en-GB" altLang="en-US" dirty="0" smtClean="0">
                <a:latin typeface="Arial" panose="020B0604020202020204" pitchFamily="34" charset="0"/>
              </a:rPr>
              <a:t>UCAS: recommends 12-20 words a sentence.</a:t>
            </a: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17</a:t>
            </a:fld>
            <a:endParaRPr lang="en-GB"/>
          </a:p>
        </p:txBody>
      </p:sp>
    </p:spTree>
    <p:extLst>
      <p:ext uri="{BB962C8B-B14F-4D97-AF65-F5344CB8AC3E}">
        <p14:creationId xmlns:p14="http://schemas.microsoft.com/office/powerpoint/2010/main" val="163249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700,000 students applied for university last year – that's a lot of times for tutors to have to read "I have always been fascinated by ...[insert subject]".</a:t>
            </a:r>
          </a:p>
          <a:p>
            <a:r>
              <a:rPr lang="en-GB" altLang="en-US" dirty="0" smtClean="0">
                <a:latin typeface="Arial" panose="020B0604020202020204" pitchFamily="34" charset="0"/>
              </a:rPr>
              <a:t>Telegraph</a:t>
            </a:r>
          </a:p>
          <a:p>
            <a:r>
              <a:rPr lang="en-GB" altLang="en-US" dirty="0" smtClean="0">
                <a:latin typeface="Arial" panose="020B0604020202020204" pitchFamily="34" charset="0"/>
              </a:rPr>
              <a:t>UCAS also has advice.</a:t>
            </a:r>
          </a:p>
          <a:p>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18</a:t>
            </a:fld>
            <a:endParaRPr lang="en-GB"/>
          </a:p>
        </p:txBody>
      </p:sp>
    </p:spTree>
    <p:extLst>
      <p:ext uri="{BB962C8B-B14F-4D97-AF65-F5344CB8AC3E}">
        <p14:creationId xmlns:p14="http://schemas.microsoft.com/office/powerpoint/2010/main" val="355032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19</a:t>
            </a:fld>
            <a:endParaRPr lang="en-GB"/>
          </a:p>
        </p:txBody>
      </p:sp>
    </p:spTree>
    <p:extLst>
      <p:ext uri="{BB962C8B-B14F-4D97-AF65-F5344CB8AC3E}">
        <p14:creationId xmlns:p14="http://schemas.microsoft.com/office/powerpoint/2010/main" val="193846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latin typeface="Arial" panose="020B0604020202020204" pitchFamily="34" charset="0"/>
              </a:rPr>
              <a:t>Welcome</a:t>
            </a:r>
          </a:p>
          <a:p>
            <a:pPr eaLnBrk="1" hangingPunct="1"/>
            <a:r>
              <a:rPr lang="en-GB" altLang="en-US" dirty="0" smtClean="0">
                <a:latin typeface="Arial" panose="020B0604020202020204" pitchFamily="34" charset="0"/>
              </a:rPr>
              <a:t>Health and Safety</a:t>
            </a:r>
          </a:p>
          <a:p>
            <a:pPr eaLnBrk="1" hangingPunct="1"/>
            <a:r>
              <a:rPr lang="en-GB" altLang="en-US" dirty="0" smtClean="0">
                <a:latin typeface="Arial" panose="020B0604020202020204" pitchFamily="34" charset="0"/>
              </a:rPr>
              <a:t>Student Thoughts – Move round the room and tick the relevant boxes in statements</a:t>
            </a:r>
          </a:p>
          <a:p>
            <a:pPr eaLnBrk="1" hangingPunct="1"/>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2</a:t>
            </a:fld>
            <a:endParaRPr lang="en-GB"/>
          </a:p>
        </p:txBody>
      </p:sp>
    </p:spTree>
    <p:extLst>
      <p:ext uri="{BB962C8B-B14F-4D97-AF65-F5344CB8AC3E}">
        <p14:creationId xmlns:p14="http://schemas.microsoft.com/office/powerpoint/2010/main" val="186101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The words stay exactly the same – spellchecker could not help you here – yet the meaning is entirely different!</a:t>
            </a: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20</a:t>
            </a:fld>
            <a:endParaRPr lang="en-GB"/>
          </a:p>
        </p:txBody>
      </p:sp>
    </p:spTree>
    <p:extLst>
      <p:ext uri="{BB962C8B-B14F-4D97-AF65-F5344CB8AC3E}">
        <p14:creationId xmlns:p14="http://schemas.microsoft.com/office/powerpoint/2010/main" val="20078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21</a:t>
            </a:fld>
            <a:endParaRPr lang="en-GB"/>
          </a:p>
        </p:txBody>
      </p:sp>
    </p:spTree>
    <p:extLst>
      <p:ext uri="{BB962C8B-B14F-4D97-AF65-F5344CB8AC3E}">
        <p14:creationId xmlns:p14="http://schemas.microsoft.com/office/powerpoint/2010/main" val="397374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3</a:t>
            </a:fld>
            <a:endParaRPr lang="en-GB"/>
          </a:p>
        </p:txBody>
      </p:sp>
    </p:spTree>
    <p:extLst>
      <p:ext uri="{BB962C8B-B14F-4D97-AF65-F5344CB8AC3E}">
        <p14:creationId xmlns:p14="http://schemas.microsoft.com/office/powerpoint/2010/main" val="139616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4</a:t>
            </a:fld>
            <a:endParaRPr lang="en-GB"/>
          </a:p>
        </p:txBody>
      </p:sp>
    </p:spTree>
    <p:extLst>
      <p:ext uri="{BB962C8B-B14F-4D97-AF65-F5344CB8AC3E}">
        <p14:creationId xmlns:p14="http://schemas.microsoft.com/office/powerpoint/2010/main" val="370300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solidFill>
                  <a:srgbClr val="000066"/>
                </a:solidFill>
                <a:latin typeface="Calibri" panose="020F0502020204030204" pitchFamily="34" charset="0"/>
              </a:rPr>
              <a:t>so this may be your main opportunity to make an impression on the Admissions Tutors.</a:t>
            </a:r>
          </a:p>
          <a:p>
            <a:endParaRPr lang="en-GB" altLang="en-US" dirty="0" smtClean="0">
              <a:latin typeface="Arial" panose="020B0604020202020204" pitchFamily="34" charset="0"/>
            </a:endParaRPr>
          </a:p>
          <a:p>
            <a:endParaRPr lang="en-GB" altLang="en-US" dirty="0" smtClean="0">
              <a:latin typeface="Arial" panose="020B0604020202020204" pitchFamily="34" charset="0"/>
            </a:endParaRPr>
          </a:p>
          <a:p>
            <a:r>
              <a:rPr lang="en-GB" altLang="en-US" dirty="0" smtClean="0">
                <a:latin typeface="Arial" panose="020B0604020202020204" pitchFamily="34" charset="0"/>
              </a:rPr>
              <a:t>so it is imperative that yours is easy to read, otherwise it might be put to the bottom of the pile! </a:t>
            </a:r>
          </a:p>
        </p:txBody>
      </p:sp>
      <p:sp>
        <p:nvSpPr>
          <p:cNvPr id="4" name="Slide Number Placeholder 3"/>
          <p:cNvSpPr>
            <a:spLocks noGrp="1"/>
          </p:cNvSpPr>
          <p:nvPr>
            <p:ph type="sldNum" sz="quarter" idx="10"/>
          </p:nvPr>
        </p:nvSpPr>
        <p:spPr/>
        <p:txBody>
          <a:bodyPr/>
          <a:lstStyle/>
          <a:p>
            <a:fld id="{F8144C45-D98A-46D6-9E12-0D755C11F54E}" type="slidenum">
              <a:rPr lang="en-GB" smtClean="0"/>
              <a:t>5</a:t>
            </a:fld>
            <a:endParaRPr lang="en-GB"/>
          </a:p>
        </p:txBody>
      </p:sp>
    </p:spTree>
    <p:extLst>
      <p:ext uri="{BB962C8B-B14F-4D97-AF65-F5344CB8AC3E}">
        <p14:creationId xmlns:p14="http://schemas.microsoft.com/office/powerpoint/2010/main" val="336927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6</a:t>
            </a:fld>
            <a:endParaRPr lang="en-GB"/>
          </a:p>
        </p:txBody>
      </p:sp>
    </p:spTree>
    <p:extLst>
      <p:ext uri="{BB962C8B-B14F-4D97-AF65-F5344CB8AC3E}">
        <p14:creationId xmlns:p14="http://schemas.microsoft.com/office/powerpoint/2010/main" val="146749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You’ll fork over £23 to apply to 5 separate courses/institutions for the 2013 application cycle, or £13 for one, but it’s better common sense &amp; value for money to pay the extra tenner and have four more choice to rely on. Anyway, after your forth or so personal statement draft is penned comes the next step; open days.</a:t>
            </a:r>
          </a:p>
        </p:txBody>
      </p:sp>
      <p:sp>
        <p:nvSpPr>
          <p:cNvPr id="4" name="Slide Number Placeholder 3"/>
          <p:cNvSpPr>
            <a:spLocks noGrp="1"/>
          </p:cNvSpPr>
          <p:nvPr>
            <p:ph type="sldNum" sz="quarter" idx="10"/>
          </p:nvPr>
        </p:nvSpPr>
        <p:spPr/>
        <p:txBody>
          <a:bodyPr/>
          <a:lstStyle/>
          <a:p>
            <a:fld id="{F8144C45-D98A-46D6-9E12-0D755C11F54E}" type="slidenum">
              <a:rPr lang="en-GB" smtClean="0"/>
              <a:t>7</a:t>
            </a:fld>
            <a:endParaRPr lang="en-GB"/>
          </a:p>
        </p:txBody>
      </p:sp>
    </p:spTree>
    <p:extLst>
      <p:ext uri="{BB962C8B-B14F-4D97-AF65-F5344CB8AC3E}">
        <p14:creationId xmlns:p14="http://schemas.microsoft.com/office/powerpoint/2010/main" val="274406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E.g. Law and maths: You may like both subjects because you enjoy solving problems, using theory and natural or man-made laws to come to a correct conclusion. Again try to give specific examples in the form of a short narrative. When you have written all your paragraphs or narratives, rewrite them to make them shorter: you have a character limit!</a:t>
            </a:r>
          </a:p>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8</a:t>
            </a:fld>
            <a:endParaRPr lang="en-GB"/>
          </a:p>
        </p:txBody>
      </p:sp>
    </p:spTree>
    <p:extLst>
      <p:ext uri="{BB962C8B-B14F-4D97-AF65-F5344CB8AC3E}">
        <p14:creationId xmlns:p14="http://schemas.microsoft.com/office/powerpoint/2010/main" val="81202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44C45-D98A-46D6-9E12-0D755C11F54E}" type="slidenum">
              <a:rPr lang="en-GB" smtClean="0"/>
              <a:t>9</a:t>
            </a:fld>
            <a:endParaRPr lang="en-GB"/>
          </a:p>
        </p:txBody>
      </p:sp>
    </p:spTree>
    <p:extLst>
      <p:ext uri="{BB962C8B-B14F-4D97-AF65-F5344CB8AC3E}">
        <p14:creationId xmlns:p14="http://schemas.microsoft.com/office/powerpoint/2010/main" val="202545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331166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7154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31055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1360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46814-1D7F-482E-8907-7422CBC7CDCD}" type="datetimeFigureOut">
              <a:rPr lang="en-GB" smtClean="0"/>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3771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246814-1D7F-482E-8907-7422CBC7CDCD}" type="datetimeFigureOut">
              <a:rPr lang="en-GB" smtClean="0"/>
              <a:t>19/06/2015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65574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46814-1D7F-482E-8907-7422CBC7CDCD}" type="datetimeFigureOut">
              <a:rPr lang="en-GB" smtClean="0"/>
              <a:t>19/06/2015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9371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246814-1D7F-482E-8907-7422CBC7CDCD}" type="datetimeFigureOut">
              <a:rPr lang="en-GB" smtClean="0"/>
              <a:t>19/06/2015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6607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46814-1D7F-482E-8907-7422CBC7CDCD}" type="datetimeFigureOut">
              <a:rPr lang="en-GB" smtClean="0"/>
              <a:t>19/06/2015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135018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46814-1D7F-482E-8907-7422CBC7CDCD}" type="datetimeFigureOut">
              <a:rPr lang="en-GB" smtClean="0"/>
              <a:t>19/06/2015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63257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46814-1D7F-482E-8907-7422CBC7CDCD}" type="datetimeFigureOut">
              <a:rPr lang="en-GB" smtClean="0"/>
              <a:t>19/06/2015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16550-B63D-43D7-B895-69C79B3F8ADF}" type="slidenum">
              <a:rPr lang="en-GB" smtClean="0"/>
              <a:t>‹#›</a:t>
            </a:fld>
            <a:endParaRPr lang="en-GB"/>
          </a:p>
        </p:txBody>
      </p:sp>
    </p:spTree>
    <p:extLst>
      <p:ext uri="{BB962C8B-B14F-4D97-AF65-F5344CB8AC3E}">
        <p14:creationId xmlns:p14="http://schemas.microsoft.com/office/powerpoint/2010/main" val="291142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46814-1D7F-482E-8907-7422CBC7CDCD}" type="datetimeFigureOut">
              <a:rPr lang="en-GB" smtClean="0"/>
              <a:t>19/06/2015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6550-B63D-43D7-B895-69C79B3F8ADF}" type="slidenum">
              <a:rPr lang="en-GB" smtClean="0"/>
              <a:t>‹#›</a:t>
            </a:fld>
            <a:endParaRPr lang="en-GB"/>
          </a:p>
        </p:txBody>
      </p:sp>
    </p:spTree>
    <p:extLst>
      <p:ext uri="{BB962C8B-B14F-4D97-AF65-F5344CB8AC3E}">
        <p14:creationId xmlns:p14="http://schemas.microsoft.com/office/powerpoint/2010/main" val="111758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0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Course (2)</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300" dirty="0" smtClean="0">
                <a:latin typeface="Arial" panose="020B0604020202020204" pitchFamily="34" charset="0"/>
                <a:cs typeface="Arial" panose="020B0604020202020204" pitchFamily="34" charset="0"/>
              </a:rPr>
              <a:t>Which </a:t>
            </a:r>
            <a:r>
              <a:rPr lang="en-GB" altLang="en-US" sz="2300" dirty="0">
                <a:latin typeface="Arial" panose="020B0604020202020204" pitchFamily="34" charset="0"/>
                <a:cs typeface="Arial" panose="020B0604020202020204" pitchFamily="34" charset="0"/>
              </a:rPr>
              <a:t>parts of the subject are of particular interest to you?</a:t>
            </a:r>
          </a:p>
          <a:p>
            <a:pPr marL="342900" indent="-342900" algn="l">
              <a:buFont typeface="Arial" panose="020B0604020202020204" pitchFamily="34" charset="0"/>
              <a:buChar char="•"/>
            </a:pPr>
            <a:endParaRPr lang="en-GB" altLang="en-US" sz="23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300" dirty="0">
                <a:latin typeface="Arial" panose="020B0604020202020204" pitchFamily="34" charset="0"/>
                <a:cs typeface="Arial" panose="020B0604020202020204" pitchFamily="34" charset="0"/>
              </a:rPr>
              <a:t>If studying the subject at the moment mention particular coursework or assignments you have enjoyed.</a:t>
            </a:r>
          </a:p>
          <a:p>
            <a:pPr marL="342900" indent="-342900" algn="l">
              <a:buFont typeface="Arial" panose="020B0604020202020204" pitchFamily="34" charset="0"/>
              <a:buChar char="•"/>
            </a:pPr>
            <a:endParaRPr lang="en-GB" altLang="en-US" sz="23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300" dirty="0">
                <a:latin typeface="Arial" panose="020B0604020202020204" pitchFamily="34" charset="0"/>
                <a:cs typeface="Arial" panose="020B0604020202020204" pitchFamily="34" charset="0"/>
              </a:rPr>
              <a:t>Mention any extra reading around the subject you have done. </a:t>
            </a:r>
            <a:endParaRPr lang="en-GB" altLang="en-US" sz="23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sz="23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300" dirty="0">
                <a:latin typeface="Arial" panose="020B0604020202020204" pitchFamily="34" charset="0"/>
                <a:cs typeface="Arial" panose="020B0604020202020204" pitchFamily="34" charset="0"/>
              </a:rPr>
              <a:t>If the course ties in with any career aspirations you may </a:t>
            </a:r>
            <a:r>
              <a:rPr lang="en-GB" altLang="en-US" sz="2300" dirty="0" smtClean="0">
                <a:latin typeface="Arial" panose="020B0604020202020204" pitchFamily="34" charset="0"/>
                <a:cs typeface="Arial" panose="020B0604020202020204" pitchFamily="34" charset="0"/>
              </a:rPr>
              <a:t>say </a:t>
            </a:r>
            <a:r>
              <a:rPr lang="en-GB" altLang="en-US" sz="2300" dirty="0">
                <a:latin typeface="Arial" panose="020B0604020202020204" pitchFamily="34" charset="0"/>
                <a:cs typeface="Arial" panose="020B0604020202020204" pitchFamily="34" charset="0"/>
              </a:rPr>
              <a:t>how you became interested in this career</a:t>
            </a:r>
            <a:r>
              <a:rPr lang="en-GB" altLang="en-US" sz="2300" dirty="0" smtClean="0">
                <a:latin typeface="Arial" panose="020B0604020202020204" pitchFamily="34" charset="0"/>
                <a:cs typeface="Arial" panose="020B0604020202020204" pitchFamily="34" charset="0"/>
              </a:rPr>
              <a:t>.</a:t>
            </a:r>
            <a:endParaRPr lang="en-GB" alt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07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Experience relevant to the course</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Work </a:t>
            </a:r>
            <a:r>
              <a:rPr lang="en-GB" altLang="en-US" dirty="0">
                <a:latin typeface="Arial" panose="020B0604020202020204" pitchFamily="34" charset="0"/>
                <a:cs typeface="Arial" panose="020B0604020202020204" pitchFamily="34" charset="0"/>
              </a:rPr>
              <a:t>experience is really important for courses leading to the professions e.g. medicine, nursing, physiotherapy, teaching.</a:t>
            </a: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For other courses, attendance at conferences or any other out of school visits related to your chosen subject is important.</a:t>
            </a: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Say what insights this has given you into your chosen area of study/profession.</a:t>
            </a:r>
          </a:p>
          <a:p>
            <a:pPr marL="800100" lvl="1" indent="-342900" algn="l">
              <a:lnSpc>
                <a:spcPct val="100000"/>
              </a:lnSpc>
              <a:buFont typeface="Arial" panose="020B0604020202020204" pitchFamily="34" charset="0"/>
              <a:buChar char="•"/>
            </a:pPr>
            <a:r>
              <a:rPr lang="en-GB" altLang="en-US" dirty="0">
                <a:solidFill>
                  <a:srgbClr val="FF0000"/>
                </a:solidFill>
                <a:latin typeface="Arial" panose="020B0604020202020204" pitchFamily="34" charset="0"/>
                <a:cs typeface="Arial" panose="020B0604020202020204" pitchFamily="34" charset="0"/>
              </a:rPr>
              <a:t>Think about any experience you can gain that will strengthen your application</a:t>
            </a:r>
            <a:r>
              <a:rPr lang="en-GB" altLang="en-US" dirty="0" smtClean="0">
                <a:solidFill>
                  <a:srgbClr val="FF0000"/>
                </a:solidFill>
                <a:latin typeface="Arial" panose="020B0604020202020204" pitchFamily="34" charset="0"/>
                <a:cs typeface="Arial" panose="020B0604020202020204" pitchFamily="34" charset="0"/>
              </a:rPr>
              <a:t>.</a:t>
            </a:r>
            <a:endParaRPr lang="en-GB"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085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General skills and attributes </a:t>
            </a:r>
            <a:endParaRPr lang="en-GB" sz="3200" b="1" dirty="0">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628650" y="1312985"/>
            <a:ext cx="3886200" cy="4351338"/>
          </a:xfrm>
        </p:spPr>
        <p:txBody>
          <a:bodyPr>
            <a:normAutofit lnSpcReduction="10000"/>
          </a:bodyPr>
          <a:lstStyle/>
          <a:p>
            <a:pPr marL="0" indent="0">
              <a:buNone/>
            </a:pPr>
            <a:endParaRPr lang="en-GB" altLang="en-US" sz="2400" b="1" dirty="0" smtClean="0">
              <a:latin typeface="Arial" panose="020B0604020202020204" pitchFamily="34" charset="0"/>
              <a:cs typeface="Arial" panose="020B0604020202020204" pitchFamily="34" charset="0"/>
            </a:endParaRPr>
          </a:p>
          <a:p>
            <a:pPr marL="0" indent="0">
              <a:buNone/>
            </a:pPr>
            <a:r>
              <a:rPr lang="en-GB" altLang="en-US" sz="2400" b="1" dirty="0" smtClean="0">
                <a:latin typeface="Arial" panose="020B0604020202020204" pitchFamily="34" charset="0"/>
                <a:cs typeface="Arial" panose="020B0604020202020204" pitchFamily="34" charset="0"/>
              </a:rPr>
              <a:t>Personal</a:t>
            </a:r>
            <a:r>
              <a:rPr lang="en-GB" altLang="en-US" sz="2400" b="1" dirty="0">
                <a:latin typeface="Arial" panose="020B0604020202020204" pitchFamily="34" charset="0"/>
                <a:cs typeface="Arial" panose="020B0604020202020204" pitchFamily="34" charset="0"/>
              </a:rPr>
              <a:t>:</a:t>
            </a:r>
          </a:p>
          <a:p>
            <a:endParaRPr lang="en-GB" altLang="en-US" sz="2400" dirty="0">
              <a:latin typeface="Arial" panose="020B0604020202020204" pitchFamily="34" charset="0"/>
              <a:cs typeface="Arial" panose="020B0604020202020204" pitchFamily="34" charset="0"/>
            </a:endParaRPr>
          </a:p>
          <a:p>
            <a:pPr marL="342900" indent="-342900"/>
            <a:r>
              <a:rPr lang="en-GB" altLang="en-US" sz="2400" dirty="0">
                <a:latin typeface="Arial" panose="020B0604020202020204" pitchFamily="34" charset="0"/>
                <a:cs typeface="Arial" panose="020B0604020202020204" pitchFamily="34" charset="0"/>
              </a:rPr>
              <a:t>Caring</a:t>
            </a:r>
          </a:p>
          <a:p>
            <a:pPr marL="342900" indent="-342900"/>
            <a:r>
              <a:rPr lang="en-GB" altLang="en-US" sz="2400" dirty="0">
                <a:latin typeface="Arial" panose="020B0604020202020204" pitchFamily="34" charset="0"/>
                <a:cs typeface="Arial" panose="020B0604020202020204" pitchFamily="34" charset="0"/>
              </a:rPr>
              <a:t>Responsible</a:t>
            </a:r>
          </a:p>
          <a:p>
            <a:pPr marL="342900" indent="-342900"/>
            <a:r>
              <a:rPr lang="en-GB" altLang="en-US" sz="2400" dirty="0">
                <a:latin typeface="Arial" panose="020B0604020202020204" pitchFamily="34" charset="0"/>
                <a:cs typeface="Arial" panose="020B0604020202020204" pitchFamily="34" charset="0"/>
              </a:rPr>
              <a:t>Trustworthy</a:t>
            </a:r>
          </a:p>
          <a:p>
            <a:pPr marL="342900" indent="-342900"/>
            <a:r>
              <a:rPr lang="en-GB" altLang="en-US" sz="2400" dirty="0">
                <a:latin typeface="Arial" panose="020B0604020202020204" pitchFamily="34" charset="0"/>
                <a:cs typeface="Arial" panose="020B0604020202020204" pitchFamily="34" charset="0"/>
              </a:rPr>
              <a:t>Enthusiastic</a:t>
            </a:r>
          </a:p>
          <a:p>
            <a:pPr marL="342900" indent="-342900"/>
            <a:r>
              <a:rPr lang="en-GB" altLang="en-US" sz="2400" dirty="0">
                <a:latin typeface="Arial" panose="020B0604020202020204" pitchFamily="34" charset="0"/>
                <a:cs typeface="Arial" panose="020B0604020202020204" pitchFamily="34" charset="0"/>
              </a:rPr>
              <a:t>Approachable</a:t>
            </a:r>
          </a:p>
          <a:p>
            <a:pPr marL="342900" indent="-342900"/>
            <a:r>
              <a:rPr lang="en-GB" altLang="en-US" sz="2400" dirty="0">
                <a:latin typeface="Arial" panose="020B0604020202020204" pitchFamily="34" charset="0"/>
                <a:cs typeface="Arial" panose="020B0604020202020204" pitchFamily="34" charset="0"/>
              </a:rPr>
              <a:t>Hard working</a:t>
            </a:r>
          </a:p>
          <a:p>
            <a:endParaRPr lang="en-GB" sz="2400" dirty="0"/>
          </a:p>
        </p:txBody>
      </p:sp>
      <p:sp>
        <p:nvSpPr>
          <p:cNvPr id="7" name="Content Placeholder 6"/>
          <p:cNvSpPr>
            <a:spLocks noGrp="1"/>
          </p:cNvSpPr>
          <p:nvPr>
            <p:ph sz="half" idx="2"/>
          </p:nvPr>
        </p:nvSpPr>
        <p:spPr>
          <a:xfrm>
            <a:off x="4683760" y="1312985"/>
            <a:ext cx="3886200" cy="4351338"/>
          </a:xfrm>
        </p:spPr>
        <p:txBody>
          <a:bodyPr>
            <a:normAutofit lnSpcReduction="10000"/>
          </a:bodyPr>
          <a:lstStyle/>
          <a:p>
            <a:pPr marL="0" indent="0">
              <a:buNone/>
            </a:pPr>
            <a:endParaRPr lang="en-GB" altLang="en-US" sz="2400" b="1" dirty="0" smtClean="0">
              <a:latin typeface="Arial" panose="020B0604020202020204" pitchFamily="34" charset="0"/>
              <a:cs typeface="Arial" panose="020B0604020202020204" pitchFamily="34" charset="0"/>
            </a:endParaRPr>
          </a:p>
          <a:p>
            <a:pPr marL="0" indent="0">
              <a:buNone/>
            </a:pPr>
            <a:r>
              <a:rPr lang="en-GB" altLang="en-US" sz="2400" b="1" dirty="0" smtClean="0">
                <a:latin typeface="Arial" panose="020B0604020202020204" pitchFamily="34" charset="0"/>
                <a:cs typeface="Arial" panose="020B0604020202020204" pitchFamily="34" charset="0"/>
              </a:rPr>
              <a:t>Related </a:t>
            </a:r>
            <a:r>
              <a:rPr lang="en-GB" altLang="en-US" sz="2400" b="1" dirty="0">
                <a:latin typeface="Arial" panose="020B0604020202020204" pitchFamily="34" charset="0"/>
                <a:cs typeface="Arial" panose="020B0604020202020204" pitchFamily="34" charset="0"/>
              </a:rPr>
              <a:t>to work/studies</a:t>
            </a:r>
          </a:p>
          <a:p>
            <a:endParaRPr lang="en-GB" altLang="en-US" sz="2400" dirty="0">
              <a:latin typeface="Arial" panose="020B0604020202020204" pitchFamily="34" charset="0"/>
              <a:cs typeface="Arial" panose="020B0604020202020204" pitchFamily="34" charset="0"/>
            </a:endParaRPr>
          </a:p>
          <a:p>
            <a:pPr marL="342900" indent="-342900"/>
            <a:r>
              <a:rPr lang="en-GB" altLang="en-US" sz="2400" dirty="0">
                <a:latin typeface="Arial" panose="020B0604020202020204" pitchFamily="34" charset="0"/>
                <a:cs typeface="Arial" panose="020B0604020202020204" pitchFamily="34" charset="0"/>
              </a:rPr>
              <a:t>Good communicator</a:t>
            </a:r>
          </a:p>
          <a:p>
            <a:pPr marL="342900" indent="-342900"/>
            <a:r>
              <a:rPr lang="en-GB" altLang="en-US" sz="2400" dirty="0">
                <a:latin typeface="Arial" panose="020B0604020202020204" pitchFamily="34" charset="0"/>
                <a:cs typeface="Arial" panose="020B0604020202020204" pitchFamily="34" charset="0"/>
              </a:rPr>
              <a:t>Team worker</a:t>
            </a:r>
          </a:p>
          <a:p>
            <a:pPr marL="342900" indent="-342900"/>
            <a:r>
              <a:rPr lang="en-GB" altLang="en-US" sz="2400" dirty="0">
                <a:latin typeface="Arial" panose="020B0604020202020204" pitchFamily="34" charset="0"/>
                <a:cs typeface="Arial" panose="020B0604020202020204" pitchFamily="34" charset="0"/>
              </a:rPr>
              <a:t>Good organiser</a:t>
            </a:r>
          </a:p>
          <a:p>
            <a:pPr marL="342900" indent="-342900"/>
            <a:r>
              <a:rPr lang="en-GB" altLang="en-US" sz="2400" dirty="0">
                <a:latin typeface="Arial" panose="020B0604020202020204" pitchFamily="34" charset="0"/>
                <a:cs typeface="Arial" panose="020B0604020202020204" pitchFamily="34" charset="0"/>
              </a:rPr>
              <a:t>Problem solver</a:t>
            </a:r>
          </a:p>
          <a:p>
            <a:pPr marL="342900" indent="-342900"/>
            <a:r>
              <a:rPr lang="en-GB" altLang="en-US" sz="2400" dirty="0">
                <a:latin typeface="Arial" panose="020B0604020202020204" pitchFamily="34" charset="0"/>
                <a:cs typeface="Arial" panose="020B0604020202020204" pitchFamily="34" charset="0"/>
              </a:rPr>
              <a:t>Self motivated</a:t>
            </a:r>
          </a:p>
          <a:p>
            <a:pPr marL="342900" indent="-342900"/>
            <a:r>
              <a:rPr lang="en-GB" altLang="en-US" sz="2400" dirty="0">
                <a:latin typeface="Arial" panose="020B0604020202020204" pitchFamily="34" charset="0"/>
                <a:cs typeface="Arial" panose="020B0604020202020204" pitchFamily="34" charset="0"/>
              </a:rPr>
              <a:t>Leadership</a:t>
            </a:r>
          </a:p>
          <a:p>
            <a:pPr marL="342900" indent="-342900"/>
            <a:r>
              <a:rPr lang="en-GB" altLang="en-US" sz="2400" dirty="0">
                <a:latin typeface="Arial" panose="020B0604020202020204" pitchFamily="34" charset="0"/>
                <a:cs typeface="Arial" panose="020B0604020202020204" pitchFamily="34" charset="0"/>
              </a:rPr>
              <a:t>Initiative</a:t>
            </a:r>
          </a:p>
          <a:p>
            <a:endParaRPr lang="en-GB" sz="2400" dirty="0"/>
          </a:p>
        </p:txBody>
      </p:sp>
    </p:spTree>
    <p:extLst>
      <p:ext uri="{BB962C8B-B14F-4D97-AF65-F5344CB8AC3E}">
        <p14:creationId xmlns:p14="http://schemas.microsoft.com/office/powerpoint/2010/main" val="301009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Skills/Attributes/Interests – </a:t>
            </a:r>
          </a:p>
          <a:p>
            <a:r>
              <a:rPr lang="en-GB" sz="3200" b="1" dirty="0" smtClean="0">
                <a:latin typeface="Arial" panose="020B0604020202020204" pitchFamily="34" charset="0"/>
                <a:cs typeface="Arial" panose="020B0604020202020204" pitchFamily="34" charset="0"/>
              </a:rPr>
              <a:t>You as a person</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200" dirty="0" smtClean="0">
                <a:latin typeface="Arial" panose="020B0604020202020204" pitchFamily="34" charset="0"/>
                <a:cs typeface="Arial" panose="020B0604020202020204" pitchFamily="34" charset="0"/>
              </a:rPr>
              <a:t>Evidence </a:t>
            </a:r>
            <a:r>
              <a:rPr lang="en-GB" altLang="en-US" sz="2200" dirty="0">
                <a:latin typeface="Arial" panose="020B0604020202020204" pitchFamily="34" charset="0"/>
                <a:cs typeface="Arial" panose="020B0604020202020204" pitchFamily="34" charset="0"/>
              </a:rPr>
              <a:t>from part time work.</a:t>
            </a:r>
          </a:p>
          <a:p>
            <a:pPr marL="342900" indent="-342900" algn="l">
              <a:buFont typeface="Arial" panose="020B0604020202020204" pitchFamily="34" charset="0"/>
              <a:buChar char="•"/>
            </a:pPr>
            <a:endParaRPr lang="en-GB" alt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Sports and other leisure pursuits .</a:t>
            </a:r>
          </a:p>
          <a:p>
            <a:pPr marL="342900" indent="-342900" algn="l">
              <a:buFont typeface="Arial" panose="020B0604020202020204" pitchFamily="34" charset="0"/>
              <a:buChar char="•"/>
            </a:pPr>
            <a:endParaRPr lang="en-GB" alt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Volunteer or Charity work.</a:t>
            </a:r>
          </a:p>
          <a:p>
            <a:pPr marL="342900" indent="-342900" algn="l">
              <a:buFont typeface="Arial" panose="020B0604020202020204" pitchFamily="34" charset="0"/>
              <a:buChar char="•"/>
            </a:pPr>
            <a:endParaRPr lang="en-GB" alt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Student reps/prefects/mentoring.</a:t>
            </a:r>
          </a:p>
          <a:p>
            <a:pPr marL="342900" indent="-342900" algn="l">
              <a:buFont typeface="Arial" panose="020B0604020202020204" pitchFamily="34" charset="0"/>
              <a:buChar char="•"/>
            </a:pPr>
            <a:endParaRPr lang="en-GB" alt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Social activities.</a:t>
            </a:r>
          </a:p>
          <a:p>
            <a:pPr marL="800100" lvl="1" indent="-342900" algn="l">
              <a:buClr>
                <a:srgbClr val="FF0000"/>
              </a:buClr>
              <a:buFont typeface="Arial" panose="020B0604020202020204" pitchFamily="34" charset="0"/>
              <a:buChar char="−"/>
            </a:pPr>
            <a:r>
              <a:rPr lang="en-GB" altLang="en-US" sz="1900" dirty="0">
                <a:solidFill>
                  <a:srgbClr val="FF0000"/>
                </a:solidFill>
                <a:latin typeface="Arial" panose="020B0604020202020204" pitchFamily="34" charset="0"/>
                <a:cs typeface="Arial" panose="020B0604020202020204" pitchFamily="34" charset="0"/>
              </a:rPr>
              <a:t>Think about the skills that you have gained from these activities</a:t>
            </a:r>
            <a:r>
              <a:rPr lang="en-GB" altLang="en-US" sz="1900" dirty="0" smtClean="0">
                <a:solidFill>
                  <a:srgbClr val="FF0000"/>
                </a:solidFill>
                <a:latin typeface="Arial" panose="020B0604020202020204" pitchFamily="34" charset="0"/>
                <a:cs typeface="Arial" panose="020B0604020202020204" pitchFamily="34" charset="0"/>
              </a:rPr>
              <a:t>!</a:t>
            </a:r>
            <a:endParaRPr lang="en-GB" altLang="en-US" sz="1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176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Qualities for Higher Education</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300" b="1" dirty="0">
                <a:latin typeface="Arial" panose="020B0604020202020204" pitchFamily="34" charset="0"/>
                <a:cs typeface="Arial" panose="020B0604020202020204" pitchFamily="34" charset="0"/>
              </a:rPr>
              <a:t>Academic Skills</a:t>
            </a:r>
            <a:r>
              <a:rPr lang="en-GB" altLang="en-US" sz="2300" dirty="0">
                <a:latin typeface="Arial" panose="020B0604020202020204" pitchFamily="34" charset="0"/>
                <a:cs typeface="Arial" panose="020B0604020202020204" pitchFamily="34" charset="0"/>
              </a:rPr>
              <a:t>: ability to handle information, ability to defend your opinion, knowledge of subject area, time management. </a:t>
            </a:r>
          </a:p>
          <a:p>
            <a:pPr marL="342900" indent="-342900" algn="l">
              <a:buFont typeface="Arial" panose="020B0604020202020204" pitchFamily="34" charset="0"/>
              <a:buChar char="•"/>
            </a:pPr>
            <a:endParaRPr lang="en-GB" altLang="en-US" sz="23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300" b="1" dirty="0">
                <a:latin typeface="Arial" panose="020B0604020202020204" pitchFamily="34" charset="0"/>
                <a:cs typeface="Arial" panose="020B0604020202020204" pitchFamily="34" charset="0"/>
              </a:rPr>
              <a:t>Core Skills:</a:t>
            </a:r>
            <a:r>
              <a:rPr lang="en-GB" altLang="en-US" sz="2300" dirty="0">
                <a:latin typeface="Arial" panose="020B0604020202020204" pitchFamily="34" charset="0"/>
                <a:cs typeface="Arial" panose="020B0604020202020204" pitchFamily="34" charset="0"/>
              </a:rPr>
              <a:t> Numeracy, literacy, IT, communication.</a:t>
            </a:r>
          </a:p>
          <a:p>
            <a:pPr marL="342900" indent="-342900" algn="l">
              <a:buFont typeface="Arial" panose="020B0604020202020204" pitchFamily="34" charset="0"/>
              <a:buChar char="•"/>
            </a:pPr>
            <a:endParaRPr lang="en-GB" altLang="en-US" sz="23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300" b="1" dirty="0">
                <a:latin typeface="Arial" panose="020B0604020202020204" pitchFamily="34" charset="0"/>
                <a:cs typeface="Arial" panose="020B0604020202020204" pitchFamily="34" charset="0"/>
              </a:rPr>
              <a:t>Personal Characteristics:</a:t>
            </a:r>
            <a:r>
              <a:rPr lang="en-GB" altLang="en-US" sz="2300" dirty="0">
                <a:latin typeface="Arial" panose="020B0604020202020204" pitchFamily="34" charset="0"/>
                <a:cs typeface="Arial" panose="020B0604020202020204" pitchFamily="34" charset="0"/>
              </a:rPr>
              <a:t> Motivation, self-organisation, creativity, flexibility.</a:t>
            </a:r>
          </a:p>
          <a:p>
            <a:pPr marL="342900" indent="-342900" algn="l">
              <a:buFont typeface="Arial" panose="020B0604020202020204" pitchFamily="34" charset="0"/>
              <a:buChar char="•"/>
            </a:pPr>
            <a:endParaRPr lang="en-GB" altLang="en-US" sz="23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2300" b="1" dirty="0">
                <a:latin typeface="Arial" panose="020B0604020202020204" pitchFamily="34" charset="0"/>
                <a:cs typeface="Arial" panose="020B0604020202020204" pitchFamily="34" charset="0"/>
              </a:rPr>
              <a:t>Social Skills:</a:t>
            </a:r>
            <a:r>
              <a:rPr lang="en-GB" altLang="en-US" sz="2300" dirty="0">
                <a:latin typeface="Arial" panose="020B0604020202020204" pitchFamily="34" charset="0"/>
                <a:cs typeface="Arial" panose="020B0604020202020204" pitchFamily="34" charset="0"/>
              </a:rPr>
              <a:t> Teamwork, negotiation skills, helping and supporting others</a:t>
            </a:r>
            <a:r>
              <a:rPr lang="en-GB" altLang="en-US" sz="2300" dirty="0" smtClean="0">
                <a:latin typeface="Arial" panose="020B0604020202020204" pitchFamily="34" charset="0"/>
                <a:cs typeface="Arial" panose="020B0604020202020204" pitchFamily="34" charset="0"/>
              </a:rPr>
              <a:t>.</a:t>
            </a:r>
            <a:endParaRPr lang="en-GB" alt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079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Qualities for Higher Education</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389371"/>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ct val="0"/>
              </a:spcBef>
              <a:buFont typeface="Arial" panose="020B0604020202020204" pitchFamily="34" charset="0"/>
              <a:buChar char="•"/>
            </a:pPr>
            <a:r>
              <a:rPr lang="en-GB" altLang="en-US" i="1" dirty="0">
                <a:latin typeface="Arial" panose="020B0604020202020204" pitchFamily="34" charset="0"/>
                <a:cs typeface="Arial" panose="020B0604020202020204" pitchFamily="34" charset="0"/>
              </a:rPr>
              <a:t>I have well-developed computer skills. </a:t>
            </a:r>
            <a:endParaRPr lang="en-GB" altLang="en-US" i="1" dirty="0" smtClean="0">
              <a:latin typeface="Arial" panose="020B0604020202020204" pitchFamily="34" charset="0"/>
              <a:cs typeface="Arial" panose="020B0604020202020204" pitchFamily="34" charset="0"/>
            </a:endParaRPr>
          </a:p>
          <a:p>
            <a:pPr marL="354013" algn="l">
              <a:spcBef>
                <a:spcPct val="0"/>
              </a:spcBef>
            </a:pPr>
            <a:r>
              <a:rPr lang="en-GB" altLang="en-US" dirty="0" smtClean="0">
                <a:solidFill>
                  <a:srgbClr val="FF0000"/>
                </a:solidFill>
                <a:latin typeface="Arial" panose="020B0604020202020204" pitchFamily="34" charset="0"/>
                <a:cs typeface="Arial" panose="020B0604020202020204" pitchFamily="34" charset="0"/>
              </a:rPr>
              <a:t>What </a:t>
            </a:r>
            <a:r>
              <a:rPr lang="en-GB" altLang="en-US" dirty="0">
                <a:solidFill>
                  <a:srgbClr val="FF0000"/>
                </a:solidFill>
                <a:latin typeface="Arial" panose="020B0604020202020204" pitchFamily="34" charset="0"/>
                <a:cs typeface="Arial" panose="020B0604020202020204" pitchFamily="34" charset="0"/>
              </a:rPr>
              <a:t>skills? Be specific!</a:t>
            </a:r>
          </a:p>
          <a:p>
            <a:pPr marL="354013" algn="l">
              <a:spcBef>
                <a:spcPct val="0"/>
              </a:spcBef>
            </a:pPr>
            <a:endParaRPr lang="en-GB" altLang="en-US" dirty="0">
              <a:latin typeface="Arial" panose="020B0604020202020204" pitchFamily="34" charset="0"/>
              <a:cs typeface="Arial" panose="020B0604020202020204" pitchFamily="34" charset="0"/>
            </a:endParaRPr>
          </a:p>
          <a:p>
            <a:pPr marL="342900" indent="-342900" algn="l">
              <a:spcBef>
                <a:spcPct val="0"/>
              </a:spcBef>
              <a:buFont typeface="Arial" panose="020B0604020202020204" pitchFamily="34" charset="0"/>
              <a:buChar char="•"/>
            </a:pPr>
            <a:r>
              <a:rPr lang="en-GB" altLang="en-US" i="1" dirty="0">
                <a:latin typeface="Arial" panose="020B0604020202020204" pitchFamily="34" charset="0"/>
                <a:cs typeface="Arial" panose="020B0604020202020204" pitchFamily="34" charset="0"/>
              </a:rPr>
              <a:t>I am very communicative</a:t>
            </a:r>
            <a:r>
              <a:rPr lang="en-GB" altLang="en-US" i="1" dirty="0" smtClean="0">
                <a:latin typeface="Arial" panose="020B0604020202020204" pitchFamily="34" charset="0"/>
                <a:cs typeface="Arial" panose="020B0604020202020204" pitchFamily="34" charset="0"/>
              </a:rPr>
              <a:t>.</a:t>
            </a:r>
          </a:p>
          <a:p>
            <a:pPr algn="l">
              <a:spcBef>
                <a:spcPct val="0"/>
              </a:spcBef>
            </a:pPr>
            <a:r>
              <a:rPr lang="en-GB" altLang="en-US" i="1" dirty="0" smtClean="0">
                <a:latin typeface="Arial" panose="020B0604020202020204" pitchFamily="34" charset="0"/>
                <a:cs typeface="Arial" panose="020B0604020202020204" pitchFamily="34" charset="0"/>
              </a:rPr>
              <a:t>    </a:t>
            </a:r>
            <a:r>
              <a:rPr lang="en-GB" altLang="en-US" dirty="0" smtClean="0">
                <a:solidFill>
                  <a:srgbClr val="FF0000"/>
                </a:solidFill>
                <a:latin typeface="Arial" panose="020B0604020202020204" pitchFamily="34" charset="0"/>
                <a:cs typeface="Arial" panose="020B0604020202020204" pitchFamily="34" charset="0"/>
              </a:rPr>
              <a:t>Concrete/formal </a:t>
            </a:r>
            <a:r>
              <a:rPr lang="en-GB" altLang="en-US" dirty="0">
                <a:solidFill>
                  <a:srgbClr val="FF0000"/>
                </a:solidFill>
                <a:latin typeface="Arial" panose="020B0604020202020204" pitchFamily="34" charset="0"/>
                <a:cs typeface="Arial" panose="020B0604020202020204" pitchFamily="34" charset="0"/>
              </a:rPr>
              <a:t>examples, please!</a:t>
            </a:r>
          </a:p>
          <a:p>
            <a:pPr marL="342900" indent="-342900" algn="l">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spcBef>
                <a:spcPct val="0"/>
              </a:spcBef>
              <a:buFont typeface="Arial" panose="020B0604020202020204" pitchFamily="34" charset="0"/>
              <a:buChar char="•"/>
            </a:pPr>
            <a:r>
              <a:rPr lang="en-GB" altLang="en-US" i="1" dirty="0">
                <a:latin typeface="Arial" panose="020B0604020202020204" pitchFamily="34" charset="0"/>
                <a:cs typeface="Arial" panose="020B0604020202020204" pitchFamily="34" charset="0"/>
              </a:rPr>
              <a:t>I supported staff at a nursery/playgroup</a:t>
            </a:r>
            <a:r>
              <a:rPr lang="en-GB" altLang="en-US" i="1" dirty="0" smtClean="0">
                <a:latin typeface="Arial" panose="020B0604020202020204" pitchFamily="34" charset="0"/>
                <a:cs typeface="Arial" panose="020B0604020202020204" pitchFamily="34" charset="0"/>
              </a:rPr>
              <a:t>.</a:t>
            </a:r>
          </a:p>
          <a:p>
            <a:pPr algn="l">
              <a:spcBef>
                <a:spcPct val="0"/>
              </a:spcBef>
            </a:pPr>
            <a:r>
              <a:rPr lang="en-GB" altLang="en-US" i="1" dirty="0">
                <a:latin typeface="Arial" panose="020B0604020202020204" pitchFamily="34" charset="0"/>
                <a:cs typeface="Arial" panose="020B0604020202020204" pitchFamily="34" charset="0"/>
              </a:rPr>
              <a:t> </a:t>
            </a:r>
            <a:r>
              <a:rPr lang="en-GB" altLang="en-US" i="1" dirty="0" smtClean="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 </a:t>
            </a:r>
            <a:r>
              <a:rPr lang="en-GB" altLang="en-US" dirty="0">
                <a:solidFill>
                  <a:srgbClr val="FF0000"/>
                </a:solidFill>
                <a:latin typeface="Arial" panose="020B0604020202020204" pitchFamily="34" charset="0"/>
                <a:cs typeface="Arial" panose="020B0604020202020204" pitchFamily="34" charset="0"/>
              </a:rPr>
              <a:t>How?</a:t>
            </a:r>
          </a:p>
          <a:p>
            <a:pPr marL="342900" indent="-342900" algn="l">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spcBef>
                <a:spcPct val="0"/>
              </a:spcBef>
              <a:buFont typeface="Arial" panose="020B0604020202020204" pitchFamily="34" charset="0"/>
              <a:buChar char="•"/>
            </a:pPr>
            <a:r>
              <a:rPr lang="en-GB" altLang="en-US" i="1" dirty="0">
                <a:latin typeface="Arial" panose="020B0604020202020204" pitchFamily="34" charset="0"/>
                <a:cs typeface="Arial" panose="020B0604020202020204" pitchFamily="34" charset="0"/>
              </a:rPr>
              <a:t>I helped my sports team get </a:t>
            </a:r>
            <a:r>
              <a:rPr lang="en-GB" altLang="en-US" i="1" dirty="0" smtClean="0">
                <a:latin typeface="Arial" panose="020B0604020202020204" pitchFamily="34" charset="0"/>
                <a:cs typeface="Arial" panose="020B0604020202020204" pitchFamily="34" charset="0"/>
              </a:rPr>
              <a:t>sponsorship.</a:t>
            </a:r>
          </a:p>
          <a:p>
            <a:pPr algn="l">
              <a:spcBef>
                <a:spcPct val="0"/>
              </a:spcBef>
            </a:pPr>
            <a:r>
              <a:rPr lang="en-GB" altLang="en-US" i="1" dirty="0" smtClean="0">
                <a:latin typeface="Arial" panose="020B0604020202020204" pitchFamily="34" charset="0"/>
                <a:cs typeface="Arial" panose="020B0604020202020204" pitchFamily="34" charset="0"/>
              </a:rPr>
              <a:t>    </a:t>
            </a:r>
            <a:r>
              <a:rPr lang="en-GB" altLang="en-US" dirty="0">
                <a:solidFill>
                  <a:srgbClr val="FF0000"/>
                </a:solidFill>
                <a:latin typeface="Arial" panose="020B0604020202020204" pitchFamily="34" charset="0"/>
                <a:cs typeface="Arial" panose="020B0604020202020204" pitchFamily="34" charset="0"/>
              </a:rPr>
              <a:t>How?</a:t>
            </a:r>
          </a:p>
          <a:p>
            <a:pPr marL="342900" indent="-342900" algn="l">
              <a:spcBef>
                <a:spcPct val="0"/>
              </a:spcBef>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spcBef>
                <a:spcPct val="0"/>
              </a:spcBef>
              <a:buFont typeface="Arial" panose="020B0604020202020204" pitchFamily="34" charset="0"/>
              <a:buChar char="•"/>
            </a:pPr>
            <a:r>
              <a:rPr lang="en-GB" altLang="en-US" i="1" dirty="0">
                <a:latin typeface="Arial" panose="020B0604020202020204" pitchFamily="34" charset="0"/>
                <a:cs typeface="Arial" panose="020B0604020202020204" pitchFamily="34" charset="0"/>
              </a:rPr>
              <a:t>I work well by myself and in a team</a:t>
            </a:r>
            <a:r>
              <a:rPr lang="en-GB" altLang="en-US" dirty="0" smtClean="0">
                <a:latin typeface="Arial" panose="020B0604020202020204" pitchFamily="34" charset="0"/>
                <a:cs typeface="Arial" panose="020B0604020202020204" pitchFamily="34" charset="0"/>
              </a:rPr>
              <a:t>.</a:t>
            </a:r>
          </a:p>
          <a:p>
            <a:pPr algn="l">
              <a:spcBef>
                <a:spcPct val="0"/>
              </a:spcBef>
            </a:pPr>
            <a:r>
              <a:rPr lang="en-GB" altLang="en-US" dirty="0" smtClean="0">
                <a:latin typeface="Arial" panose="020B0604020202020204" pitchFamily="34" charset="0"/>
                <a:cs typeface="Arial" panose="020B0604020202020204" pitchFamily="34" charset="0"/>
              </a:rPr>
              <a:t>    </a:t>
            </a:r>
            <a:r>
              <a:rPr lang="en-GB" altLang="en-US" dirty="0" smtClean="0">
                <a:solidFill>
                  <a:srgbClr val="FF0000"/>
                </a:solidFill>
                <a:latin typeface="Arial" panose="020B0604020202020204" pitchFamily="34" charset="0"/>
                <a:cs typeface="Arial" panose="020B0604020202020204" pitchFamily="34" charset="0"/>
              </a:rPr>
              <a:t>This </a:t>
            </a:r>
            <a:r>
              <a:rPr lang="en-GB" altLang="en-US" dirty="0">
                <a:solidFill>
                  <a:srgbClr val="FF0000"/>
                </a:solidFill>
                <a:latin typeface="Arial" panose="020B0604020202020204" pitchFamily="34" charset="0"/>
                <a:cs typeface="Arial" panose="020B0604020202020204" pitchFamily="34" charset="0"/>
              </a:rPr>
              <a:t>is bland and really uninformative.</a:t>
            </a:r>
          </a:p>
          <a:p>
            <a:pPr marL="342900" indent="-342900" algn="l">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And Finally…</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5305619"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Be </a:t>
            </a:r>
            <a:r>
              <a:rPr lang="en-GB" altLang="en-US" dirty="0">
                <a:latin typeface="Arial" panose="020B0604020202020204" pitchFamily="34" charset="0"/>
                <a:cs typeface="Arial" panose="020B0604020202020204" pitchFamily="34" charset="0"/>
              </a:rPr>
              <a:t>yourself</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Do NOT </a:t>
            </a:r>
            <a:r>
              <a:rPr lang="en-GB" altLang="en-US" dirty="0" smtClean="0">
                <a:latin typeface="Arial" panose="020B0604020202020204" pitchFamily="34" charset="0"/>
                <a:cs typeface="Arial" panose="020B0604020202020204" pitchFamily="34" charset="0"/>
              </a:rPr>
              <a:t>plagiarise</a:t>
            </a:r>
            <a:r>
              <a:rPr lang="en-GB" altLang="en-US" dirty="0">
                <a:latin typeface="Arial" panose="020B0604020202020204" pitchFamily="34" charset="0"/>
                <a:cs typeface="Arial" panose="020B0604020202020204" pitchFamily="34" charset="0"/>
              </a:rPr>
              <a:t>! UCAS uses a similarity detection program</a:t>
            </a:r>
          </a:p>
          <a:p>
            <a:pPr marL="800100" lvl="1"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Personal Statements are checked against a library of those already in the system, and from a variety of websites and paper publications</a:t>
            </a:r>
          </a:p>
          <a:p>
            <a:pPr marL="800100" lvl="1"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Each new statement is added to the library after processing</a:t>
            </a:r>
            <a:endParaRPr lang="en-GB" altLang="en-US"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Check spelling/grammar/sentence length thoroughly</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Keep a copy </a:t>
            </a:r>
          </a:p>
          <a:p>
            <a:pPr marL="342900" indent="-342900" algn="l">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970" y="2428762"/>
            <a:ext cx="262890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427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7"/>
            <a:ext cx="8110220" cy="71256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SPRE - a story</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743935"/>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00" dirty="0">
                <a:solidFill>
                  <a:srgbClr val="FF0000"/>
                </a:solidFill>
                <a:latin typeface="Arial" panose="020B0604020202020204" pitchFamily="34" charset="0"/>
                <a:cs typeface="Arial" panose="020B0604020202020204" pitchFamily="34" charset="0"/>
              </a:rPr>
              <a:t>On request, I have also arranged and written, taught and tested in consultation with lecturers and professors from a diverse range of departments including, Law, Fine Art, the Birmingham School of Acting, The School of Education and Birmingham Conservatoire. </a:t>
            </a:r>
            <a:r>
              <a:rPr lang="en-GB" altLang="en-US" sz="2200" b="1" i="1" u="sng" dirty="0" smtClean="0">
                <a:latin typeface="Arial" panose="020B0604020202020204" pitchFamily="34" charset="0"/>
                <a:cs typeface="Arial" panose="020B0604020202020204" pitchFamily="34" charset="0"/>
              </a:rPr>
              <a:t>One </a:t>
            </a:r>
            <a:r>
              <a:rPr lang="en-GB" altLang="en-US" sz="2200" b="1" i="1" u="sng" dirty="0">
                <a:latin typeface="Arial" panose="020B0604020202020204" pitchFamily="34" charset="0"/>
                <a:cs typeface="Arial" panose="020B0604020202020204" pitchFamily="34" charset="0"/>
              </a:rPr>
              <a:t>recent example </a:t>
            </a:r>
            <a:r>
              <a:rPr lang="en-GB" altLang="en-US" sz="2200" dirty="0">
                <a:latin typeface="Arial" panose="020B0604020202020204" pitchFamily="34" charset="0"/>
                <a:cs typeface="Arial" panose="020B0604020202020204" pitchFamily="34" charset="0"/>
              </a:rPr>
              <a:t>from autumn term 2010, meant a series of meetings with a lecturer from BCU BIAD who required help for her struggling overseas M.A students.  </a:t>
            </a:r>
            <a:r>
              <a:rPr lang="en-GB" altLang="en-US" sz="2200" dirty="0">
                <a:solidFill>
                  <a:srgbClr val="FF0000"/>
                </a:solidFill>
                <a:latin typeface="Arial" panose="020B0604020202020204" pitchFamily="34" charset="0"/>
                <a:cs typeface="Arial" panose="020B0604020202020204" pitchFamily="34" charset="0"/>
              </a:rPr>
              <a:t>After conducting a linguistic analysis of genre, materials and past student submissions, I wrote and taught six sessions to enable students to meet task requirements.</a:t>
            </a:r>
            <a:r>
              <a:rPr lang="en-GB" altLang="en-US" sz="2200" dirty="0">
                <a:latin typeface="Arial" panose="020B0604020202020204" pitchFamily="34" charset="0"/>
                <a:cs typeface="Arial" panose="020B0604020202020204" pitchFamily="34" charset="0"/>
              </a:rPr>
              <a:t>  Most subsequently passed their assignment, my feedback was described as ‘excellent’ and I have been asked to continue with my assistance this term. </a:t>
            </a:r>
          </a:p>
          <a:p>
            <a:pPr marL="342900" indent="-342900" algn="l">
              <a:buFont typeface="Arial" panose="020B0604020202020204" pitchFamily="34" charset="0"/>
              <a:buChar char="•"/>
            </a:pPr>
            <a:endParaRPr lang="en-GB" altLang="en-US" sz="2200" dirty="0">
              <a:latin typeface="Arial" panose="020B0604020202020204" pitchFamily="34" charset="0"/>
              <a:cs typeface="Arial" panose="020B0604020202020204" pitchFamily="34" charset="0"/>
            </a:endParaRPr>
          </a:p>
        </p:txBody>
      </p:sp>
      <p:sp>
        <p:nvSpPr>
          <p:cNvPr id="4" name="TextBox 3"/>
          <p:cNvSpPr txBox="1"/>
          <p:nvPr/>
        </p:nvSpPr>
        <p:spPr>
          <a:xfrm>
            <a:off x="2530734" y="1186543"/>
            <a:ext cx="4306051" cy="369332"/>
          </a:xfrm>
          <a:prstGeom prst="rect">
            <a:avLst/>
          </a:prstGeom>
          <a:noFill/>
        </p:spPr>
        <p:txBody>
          <a:bodyPr wrap="none" rtlCol="0">
            <a:spAutoFit/>
          </a:bodyPr>
          <a:lstStyle/>
          <a:p>
            <a:r>
              <a:rPr lang="en-GB" dirty="0" smtClean="0"/>
              <a:t>Situation – Problem – Response - Evaluation</a:t>
            </a:r>
            <a:endParaRPr lang="en-GB" dirty="0"/>
          </a:p>
        </p:txBody>
      </p:sp>
    </p:spTree>
    <p:extLst>
      <p:ext uri="{BB962C8B-B14F-4D97-AF65-F5344CB8AC3E}">
        <p14:creationId xmlns:p14="http://schemas.microsoft.com/office/powerpoint/2010/main" val="487332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485192" y="365126"/>
            <a:ext cx="8322906"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smtClean="0">
                <a:latin typeface="Arial" panose="020B0604020202020204" pitchFamily="34" charset="0"/>
                <a:cs typeface="Arial" panose="020B0604020202020204" pitchFamily="34" charset="0"/>
              </a:rPr>
              <a:t>Top 10 most common opening sentences</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49" y="1352049"/>
            <a:ext cx="8179449"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000" dirty="0">
                <a:latin typeface="Arial" panose="020B0604020202020204" pitchFamily="34" charset="0"/>
                <a:cs typeface="Arial" panose="020B0604020202020204" pitchFamily="34" charset="0"/>
              </a:rPr>
              <a:t>1. I am currently studying a BTEC National Diploma in ... (used x464)</a:t>
            </a:r>
          </a:p>
          <a:p>
            <a:pPr algn="l"/>
            <a:r>
              <a:rPr lang="en-GB" altLang="en-US" sz="2000" dirty="0">
                <a:latin typeface="Arial" panose="020B0604020202020204" pitchFamily="34" charset="0"/>
                <a:cs typeface="Arial" panose="020B0604020202020204" pitchFamily="34" charset="0"/>
              </a:rPr>
              <a:t>2. From a young age I have always been interested in ... (309)</a:t>
            </a:r>
          </a:p>
          <a:p>
            <a:pPr algn="l"/>
            <a:r>
              <a:rPr lang="en-GB" altLang="en-US" sz="2000" dirty="0">
                <a:latin typeface="Arial" panose="020B0604020202020204" pitchFamily="34" charset="0"/>
                <a:cs typeface="Arial" panose="020B0604020202020204" pitchFamily="34" charset="0"/>
              </a:rPr>
              <a:t>3. From an early age I have always been interested in ... (292)</a:t>
            </a:r>
          </a:p>
          <a:p>
            <a:pPr algn="l"/>
            <a:r>
              <a:rPr lang="en-GB" altLang="en-US" sz="2000" dirty="0">
                <a:latin typeface="Arial" panose="020B0604020202020204" pitchFamily="34" charset="0"/>
                <a:cs typeface="Arial" panose="020B0604020202020204" pitchFamily="34" charset="0"/>
              </a:rPr>
              <a:t>4. Nursing is a very challenging and demanding career ... (275)</a:t>
            </a:r>
          </a:p>
          <a:p>
            <a:pPr algn="l"/>
            <a:r>
              <a:rPr lang="en-GB" altLang="en-US" sz="2000" dirty="0">
                <a:latin typeface="Arial" panose="020B0604020202020204" pitchFamily="34" charset="0"/>
                <a:cs typeface="Arial" panose="020B0604020202020204" pitchFamily="34" charset="0"/>
              </a:rPr>
              <a:t>5. For as long as I can remember I have been fascinated with ... (196)</a:t>
            </a:r>
          </a:p>
          <a:p>
            <a:pPr algn="l"/>
            <a:r>
              <a:rPr lang="en-GB" altLang="en-US" sz="2000" dirty="0">
                <a:latin typeface="Arial" panose="020B0604020202020204" pitchFamily="34" charset="0"/>
                <a:cs typeface="Arial" panose="020B0604020202020204" pitchFamily="34" charset="0"/>
              </a:rPr>
              <a:t>6. "Fashion is not something that exists in dresses only” ... (189)</a:t>
            </a:r>
          </a:p>
          <a:p>
            <a:pPr algn="l"/>
            <a:r>
              <a:rPr lang="en-GB" altLang="en-US" sz="2000" dirty="0">
                <a:latin typeface="Arial" panose="020B0604020202020204" pitchFamily="34" charset="0"/>
                <a:cs typeface="Arial" panose="020B0604020202020204" pitchFamily="34" charset="0"/>
              </a:rPr>
              <a:t>7. Nursing is a profession I have always looked upon with ... (178)</a:t>
            </a:r>
          </a:p>
          <a:p>
            <a:pPr algn="l"/>
            <a:r>
              <a:rPr lang="en-GB" altLang="en-US" sz="2000" dirty="0">
                <a:latin typeface="Arial" panose="020B0604020202020204" pitchFamily="34" charset="0"/>
                <a:cs typeface="Arial" panose="020B0604020202020204" pitchFamily="34" charset="0"/>
              </a:rPr>
              <a:t>8. For as long as I can remember I have been interested in ... (166 )</a:t>
            </a:r>
          </a:p>
          <a:p>
            <a:pPr algn="l"/>
            <a:r>
              <a:rPr lang="en-GB" altLang="en-US" sz="2000" dirty="0">
                <a:latin typeface="Arial" panose="020B0604020202020204" pitchFamily="34" charset="0"/>
                <a:cs typeface="Arial" panose="020B0604020202020204" pitchFamily="34" charset="0"/>
              </a:rPr>
              <a:t>9. I am an International Academy student and have been studying since... (141)</a:t>
            </a:r>
          </a:p>
          <a:p>
            <a:pPr algn="l"/>
            <a:r>
              <a:rPr lang="en-GB" altLang="en-US" sz="2000" dirty="0">
                <a:latin typeface="Arial" panose="020B0604020202020204" pitchFamily="34" charset="0"/>
                <a:cs typeface="Arial" panose="020B0604020202020204" pitchFamily="34" charset="0"/>
              </a:rPr>
              <a:t>10. Academically, I have always been a very determined and ... (138)</a:t>
            </a:r>
          </a:p>
          <a:p>
            <a:pPr marL="342900" indent="-342900" algn="l">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82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8964" y="-503853"/>
            <a:ext cx="9191625" cy="6200775"/>
          </a:xfrm>
          <a:prstGeom prst="rect">
            <a:avLst/>
          </a:prstGeom>
        </p:spPr>
      </p:pic>
    </p:spTree>
    <p:extLst>
      <p:ext uri="{BB962C8B-B14F-4D97-AF65-F5344CB8AC3E}">
        <p14:creationId xmlns:p14="http://schemas.microsoft.com/office/powerpoint/2010/main" val="38559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7" descr="http://www.bcu.ac.uk/_media/img/seaco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476" y="2288254"/>
            <a:ext cx="2490479" cy="19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txBox="1">
            <a:spLocks/>
          </p:cNvSpPr>
          <p:nvPr/>
        </p:nvSpPr>
        <p:spPr>
          <a:xfrm>
            <a:off x="628650" y="365126"/>
            <a:ext cx="7886700" cy="947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smtClean="0">
                <a:latin typeface="Arial" panose="020B0604020202020204" pitchFamily="34" charset="0"/>
                <a:cs typeface="Arial" panose="020B0604020202020204" pitchFamily="34" charset="0"/>
              </a:rPr>
              <a:t>Birmingham City University</a:t>
            </a:r>
            <a:endParaRPr lang="en-GB" sz="32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667" y="1232786"/>
            <a:ext cx="2775036" cy="185200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892" y="3542988"/>
            <a:ext cx="2615819" cy="1689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524" y="3480825"/>
            <a:ext cx="2739015" cy="1814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5892" y="1232787"/>
            <a:ext cx="2615819" cy="1852000"/>
          </a:xfrm>
          <a:prstGeom prst="rect">
            <a:avLst/>
          </a:prstGeom>
        </p:spPr>
      </p:pic>
    </p:spTree>
    <p:extLst>
      <p:ext uri="{BB962C8B-B14F-4D97-AF65-F5344CB8AC3E}">
        <p14:creationId xmlns:p14="http://schemas.microsoft.com/office/powerpoint/2010/main" val="1030979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bwMode="auto">
          <a:xfrm>
            <a:off x="712788" y="1144588"/>
            <a:ext cx="6145212" cy="4453779"/>
          </a:xfrm>
          <a:prstGeom prst="rect">
            <a:avLst/>
          </a:prstGeom>
          <a:solidFill>
            <a:schemeClr val="bg1"/>
          </a:solidFill>
          <a:ln w="9525">
            <a:noFill/>
            <a:miter lim="800000"/>
            <a:headEnd/>
            <a:tailEnd/>
          </a:ln>
        </p:spPr>
        <p:txBody>
          <a:bodyPr lIns="0" tIns="0" rIns="0" bIns="0"/>
          <a:lstStyle/>
          <a:p>
            <a:pPr algn="just" eaLnBrk="1" hangingPunct="1">
              <a:lnSpc>
                <a:spcPct val="200000"/>
              </a:lnSpc>
              <a:buClr>
                <a:srgbClr val="D30022"/>
              </a:buClr>
              <a:buFont typeface="Arial" pitchFamily="34" charset="0"/>
              <a:buNone/>
              <a:defRPr/>
            </a:pPr>
            <a:r>
              <a:rPr lang="en-GB" sz="2100" kern="0" dirty="0">
                <a:solidFill>
                  <a:srgbClr val="000000"/>
                </a:solidFill>
                <a:latin typeface="Arial"/>
              </a:rPr>
              <a:t>Dear John: I want a man who knows what love is. All about you are generous, kind, thoughtful people, who are not like you. Admit to being useless and inferior. You have ruined me. For other men, I yearn. For you I have no feelings whatsoever. When we are apart, I can be forever happy. Will you let me be. Yours, Gloria </a:t>
            </a:r>
            <a:endParaRPr lang="en-US" sz="2100" kern="0" dirty="0">
              <a:solidFill>
                <a:srgbClr val="000000"/>
              </a:solidFill>
              <a:latin typeface="Arial"/>
            </a:endParaRPr>
          </a:p>
        </p:txBody>
      </p:sp>
      <p:sp>
        <p:nvSpPr>
          <p:cNvPr id="5" name="Content Placeholder 2"/>
          <p:cNvSpPr txBox="1">
            <a:spLocks/>
          </p:cNvSpPr>
          <p:nvPr/>
        </p:nvSpPr>
        <p:spPr bwMode="auto">
          <a:xfrm>
            <a:off x="712788" y="1142999"/>
            <a:ext cx="6145212" cy="4455367"/>
          </a:xfrm>
          <a:prstGeom prst="rect">
            <a:avLst/>
          </a:prstGeom>
          <a:solidFill>
            <a:schemeClr val="bg1"/>
          </a:solidFill>
          <a:ln w="9525">
            <a:noFill/>
            <a:miter lim="800000"/>
            <a:headEnd/>
            <a:tailEnd/>
          </a:ln>
        </p:spPr>
        <p:txBody>
          <a:bodyPr lIns="0" tIns="0" rIns="0" bIns="0"/>
          <a:lstStyle/>
          <a:p>
            <a:pPr algn="just" eaLnBrk="1" hangingPunct="1">
              <a:lnSpc>
                <a:spcPct val="200000"/>
              </a:lnSpc>
              <a:buClr>
                <a:srgbClr val="D30022"/>
              </a:buClr>
              <a:buFont typeface="Arial" pitchFamily="34" charset="0"/>
              <a:buNone/>
              <a:defRPr/>
            </a:pPr>
            <a:endParaRPr lang="en-US" sz="2100" kern="0" dirty="0">
              <a:solidFill>
                <a:srgbClr val="000000"/>
              </a:solidFill>
              <a:latin typeface="Arial"/>
            </a:endParaRPr>
          </a:p>
        </p:txBody>
      </p:sp>
      <p:pic>
        <p:nvPicPr>
          <p:cNvPr id="7" name="Picture 4" descr="3dboy06_3464x3464 by 姒儿喵喵."/>
          <p:cNvPicPr>
            <a:picLocks noChangeAspect="1" noChangeArrowheads="1"/>
          </p:cNvPicPr>
          <p:nvPr/>
        </p:nvPicPr>
        <p:blipFill>
          <a:blip r:embed="rId4" cstate="email"/>
          <a:srcRect/>
          <a:stretch>
            <a:fillRect/>
          </a:stretch>
        </p:blipFill>
        <p:spPr bwMode="auto">
          <a:xfrm flipH="1">
            <a:off x="7072330" y="1714488"/>
            <a:ext cx="1857388" cy="3214710"/>
          </a:xfrm>
          <a:prstGeom prst="rect">
            <a:avLst/>
          </a:prstGeom>
          <a:ln>
            <a:noFill/>
          </a:ln>
          <a:effectLst>
            <a:softEdge rad="112500"/>
          </a:effectLst>
        </p:spPr>
      </p:pic>
      <p:pic>
        <p:nvPicPr>
          <p:cNvPr id="8" name="Picture 4" descr="welcome and be happy by ramana.charming."/>
          <p:cNvPicPr>
            <a:picLocks noChangeAspect="1" noChangeArrowheads="1"/>
          </p:cNvPicPr>
          <p:nvPr/>
        </p:nvPicPr>
        <p:blipFill>
          <a:blip r:embed="rId5" cstate="email"/>
          <a:srcRect/>
          <a:stretch>
            <a:fillRect/>
          </a:stretch>
        </p:blipFill>
        <p:spPr bwMode="auto">
          <a:xfrm>
            <a:off x="7000892" y="1714488"/>
            <a:ext cx="2143108" cy="3714776"/>
          </a:xfrm>
          <a:prstGeom prst="rect">
            <a:avLst/>
          </a:prstGeom>
          <a:ln>
            <a:noFill/>
          </a:ln>
          <a:effectLst>
            <a:softEdge rad="112500"/>
          </a:effectLst>
        </p:spPr>
      </p:pic>
      <p:sp>
        <p:nvSpPr>
          <p:cNvPr id="10" name="Title 2"/>
          <p:cNvSpPr txBox="1">
            <a:spLocks/>
          </p:cNvSpPr>
          <p:nvPr/>
        </p:nvSpPr>
        <p:spPr>
          <a:xfrm>
            <a:off x="485192" y="365126"/>
            <a:ext cx="8322906"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u="sng" dirty="0" smtClean="0">
                <a:latin typeface="Arial" panose="020B0604020202020204" pitchFamily="34" charset="0"/>
                <a:cs typeface="Arial" panose="020B0604020202020204" pitchFamily="34" charset="0"/>
              </a:rPr>
              <a:t>Punctuation/Spelling/Grammar</a:t>
            </a:r>
            <a:endParaRPr lang="en-GB" sz="3200" b="1" u="sng" dirty="0">
              <a:latin typeface="Arial" panose="020B0604020202020204" pitchFamily="34" charset="0"/>
              <a:cs typeface="Arial" panose="020B0604020202020204" pitchFamily="34" charset="0"/>
            </a:endParaRPr>
          </a:p>
        </p:txBody>
      </p:sp>
      <p:sp>
        <p:nvSpPr>
          <p:cNvPr id="2" name="TextBox 1"/>
          <p:cNvSpPr txBox="1"/>
          <p:nvPr/>
        </p:nvSpPr>
        <p:spPr>
          <a:xfrm>
            <a:off x="914400" y="1393371"/>
            <a:ext cx="7086624" cy="4062651"/>
          </a:xfrm>
          <a:prstGeom prst="rect">
            <a:avLst/>
          </a:prstGeom>
          <a:noFill/>
        </p:spPr>
        <p:txBody>
          <a:bodyPr wrap="square" rtlCol="0">
            <a:spAutoFit/>
          </a:bodyPr>
          <a:lstStyle/>
          <a:p>
            <a:pPr marL="342900" indent="-342900">
              <a:lnSpc>
                <a:spcPct val="300000"/>
              </a:lnSpc>
              <a:buFont typeface="+mj-lt"/>
              <a:buAutoNum type="arabicPeriod"/>
            </a:pPr>
            <a:r>
              <a:rPr lang="en-GB" sz="2000" b="1" dirty="0" smtClean="0">
                <a:latin typeface="Arial" panose="020B0604020202020204" pitchFamily="34" charset="0"/>
                <a:cs typeface="Arial" panose="020B0604020202020204" pitchFamily="34" charset="0"/>
              </a:rPr>
              <a:t>Do </a:t>
            </a:r>
            <a:r>
              <a:rPr lang="en-GB" sz="2000" b="1" u="sng" dirty="0" smtClean="0">
                <a:latin typeface="Arial" panose="020B0604020202020204" pitchFamily="34" charset="0"/>
                <a:cs typeface="Arial" panose="020B0604020202020204" pitchFamily="34" charset="0"/>
              </a:rPr>
              <a:t>NOT</a:t>
            </a:r>
            <a:r>
              <a:rPr lang="en-GB" sz="2000" b="1" dirty="0" smtClean="0">
                <a:latin typeface="Arial" panose="020B0604020202020204" pitchFamily="34" charset="0"/>
                <a:cs typeface="Arial" panose="020B0604020202020204" pitchFamily="34" charset="0"/>
              </a:rPr>
              <a:t> rely on spellcheck</a:t>
            </a:r>
          </a:p>
          <a:p>
            <a:pPr marL="342900" indent="-342900">
              <a:lnSpc>
                <a:spcPct val="300000"/>
              </a:lnSpc>
              <a:buFont typeface="+mj-lt"/>
              <a:buAutoNum type="arabicPeriod"/>
            </a:pPr>
            <a:r>
              <a:rPr lang="en-GB" sz="2000" b="1" dirty="0" smtClean="0">
                <a:latin typeface="Arial" panose="020B0604020202020204" pitchFamily="34" charset="0"/>
                <a:cs typeface="Arial" panose="020B0604020202020204" pitchFamily="34" charset="0"/>
              </a:rPr>
              <a:t>Try reading your sentences out loud</a:t>
            </a:r>
          </a:p>
          <a:p>
            <a:pPr marL="342900" indent="-342900">
              <a:lnSpc>
                <a:spcPct val="300000"/>
              </a:lnSpc>
              <a:buFont typeface="+mj-lt"/>
              <a:buAutoNum type="arabicPeriod"/>
            </a:pPr>
            <a:r>
              <a:rPr lang="en-GB" sz="2000" b="1" dirty="0" smtClean="0">
                <a:latin typeface="Arial" panose="020B0604020202020204" pitchFamily="34" charset="0"/>
                <a:cs typeface="Arial" panose="020B0604020202020204" pitchFamily="34" charset="0"/>
              </a:rPr>
              <a:t>Try listening to them (Google – text to speech)</a:t>
            </a:r>
          </a:p>
          <a:p>
            <a:pPr marL="342900" indent="-342900">
              <a:lnSpc>
                <a:spcPct val="300000"/>
              </a:lnSpc>
              <a:buFont typeface="+mj-lt"/>
              <a:buAutoNum type="arabicPeriod"/>
            </a:pPr>
            <a:r>
              <a:rPr lang="en-GB" sz="2000" b="1" dirty="0" smtClean="0">
                <a:latin typeface="Arial" panose="020B0604020202020204" pitchFamily="34" charset="0"/>
                <a:cs typeface="Arial" panose="020B0604020202020204" pitchFamily="34" charset="0"/>
              </a:rPr>
              <a:t>Get other people to read your work</a:t>
            </a:r>
          </a:p>
          <a:p>
            <a:pPr marL="342900" indent="-342900">
              <a:buFont typeface="+mj-lt"/>
              <a:buAutoNum type="arabicPeriod"/>
            </a:pPr>
            <a:endParaRPr lang="en-GB" dirty="0"/>
          </a:p>
        </p:txBody>
      </p:sp>
    </p:spTree>
    <p:extLst>
      <p:ext uri="{BB962C8B-B14F-4D97-AF65-F5344CB8AC3E}">
        <p14:creationId xmlns:p14="http://schemas.microsoft.com/office/powerpoint/2010/main" val="162342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762125" y="1609725"/>
            <a:ext cx="5619750" cy="3638550"/>
          </a:xfrm>
          <a:prstGeom prst="rect">
            <a:avLst/>
          </a:prstGeom>
        </p:spPr>
      </p:pic>
      <p:sp>
        <p:nvSpPr>
          <p:cNvPr id="5" name="Title 2"/>
          <p:cNvSpPr txBox="1">
            <a:spLocks/>
          </p:cNvSpPr>
          <p:nvPr/>
        </p:nvSpPr>
        <p:spPr>
          <a:xfrm>
            <a:off x="485192" y="365126"/>
            <a:ext cx="8322906"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Centre for Academic Success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89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788670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What I will cover today…</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886700" cy="42472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Personal </a:t>
            </a:r>
            <a:r>
              <a:rPr lang="en-GB" dirty="0">
                <a:latin typeface="Arial" panose="020B0604020202020204" pitchFamily="34" charset="0"/>
                <a:cs typeface="Arial" panose="020B0604020202020204" pitchFamily="34" charset="0"/>
              </a:rPr>
              <a:t>statements in the UCAS process</a:t>
            </a:r>
          </a:p>
          <a:p>
            <a:pPr marL="342900" indent="-342900" algn="l">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What are personal statements?</a:t>
            </a:r>
          </a:p>
          <a:p>
            <a:pPr marL="342900" indent="-342900" algn="l">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What are admissions tutors looking for?</a:t>
            </a:r>
          </a:p>
          <a:p>
            <a:pPr marL="342900" indent="-342900" algn="l">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Areas to cover in a personal statement</a:t>
            </a:r>
          </a:p>
          <a:p>
            <a:pPr marL="342900" indent="-342900" algn="l">
              <a:lnSpc>
                <a:spcPct val="15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Hints and tips for a good personal </a:t>
            </a:r>
            <a:r>
              <a:rPr lang="en-GB" dirty="0" smtClean="0">
                <a:latin typeface="Arial" panose="020B0604020202020204" pitchFamily="34" charset="0"/>
                <a:cs typeface="Arial" panose="020B0604020202020204" pitchFamily="34" charset="0"/>
              </a:rPr>
              <a:t>statement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011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788670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UCAS application form</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3618230" cy="42472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GB" b="1" dirty="0" smtClean="0">
                <a:latin typeface="Arial" panose="020B0604020202020204" pitchFamily="34" charset="0"/>
                <a:cs typeface="Arial" panose="020B0604020202020204" pitchFamily="34" charset="0"/>
              </a:rPr>
              <a:t>7 </a:t>
            </a:r>
            <a:r>
              <a:rPr lang="en-GB" b="1" dirty="0">
                <a:latin typeface="Arial" panose="020B0604020202020204" pitchFamily="34" charset="0"/>
                <a:cs typeface="Arial" panose="020B0604020202020204" pitchFamily="34" charset="0"/>
              </a:rPr>
              <a:t>sections to complete</a:t>
            </a:r>
          </a:p>
          <a:p>
            <a:pPr marL="342900" indent="-342900" algn="l">
              <a:buFont typeface="Arial" panose="020B0604020202020204" pitchFamily="34" charset="0"/>
              <a:buChar char="•"/>
              <a:defRPr/>
            </a:pPr>
            <a:r>
              <a:rPr lang="en-GB" dirty="0">
                <a:latin typeface="Arial" panose="020B0604020202020204" pitchFamily="34" charset="0"/>
                <a:cs typeface="Arial" panose="020B0604020202020204" pitchFamily="34" charset="0"/>
              </a:rPr>
              <a:t>Personal details</a:t>
            </a:r>
          </a:p>
          <a:p>
            <a:pPr marL="342900" indent="-342900" algn="l">
              <a:buFont typeface="Arial" panose="020B0604020202020204" pitchFamily="34" charset="0"/>
              <a:buChar char="•"/>
              <a:defRPr/>
            </a:pPr>
            <a:r>
              <a:rPr lang="en-GB" dirty="0">
                <a:latin typeface="Arial" panose="020B0604020202020204" pitchFamily="34" charset="0"/>
                <a:cs typeface="Arial" panose="020B0604020202020204" pitchFamily="34" charset="0"/>
              </a:rPr>
              <a:t>Choices</a:t>
            </a:r>
          </a:p>
          <a:p>
            <a:pPr marL="342900" indent="-342900" algn="l">
              <a:buFont typeface="Arial" panose="020B0604020202020204" pitchFamily="34" charset="0"/>
              <a:buChar char="•"/>
              <a:defRPr/>
            </a:pPr>
            <a:r>
              <a:rPr lang="en-GB" dirty="0">
                <a:latin typeface="Arial" panose="020B0604020202020204" pitchFamily="34" charset="0"/>
                <a:cs typeface="Arial" panose="020B0604020202020204" pitchFamily="34" charset="0"/>
              </a:rPr>
              <a:t>Education</a:t>
            </a:r>
          </a:p>
          <a:p>
            <a:pPr marL="342900" indent="-342900" algn="l">
              <a:buFont typeface="Arial" panose="020B0604020202020204" pitchFamily="34" charset="0"/>
              <a:buChar char="•"/>
              <a:defRPr/>
            </a:pPr>
            <a:r>
              <a:rPr lang="en-GB" dirty="0">
                <a:latin typeface="Arial" panose="020B0604020202020204" pitchFamily="34" charset="0"/>
                <a:cs typeface="Arial" panose="020B0604020202020204" pitchFamily="34" charset="0"/>
              </a:rPr>
              <a:t>Employment</a:t>
            </a:r>
          </a:p>
          <a:p>
            <a:pPr marL="342900" indent="-342900" algn="l">
              <a:buFont typeface="Arial" panose="020B0604020202020204" pitchFamily="34" charset="0"/>
              <a:buChar char="•"/>
              <a:defRPr/>
            </a:pPr>
            <a:r>
              <a:rPr lang="en-GB" b="1" dirty="0">
                <a:solidFill>
                  <a:srgbClr val="FF0000"/>
                </a:solidFill>
                <a:latin typeface="Arial" panose="020B0604020202020204" pitchFamily="34" charset="0"/>
                <a:cs typeface="Arial" panose="020B0604020202020204" pitchFamily="34" charset="0"/>
              </a:rPr>
              <a:t>Personal Statement</a:t>
            </a:r>
          </a:p>
          <a:p>
            <a:pPr marL="342900" indent="-342900" algn="l">
              <a:buFont typeface="Arial" panose="020B0604020202020204" pitchFamily="34" charset="0"/>
              <a:buChar char="•"/>
              <a:defRPr/>
            </a:pPr>
            <a:r>
              <a:rPr lang="en-GB" dirty="0">
                <a:latin typeface="Arial" panose="020B0604020202020204" pitchFamily="34" charset="0"/>
                <a:cs typeface="Arial" panose="020B0604020202020204" pitchFamily="34" charset="0"/>
              </a:rPr>
              <a:t>Reference</a:t>
            </a:r>
          </a:p>
          <a:p>
            <a:pPr marL="342900" indent="-342900" algn="l">
              <a:buFont typeface="Arial" panose="020B0604020202020204" pitchFamily="34" charset="0"/>
              <a:buChar char="•"/>
              <a:defRPr/>
            </a:pPr>
            <a:r>
              <a:rPr lang="en-GB" dirty="0">
                <a:latin typeface="Arial" panose="020B0604020202020204" pitchFamily="34" charset="0"/>
                <a:cs typeface="Arial" panose="020B0604020202020204" pitchFamily="34" charset="0"/>
              </a:rPr>
              <a:t>Pay/send</a:t>
            </a:r>
          </a:p>
          <a:p>
            <a:pPr algn="l">
              <a:lnSpc>
                <a:spcPct val="80000"/>
              </a:lnSpc>
              <a:defRPr/>
            </a:pPr>
            <a:endParaRPr lang="en-GB" sz="2000" dirty="0">
              <a:latin typeface="Arial" panose="020B0604020202020204" pitchFamily="34" charset="0"/>
              <a:cs typeface="Arial" panose="020B0604020202020204" pitchFamily="34" charset="0"/>
            </a:endParaRPr>
          </a:p>
          <a:p>
            <a:pPr algn="l">
              <a:lnSpc>
                <a:spcPct val="80000"/>
              </a:lnSpc>
              <a:defRPr/>
            </a:pPr>
            <a:endParaRPr lang="en-GB" sz="2000" dirty="0">
              <a:latin typeface="Arial" panose="020B0604020202020204" pitchFamily="34" charset="0"/>
              <a:cs typeface="Arial" panose="020B0604020202020204" pitchFamily="34" charset="0"/>
            </a:endParaRPr>
          </a:p>
          <a:p>
            <a:pPr algn="l">
              <a:defRPr/>
            </a:pP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4246880" y="1938751"/>
            <a:ext cx="4695825" cy="2819400"/>
          </a:xfrm>
          <a:prstGeom prst="rect">
            <a:avLst/>
          </a:prstGeom>
        </p:spPr>
      </p:pic>
    </p:spTree>
    <p:extLst>
      <p:ext uri="{BB962C8B-B14F-4D97-AF65-F5344CB8AC3E}">
        <p14:creationId xmlns:p14="http://schemas.microsoft.com/office/powerpoint/2010/main" val="3106344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788670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Personal Statements</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886700" cy="424727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defRPr/>
            </a:pPr>
            <a:r>
              <a:rPr lang="en-GB" dirty="0" smtClean="0">
                <a:latin typeface="Arial" panose="020B0604020202020204" pitchFamily="34" charset="0"/>
                <a:cs typeface="Arial" panose="020B0604020202020204" pitchFamily="34" charset="0"/>
              </a:rPr>
              <a:t>Competition </a:t>
            </a:r>
            <a:r>
              <a:rPr lang="en-GB" dirty="0">
                <a:latin typeface="Arial" panose="020B0604020202020204" pitchFamily="34" charset="0"/>
                <a:cs typeface="Arial" panose="020B0604020202020204" pitchFamily="34" charset="0"/>
              </a:rPr>
              <a:t>for places is very high</a:t>
            </a:r>
            <a:r>
              <a:rPr lang="en-GB" dirty="0" smtClean="0">
                <a:latin typeface="Arial" panose="020B0604020202020204" pitchFamily="34" charset="0"/>
                <a:cs typeface="Arial" panose="020B0604020202020204" pitchFamily="34" charset="0"/>
              </a:rPr>
              <a:t>!</a:t>
            </a:r>
          </a:p>
          <a:p>
            <a:pPr algn="l">
              <a:lnSpc>
                <a:spcPct val="110000"/>
              </a:lnSpc>
              <a:defRPr/>
            </a:pPr>
            <a:endParaRPr lang="en-GB" sz="2000" dirty="0">
              <a:latin typeface="Arial" panose="020B0604020202020204" pitchFamily="34" charset="0"/>
              <a:cs typeface="Arial" panose="020B0604020202020204" pitchFamily="34" charset="0"/>
            </a:endParaRPr>
          </a:p>
          <a:p>
            <a:pPr marL="342900" indent="-342900" algn="l">
              <a:lnSpc>
                <a:spcPct val="11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Most courses do not interview; the Personal Statement is </a:t>
            </a:r>
            <a:r>
              <a:rPr lang="en-GB" i="1" dirty="0">
                <a:latin typeface="Arial" panose="020B0604020202020204" pitchFamily="34" charset="0"/>
                <a:cs typeface="Arial" panose="020B0604020202020204" pitchFamily="34" charset="0"/>
              </a:rPr>
              <a:t>your</a:t>
            </a:r>
            <a:r>
              <a:rPr lang="en-GB" dirty="0">
                <a:latin typeface="Arial" panose="020B0604020202020204" pitchFamily="34" charset="0"/>
                <a:cs typeface="Arial" panose="020B0604020202020204" pitchFamily="34" charset="0"/>
              </a:rPr>
              <a:t> responsibility (Not your teachers’, tutors’, School/College).</a:t>
            </a:r>
          </a:p>
          <a:p>
            <a:pPr marL="342900" indent="-342900" algn="l">
              <a:lnSpc>
                <a:spcPct val="11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An Admissions Tutor can see hundreds of forms in a day. </a:t>
            </a:r>
          </a:p>
          <a:p>
            <a:pPr marL="342900" indent="-342900" algn="l">
              <a:lnSpc>
                <a:spcPct val="11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An interesting but succinct personal statement makes all the difference.</a:t>
            </a:r>
          </a:p>
          <a:p>
            <a:pPr marL="342900" indent="-342900" algn="l">
              <a:lnSpc>
                <a:spcPct val="11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good personal statement will give you the edge over your other fellow applicants.</a:t>
            </a:r>
          </a:p>
          <a:p>
            <a:pPr lvl="2" algn="l">
              <a:defRPr/>
            </a:pPr>
            <a:endParaRPr lang="en-GB" dirty="0">
              <a:latin typeface="Arial" panose="020B0604020202020204" pitchFamily="34" charset="0"/>
              <a:cs typeface="Arial" panose="020B0604020202020204" pitchFamily="34" charset="0"/>
            </a:endParaRPr>
          </a:p>
          <a:p>
            <a:pPr marL="1200150" lvl="2" indent="-285750" algn="l">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8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154430" y="1590675"/>
            <a:ext cx="70564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cs typeface="Arial" panose="020B0604020202020204" pitchFamily="34" charset="0"/>
              </a:rPr>
              <a:t>The Assistant Registrar for Undergraduate Admissions from University of Warwick says:</a:t>
            </a:r>
          </a:p>
          <a:p>
            <a:pPr eaLnBrk="1" hangingPunct="1">
              <a:spcBef>
                <a:spcPct val="0"/>
              </a:spcBef>
              <a:buFontTx/>
              <a:buNone/>
            </a:pPr>
            <a:r>
              <a:rPr lang="en-GB" altLang="en-US" sz="1800" dirty="0">
                <a:cs typeface="Arial" panose="020B0604020202020204" pitchFamily="34" charset="0"/>
              </a:rPr>
              <a:t> </a:t>
            </a:r>
          </a:p>
          <a:p>
            <a:pPr eaLnBrk="1" hangingPunct="1">
              <a:lnSpc>
                <a:spcPct val="150000"/>
              </a:lnSpc>
              <a:spcBef>
                <a:spcPct val="0"/>
              </a:spcBef>
              <a:buFontTx/>
              <a:buNone/>
            </a:pPr>
            <a:r>
              <a:rPr lang="en-GB" altLang="en-US" sz="2400" b="1" dirty="0">
                <a:cs typeface="Arial" panose="020B0604020202020204" pitchFamily="34" charset="0"/>
              </a:rPr>
              <a:t>'For highly competitive courses which attract applications from many more candidates than there are places, comparing all applicants' personal statements helps us to identify the most committed and suitable candidates.'</a:t>
            </a:r>
          </a:p>
        </p:txBody>
      </p:sp>
    </p:spTree>
    <p:extLst>
      <p:ext uri="{BB962C8B-B14F-4D97-AF65-F5344CB8AC3E}">
        <p14:creationId xmlns:p14="http://schemas.microsoft.com/office/powerpoint/2010/main" val="1079705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788670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Personal Statements</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5182870" cy="424727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You </a:t>
            </a:r>
            <a:r>
              <a:rPr lang="en-GB" altLang="en-US" dirty="0">
                <a:latin typeface="Arial" panose="020B0604020202020204" pitchFamily="34" charset="0"/>
                <a:cs typeface="Arial" panose="020B0604020202020204" pitchFamily="34" charset="0"/>
              </a:rPr>
              <a:t>can enter up to 4,000 characters or 47 lines of text (includes blank spaces/lines).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You will not be able to use features such as </a:t>
            </a:r>
            <a:r>
              <a:rPr lang="en-GB" altLang="en-US" b="1" dirty="0">
                <a:latin typeface="Arial" panose="020B0604020202020204" pitchFamily="34" charset="0"/>
                <a:cs typeface="Arial" panose="020B0604020202020204" pitchFamily="34" charset="0"/>
              </a:rPr>
              <a:t>bold</a:t>
            </a:r>
            <a:r>
              <a:rPr lang="en-GB" altLang="en-US" dirty="0">
                <a:latin typeface="Arial" panose="020B0604020202020204" pitchFamily="34" charset="0"/>
                <a:cs typeface="Arial" panose="020B0604020202020204" pitchFamily="34" charset="0"/>
              </a:rPr>
              <a:t>, </a:t>
            </a:r>
            <a:r>
              <a:rPr lang="en-GB" altLang="en-US" i="1" dirty="0">
                <a:latin typeface="Arial" panose="020B0604020202020204" pitchFamily="34" charset="0"/>
                <a:cs typeface="Arial" panose="020B0604020202020204" pitchFamily="34" charset="0"/>
              </a:rPr>
              <a:t>italic</a:t>
            </a:r>
            <a:r>
              <a:rPr lang="en-GB" altLang="en-US" dirty="0">
                <a:latin typeface="Arial" panose="020B0604020202020204" pitchFamily="34" charset="0"/>
                <a:cs typeface="Arial" panose="020B0604020202020204" pitchFamily="34" charset="0"/>
              </a:rPr>
              <a:t> or </a:t>
            </a:r>
            <a:r>
              <a:rPr lang="en-GB" altLang="en-US" u="sng" dirty="0">
                <a:latin typeface="Arial" panose="020B0604020202020204" pitchFamily="34" charset="0"/>
                <a:cs typeface="Arial" panose="020B0604020202020204" pitchFamily="34" charset="0"/>
              </a:rPr>
              <a:t>underlined</a:t>
            </a:r>
            <a:r>
              <a:rPr lang="en-GB" altLang="en-US" dirty="0">
                <a:latin typeface="Arial" panose="020B0604020202020204" pitchFamily="34" charset="0"/>
                <a:cs typeface="Arial" panose="020B0604020202020204" pitchFamily="34" charset="0"/>
              </a:rPr>
              <a:t> text.</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Don’t include information that is available elsewhere on the form.</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Use structured text, </a:t>
            </a:r>
            <a:r>
              <a:rPr lang="en-GB" altLang="en-US" b="1" dirty="0">
                <a:latin typeface="Arial" panose="020B0604020202020204" pitchFamily="34" charset="0"/>
                <a:cs typeface="Arial" panose="020B0604020202020204" pitchFamily="34" charset="0"/>
              </a:rPr>
              <a:t>not</a:t>
            </a:r>
            <a:r>
              <a:rPr lang="en-GB" altLang="en-US" dirty="0">
                <a:latin typeface="Arial" panose="020B0604020202020204" pitchFamily="34" charset="0"/>
                <a:cs typeface="Arial" panose="020B0604020202020204" pitchFamily="34" charset="0"/>
              </a:rPr>
              <a:t> bullet points.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It’s easier if your statement is word processed offline, then pasted into the Apply system.</a:t>
            </a:r>
            <a:endParaRPr lang="en-GB" altLang="en-US"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520" y="2030918"/>
            <a:ext cx="2927350" cy="274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4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What are admissions tutors looking for?</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926070" cy="42472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Students </a:t>
            </a:r>
            <a:r>
              <a:rPr lang="en-GB" altLang="en-US" dirty="0">
                <a:latin typeface="Arial" panose="020B0604020202020204" pitchFamily="34" charset="0"/>
                <a:cs typeface="Arial" panose="020B0604020202020204" pitchFamily="34" charset="0"/>
              </a:rPr>
              <a:t>with the</a:t>
            </a:r>
            <a:r>
              <a:rPr lang="en-GB" altLang="en-US" b="1" dirty="0">
                <a:latin typeface="Arial" panose="020B0604020202020204" pitchFamily="34" charset="0"/>
                <a:cs typeface="Arial" panose="020B0604020202020204" pitchFamily="34" charset="0"/>
              </a:rPr>
              <a:t> academic potential </a:t>
            </a:r>
            <a:r>
              <a:rPr lang="en-GB" altLang="en-US" dirty="0">
                <a:latin typeface="Arial" panose="020B0604020202020204" pitchFamily="34" charset="0"/>
                <a:cs typeface="Arial" panose="020B0604020202020204" pitchFamily="34" charset="0"/>
              </a:rPr>
              <a:t>to</a:t>
            </a:r>
            <a:r>
              <a:rPr lang="en-GB" altLang="en-US" b="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benefit from the course.</a:t>
            </a: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Students who are</a:t>
            </a:r>
            <a:r>
              <a:rPr lang="en-GB" altLang="en-US" b="1" dirty="0">
                <a:latin typeface="Arial" panose="020B0604020202020204" pitchFamily="34" charset="0"/>
                <a:cs typeface="Arial" panose="020B0604020202020204" pitchFamily="34" charset="0"/>
              </a:rPr>
              <a:t> motivated </a:t>
            </a:r>
            <a:r>
              <a:rPr lang="en-GB" altLang="en-US" dirty="0">
                <a:latin typeface="Arial" panose="020B0604020202020204" pitchFamily="34" charset="0"/>
                <a:cs typeface="Arial" panose="020B0604020202020204" pitchFamily="34" charset="0"/>
              </a:rPr>
              <a:t>towards studying this particular kind of course.</a:t>
            </a: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Students with</a:t>
            </a:r>
            <a:r>
              <a:rPr lang="en-GB" altLang="en-US" b="1" dirty="0">
                <a:latin typeface="Arial" panose="020B0604020202020204" pitchFamily="34" charset="0"/>
                <a:cs typeface="Arial" panose="020B0604020202020204" pitchFamily="34" charset="0"/>
              </a:rPr>
              <a:t> relevant experience </a:t>
            </a:r>
            <a:r>
              <a:rPr lang="en-GB" altLang="en-US" dirty="0">
                <a:latin typeface="Arial" panose="020B0604020202020204" pitchFamily="34" charset="0"/>
                <a:cs typeface="Arial" panose="020B0604020202020204" pitchFamily="34" charset="0"/>
              </a:rPr>
              <a:t>for the course.</a:t>
            </a: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The</a:t>
            </a:r>
            <a:r>
              <a:rPr lang="en-GB" altLang="en-US" b="1" dirty="0">
                <a:latin typeface="Arial" panose="020B0604020202020204" pitchFamily="34" charset="0"/>
                <a:cs typeface="Arial" panose="020B0604020202020204" pitchFamily="34" charset="0"/>
              </a:rPr>
              <a:t> personal skills </a:t>
            </a:r>
            <a:r>
              <a:rPr lang="en-GB" altLang="en-US" dirty="0">
                <a:latin typeface="Arial" panose="020B0604020202020204" pitchFamily="34" charset="0"/>
                <a:cs typeface="Arial" panose="020B0604020202020204" pitchFamily="34" charset="0"/>
              </a:rPr>
              <a:t>a student can bring to the course.</a:t>
            </a: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The</a:t>
            </a:r>
            <a:r>
              <a:rPr lang="en-GB" altLang="en-US" b="1" dirty="0">
                <a:latin typeface="Arial" panose="020B0604020202020204" pitchFamily="34" charset="0"/>
                <a:cs typeface="Arial" panose="020B0604020202020204" pitchFamily="34" charset="0"/>
              </a:rPr>
              <a:t> interests </a:t>
            </a:r>
            <a:r>
              <a:rPr lang="en-GB" altLang="en-US" dirty="0">
                <a:latin typeface="Arial" panose="020B0604020202020204" pitchFamily="34" charset="0"/>
                <a:cs typeface="Arial" panose="020B0604020202020204" pitchFamily="34" charset="0"/>
              </a:rPr>
              <a:t>that</a:t>
            </a:r>
            <a:r>
              <a:rPr lang="en-GB" altLang="en-US" b="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a student has.</a:t>
            </a:r>
          </a:p>
          <a:p>
            <a:pPr marL="1257300" lvl="2" indent="-342900" algn="l">
              <a:lnSpc>
                <a:spcPct val="100000"/>
              </a:lnSpc>
              <a:buFont typeface="Arial" panose="020B0604020202020204" pitchFamily="34" charset="0"/>
              <a:buChar char="•"/>
            </a:pPr>
            <a:r>
              <a:rPr lang="en-GB" altLang="en-US" sz="2000" dirty="0">
                <a:solidFill>
                  <a:srgbClr val="FF0000"/>
                </a:solidFill>
                <a:latin typeface="Arial" panose="020B0604020202020204" pitchFamily="34" charset="0"/>
                <a:cs typeface="Arial" panose="020B0604020202020204" pitchFamily="34" charset="0"/>
              </a:rPr>
              <a:t>Remember </a:t>
            </a:r>
            <a:r>
              <a:rPr lang="en-GB" altLang="en-US" sz="2000" dirty="0" smtClean="0">
                <a:solidFill>
                  <a:srgbClr val="FF0000"/>
                </a:solidFill>
                <a:latin typeface="Arial" panose="020B0604020202020204" pitchFamily="34" charset="0"/>
                <a:cs typeface="Arial" panose="020B0604020202020204" pitchFamily="34" charset="0"/>
              </a:rPr>
              <a:t>that </a:t>
            </a:r>
            <a:r>
              <a:rPr lang="en-GB" altLang="en-US" sz="2000" dirty="0">
                <a:solidFill>
                  <a:srgbClr val="FF0000"/>
                </a:solidFill>
                <a:latin typeface="Arial" panose="020B0604020202020204" pitchFamily="34" charset="0"/>
                <a:cs typeface="Arial" panose="020B0604020202020204" pitchFamily="34" charset="0"/>
              </a:rPr>
              <a:t>although each university cannot see the student’s other choices, they will all see the personal statement</a:t>
            </a:r>
            <a:r>
              <a:rPr lang="en-GB" altLang="en-US" sz="2000" dirty="0" smtClean="0">
                <a:solidFill>
                  <a:srgbClr val="FF0000"/>
                </a:solidFill>
                <a:latin typeface="Arial" panose="020B0604020202020204" pitchFamily="34" charset="0"/>
                <a:cs typeface="Arial" panose="020B0604020202020204" pitchFamily="34" charset="0"/>
              </a:rPr>
              <a:t>.</a:t>
            </a:r>
            <a:endParaRPr lang="en-GB"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53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p:nvSpPr>
        <p:spPr>
          <a:xfrm>
            <a:off x="628650" y="365126"/>
            <a:ext cx="8110220" cy="94785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Course (1)</a:t>
            </a:r>
            <a:endParaRPr lang="en-GB" sz="32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28650" y="1426693"/>
            <a:ext cx="7926070" cy="424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The </a:t>
            </a:r>
            <a:r>
              <a:rPr lang="en-GB" altLang="en-US" dirty="0">
                <a:latin typeface="Arial" panose="020B0604020202020204" pitchFamily="34" charset="0"/>
                <a:cs typeface="Arial" panose="020B0604020202020204" pitchFamily="34" charset="0"/>
              </a:rPr>
              <a:t>part of most interest to the admissions tutor</a:t>
            </a:r>
          </a:p>
          <a:p>
            <a:pPr marL="342900" indent="-342900" algn="l">
              <a:lnSpc>
                <a:spcPct val="100000"/>
              </a:lnSpc>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The more competitive the course, the more you should write about the subject</a:t>
            </a:r>
          </a:p>
          <a:p>
            <a:pPr marL="342900" indent="-342900" algn="l">
              <a:lnSpc>
                <a:spcPct val="100000"/>
              </a:lnSpc>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Should be around 30 – 50% of the personal statement</a:t>
            </a:r>
          </a:p>
          <a:p>
            <a:pPr marL="342900" indent="-342900" algn="l">
              <a:lnSpc>
                <a:spcPct val="100000"/>
              </a:lnSpc>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342900" indent="-342900" algn="l">
              <a:lnSpc>
                <a:spcPct val="10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Your </a:t>
            </a:r>
            <a:r>
              <a:rPr lang="en-GB" altLang="en-US" dirty="0">
                <a:solidFill>
                  <a:srgbClr val="FF0000"/>
                </a:solidFill>
                <a:latin typeface="Arial" panose="020B0604020202020204" pitchFamily="34" charset="0"/>
                <a:cs typeface="Arial" panose="020B0604020202020204" pitchFamily="34" charset="0"/>
              </a:rPr>
              <a:t>enthusiasm</a:t>
            </a:r>
            <a:r>
              <a:rPr lang="en-GB" altLang="en-US" dirty="0">
                <a:latin typeface="Arial" panose="020B0604020202020204" pitchFamily="34" charset="0"/>
                <a:cs typeface="Arial" panose="020B0604020202020204" pitchFamily="34" charset="0"/>
              </a:rPr>
              <a:t> for the subject and how it first </a:t>
            </a:r>
            <a:r>
              <a:rPr lang="en-GB" altLang="en-US" dirty="0" smtClean="0">
                <a:latin typeface="Arial" panose="020B0604020202020204" pitchFamily="34" charset="0"/>
                <a:cs typeface="Arial" panose="020B0604020202020204" pitchFamily="34" charset="0"/>
              </a:rPr>
              <a:t>developed</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338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1663</Words>
  <Application>Microsoft Office PowerPoint</Application>
  <PresentationFormat>On-screen Show (4:3)</PresentationFormat>
  <Paragraphs>196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Warder</dc:creator>
  <cp:lastModifiedBy>Richard Jones</cp:lastModifiedBy>
  <cp:revision>26</cp:revision>
  <dcterms:created xsi:type="dcterms:W3CDTF">2014-08-06T14:23:10Z</dcterms:created>
  <dcterms:modified xsi:type="dcterms:W3CDTF">2015-06-19T15:16:18Z</dcterms:modified>
</cp:coreProperties>
</file>