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256" r:id="rId2"/>
    <p:sldId id="257" r:id="rId3"/>
    <p:sldId id="259" r:id="rId4"/>
    <p:sldId id="260" r:id="rId5"/>
    <p:sldId id="261" r:id="rId6"/>
    <p:sldId id="258" r:id="rId7"/>
    <p:sldId id="262" r:id="rId8"/>
    <p:sldId id="265" r:id="rId9"/>
    <p:sldId id="278" r:id="rId10"/>
    <p:sldId id="266" r:id="rId11"/>
    <p:sldId id="268" r:id="rId12"/>
    <p:sldId id="270" r:id="rId13"/>
    <p:sldId id="272" r:id="rId14"/>
    <p:sldId id="274" r:id="rId15"/>
    <p:sldId id="276" r:id="rId16"/>
    <p:sldId id="288" r:id="rId17"/>
    <p:sldId id="279" r:id="rId18"/>
    <p:sldId id="289" r:id="rId19"/>
    <p:sldId id="280" r:id="rId20"/>
    <p:sldId id="281" r:id="rId21"/>
    <p:sldId id="283" r:id="rId22"/>
    <p:sldId id="284" r:id="rId23"/>
    <p:sldId id="282" r:id="rId24"/>
    <p:sldId id="293" r:id="rId25"/>
    <p:sldId id="294" r:id="rId26"/>
    <p:sldId id="286" r:id="rId27"/>
    <p:sldId id="290" r:id="rId28"/>
    <p:sldId id="292" r:id="rId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77" d="100"/>
          <a:sy n="77" d="100"/>
        </p:scale>
        <p:origin x="-970" y="19"/>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BAE6B73-000C-3442-9321-E495C93DE3BB}" type="doc">
      <dgm:prSet loTypeId="urn:microsoft.com/office/officeart/2008/layout/AlternatingHexagons" loCatId="" qsTypeId="urn:microsoft.com/office/officeart/2005/8/quickstyle/simple3" qsCatId="simple" csTypeId="urn:microsoft.com/office/officeart/2005/8/colors/accent1_2" csCatId="accent1" phldr="1"/>
      <dgm:spPr/>
      <dgm:t>
        <a:bodyPr/>
        <a:lstStyle/>
        <a:p>
          <a:endParaRPr lang="en-US"/>
        </a:p>
      </dgm:t>
    </dgm:pt>
    <dgm:pt modelId="{3688C590-E926-6C4E-A9E0-714C2EDF99BD}">
      <dgm:prSet/>
      <dgm:spPr>
        <a:gradFill flip="none" rotWithShape="0">
          <a:gsLst>
            <a:gs pos="0">
              <a:schemeClr val="accent1">
                <a:hueOff val="0"/>
                <a:satOff val="0"/>
                <a:lumOff val="0"/>
                <a:tint val="50000"/>
                <a:satMod val="300000"/>
                <a:alpha val="20000"/>
              </a:schemeClr>
            </a:gs>
            <a:gs pos="35000">
              <a:schemeClr val="accent1">
                <a:hueOff val="0"/>
                <a:satOff val="0"/>
                <a:lumOff val="0"/>
                <a:tint val="37000"/>
                <a:satMod val="300000"/>
                <a:alpha val="20000"/>
              </a:schemeClr>
            </a:gs>
            <a:gs pos="100000">
              <a:schemeClr val="accent1">
                <a:hueOff val="0"/>
                <a:satOff val="0"/>
                <a:lumOff val="0"/>
                <a:tint val="15000"/>
                <a:satMod val="350000"/>
                <a:alpha val="20000"/>
              </a:schemeClr>
            </a:gs>
          </a:gsLst>
          <a:lin ang="16200000" scaled="1"/>
          <a:tileRect/>
        </a:gradFill>
      </dgm:spPr>
      <dgm:t>
        <a:bodyPr/>
        <a:lstStyle/>
        <a:p>
          <a:pPr rtl="0"/>
          <a:r>
            <a:rPr lang="en-US" dirty="0" smtClean="0">
              <a:solidFill>
                <a:srgbClr val="17375E"/>
              </a:solidFill>
            </a:rPr>
            <a:t>Institute for Creative Economy</a:t>
          </a:r>
          <a:endParaRPr lang="en-US" dirty="0">
            <a:solidFill>
              <a:srgbClr val="17375E"/>
            </a:solidFill>
          </a:endParaRPr>
        </a:p>
      </dgm:t>
    </dgm:pt>
    <dgm:pt modelId="{E2E9B47A-A850-9F4A-9CB4-FCE63A1BD429}" type="parTrans" cxnId="{17AD7E7F-5370-AD48-89BE-732C2F610ED7}">
      <dgm:prSet/>
      <dgm:spPr/>
      <dgm:t>
        <a:bodyPr/>
        <a:lstStyle/>
        <a:p>
          <a:endParaRPr lang="en-US"/>
        </a:p>
      </dgm:t>
    </dgm:pt>
    <dgm:pt modelId="{5B5745B8-DF9D-B54E-A9AC-9980DF663DB6}" type="sibTrans" cxnId="{17AD7E7F-5370-AD48-89BE-732C2F610ED7}">
      <dgm:prSet/>
      <dgm:spPr>
        <a:gradFill flip="none" rotWithShape="0">
          <a:gsLst>
            <a:gs pos="0">
              <a:schemeClr val="accent1">
                <a:hueOff val="0"/>
                <a:satOff val="0"/>
                <a:lumOff val="0"/>
                <a:tint val="50000"/>
                <a:satMod val="300000"/>
                <a:alpha val="18000"/>
              </a:schemeClr>
            </a:gs>
            <a:gs pos="35000">
              <a:schemeClr val="accent1">
                <a:hueOff val="0"/>
                <a:satOff val="0"/>
                <a:lumOff val="0"/>
                <a:tint val="37000"/>
                <a:satMod val="300000"/>
                <a:alpha val="18000"/>
              </a:schemeClr>
            </a:gs>
            <a:gs pos="100000">
              <a:schemeClr val="accent1">
                <a:hueOff val="0"/>
                <a:satOff val="0"/>
                <a:lumOff val="0"/>
                <a:tint val="15000"/>
                <a:satMod val="350000"/>
                <a:alpha val="18000"/>
              </a:schemeClr>
            </a:gs>
          </a:gsLst>
          <a:lin ang="16200000" scaled="1"/>
          <a:tileRect/>
        </a:gradFill>
      </dgm:spPr>
      <dgm:t>
        <a:bodyPr/>
        <a:lstStyle/>
        <a:p>
          <a:endParaRPr lang="en-US"/>
        </a:p>
      </dgm:t>
    </dgm:pt>
    <dgm:pt modelId="{92CBEE00-A8DE-DC48-AE0E-9364D4A2A644}">
      <dgm:prSet/>
      <dgm:spPr>
        <a:gradFill flip="none" rotWithShape="0">
          <a:gsLst>
            <a:gs pos="0">
              <a:schemeClr val="accent1">
                <a:hueOff val="0"/>
                <a:satOff val="0"/>
                <a:lumOff val="0"/>
                <a:tint val="50000"/>
                <a:satMod val="300000"/>
                <a:alpha val="20000"/>
              </a:schemeClr>
            </a:gs>
            <a:gs pos="35000">
              <a:schemeClr val="accent1">
                <a:hueOff val="0"/>
                <a:satOff val="0"/>
                <a:lumOff val="0"/>
                <a:tint val="37000"/>
                <a:satMod val="300000"/>
                <a:alpha val="20000"/>
              </a:schemeClr>
            </a:gs>
            <a:gs pos="100000">
              <a:schemeClr val="accent1">
                <a:hueOff val="0"/>
                <a:satOff val="0"/>
                <a:lumOff val="0"/>
                <a:tint val="15000"/>
                <a:satMod val="350000"/>
                <a:alpha val="20000"/>
              </a:schemeClr>
            </a:gs>
          </a:gsLst>
          <a:lin ang="16200000" scaled="1"/>
          <a:tileRect/>
        </a:gradFill>
      </dgm:spPr>
      <dgm:t>
        <a:bodyPr/>
        <a:lstStyle/>
        <a:p>
          <a:pPr rtl="0"/>
          <a:r>
            <a:rPr lang="en-US" dirty="0" smtClean="0"/>
            <a:t>Institute for Sustainable Futures</a:t>
          </a:r>
          <a:endParaRPr lang="en-US" dirty="0"/>
        </a:p>
      </dgm:t>
    </dgm:pt>
    <dgm:pt modelId="{CA7C4CBF-D503-BD49-95F6-0B60F0C57C43}" type="parTrans" cxnId="{83047024-180F-FE4A-9BC6-428FA80816D1}">
      <dgm:prSet/>
      <dgm:spPr/>
      <dgm:t>
        <a:bodyPr/>
        <a:lstStyle/>
        <a:p>
          <a:endParaRPr lang="en-US"/>
        </a:p>
      </dgm:t>
    </dgm:pt>
    <dgm:pt modelId="{00B0A738-2FBD-B44B-9E36-747DD71EF207}" type="sibTrans" cxnId="{83047024-180F-FE4A-9BC6-428FA80816D1}">
      <dgm:prSet/>
      <dgm:spPr>
        <a:gradFill flip="none" rotWithShape="0">
          <a:gsLst>
            <a:gs pos="0">
              <a:schemeClr val="accent1">
                <a:hueOff val="0"/>
                <a:satOff val="0"/>
                <a:lumOff val="0"/>
                <a:tint val="50000"/>
                <a:satMod val="300000"/>
                <a:alpha val="20000"/>
              </a:schemeClr>
            </a:gs>
            <a:gs pos="35000">
              <a:schemeClr val="accent1">
                <a:hueOff val="0"/>
                <a:satOff val="0"/>
                <a:lumOff val="0"/>
                <a:tint val="37000"/>
                <a:satMod val="300000"/>
                <a:alpha val="20000"/>
              </a:schemeClr>
            </a:gs>
            <a:gs pos="100000">
              <a:schemeClr val="accent1">
                <a:hueOff val="0"/>
                <a:satOff val="0"/>
                <a:lumOff val="0"/>
                <a:tint val="15000"/>
                <a:satMod val="350000"/>
                <a:alpha val="20000"/>
              </a:schemeClr>
            </a:gs>
          </a:gsLst>
          <a:lin ang="16200000" scaled="1"/>
          <a:tileRect/>
        </a:gradFill>
      </dgm:spPr>
      <dgm:t>
        <a:bodyPr/>
        <a:lstStyle/>
        <a:p>
          <a:endParaRPr lang="en-US"/>
        </a:p>
      </dgm:t>
    </dgm:pt>
    <dgm:pt modelId="{003ADFBB-20ED-3148-BEAD-2FCEDF43F29E}">
      <dgm:prSet/>
      <dgm:spPr>
        <a:gradFill flip="none" rotWithShape="0">
          <a:gsLst>
            <a:gs pos="0">
              <a:schemeClr val="accent1">
                <a:hueOff val="0"/>
                <a:satOff val="0"/>
                <a:lumOff val="0"/>
                <a:tint val="50000"/>
                <a:satMod val="300000"/>
                <a:alpha val="20000"/>
              </a:schemeClr>
            </a:gs>
            <a:gs pos="35000">
              <a:schemeClr val="accent1">
                <a:hueOff val="0"/>
                <a:satOff val="0"/>
                <a:lumOff val="0"/>
                <a:tint val="37000"/>
                <a:satMod val="300000"/>
                <a:alpha val="20000"/>
              </a:schemeClr>
            </a:gs>
            <a:gs pos="100000">
              <a:schemeClr val="accent1">
                <a:hueOff val="0"/>
                <a:satOff val="0"/>
                <a:lumOff val="0"/>
                <a:tint val="15000"/>
                <a:satMod val="350000"/>
                <a:alpha val="20000"/>
              </a:schemeClr>
            </a:gs>
          </a:gsLst>
          <a:lin ang="16200000" scaled="1"/>
          <a:tileRect/>
        </a:gradFill>
      </dgm:spPr>
      <dgm:t>
        <a:bodyPr/>
        <a:lstStyle/>
        <a:p>
          <a:pPr rtl="0"/>
          <a:r>
            <a:rPr lang="en-US" dirty="0" smtClean="0">
              <a:solidFill>
                <a:srgbClr val="17375E"/>
              </a:solidFill>
            </a:rPr>
            <a:t>Institute for Health and Quality of Life</a:t>
          </a:r>
          <a:endParaRPr lang="en-US" dirty="0">
            <a:solidFill>
              <a:srgbClr val="17375E"/>
            </a:solidFill>
          </a:endParaRPr>
        </a:p>
      </dgm:t>
    </dgm:pt>
    <dgm:pt modelId="{08E33DEF-3F6D-8440-8E24-3E4F72D6A4C7}" type="parTrans" cxnId="{F310DF62-41A8-C842-AA4A-335660EC64E2}">
      <dgm:prSet/>
      <dgm:spPr/>
      <dgm:t>
        <a:bodyPr/>
        <a:lstStyle/>
        <a:p>
          <a:endParaRPr lang="en-US"/>
        </a:p>
      </dgm:t>
    </dgm:pt>
    <dgm:pt modelId="{2C3B8C47-7CCF-BB4A-9BB8-632142506E33}" type="sibTrans" cxnId="{F310DF62-41A8-C842-AA4A-335660EC64E2}">
      <dgm:prSet/>
      <dgm:spPr>
        <a:gradFill flip="none" rotWithShape="0">
          <a:gsLst>
            <a:gs pos="0">
              <a:schemeClr val="accent1">
                <a:hueOff val="0"/>
                <a:satOff val="0"/>
                <a:lumOff val="0"/>
                <a:tint val="50000"/>
                <a:satMod val="300000"/>
                <a:alpha val="19000"/>
              </a:schemeClr>
            </a:gs>
            <a:gs pos="35000">
              <a:schemeClr val="accent1">
                <a:hueOff val="0"/>
                <a:satOff val="0"/>
                <a:lumOff val="0"/>
                <a:tint val="37000"/>
                <a:satMod val="300000"/>
                <a:alpha val="19000"/>
              </a:schemeClr>
            </a:gs>
            <a:gs pos="100000">
              <a:schemeClr val="accent1">
                <a:hueOff val="0"/>
                <a:satOff val="0"/>
                <a:lumOff val="0"/>
                <a:tint val="15000"/>
                <a:satMod val="350000"/>
                <a:alpha val="19000"/>
              </a:schemeClr>
            </a:gs>
          </a:gsLst>
          <a:lin ang="16200000" scaled="1"/>
          <a:tileRect/>
        </a:gradFill>
      </dgm:spPr>
      <dgm:t>
        <a:bodyPr/>
        <a:lstStyle/>
        <a:p>
          <a:endParaRPr lang="en-US"/>
        </a:p>
      </dgm:t>
    </dgm:pt>
    <dgm:pt modelId="{4FE3A8DB-54D1-CD42-AA48-82F7E1AC571E}" type="pres">
      <dgm:prSet presAssocID="{EBAE6B73-000C-3442-9321-E495C93DE3BB}" presName="Name0" presStyleCnt="0">
        <dgm:presLayoutVars>
          <dgm:chMax/>
          <dgm:chPref/>
          <dgm:dir/>
          <dgm:animLvl val="lvl"/>
        </dgm:presLayoutVars>
      </dgm:prSet>
      <dgm:spPr/>
      <dgm:t>
        <a:bodyPr/>
        <a:lstStyle/>
        <a:p>
          <a:endParaRPr lang="en-GB"/>
        </a:p>
      </dgm:t>
    </dgm:pt>
    <dgm:pt modelId="{2D284045-1B84-0844-A5F7-819E6F9D8EA0}" type="pres">
      <dgm:prSet presAssocID="{3688C590-E926-6C4E-A9E0-714C2EDF99BD}" presName="composite" presStyleCnt="0"/>
      <dgm:spPr/>
    </dgm:pt>
    <dgm:pt modelId="{6C27B741-0930-2D43-86B2-A6693630FAF0}" type="pres">
      <dgm:prSet presAssocID="{3688C590-E926-6C4E-A9E0-714C2EDF99BD}" presName="Parent1" presStyleLbl="node1" presStyleIdx="0" presStyleCnt="6">
        <dgm:presLayoutVars>
          <dgm:chMax val="1"/>
          <dgm:chPref val="1"/>
          <dgm:bulletEnabled val="1"/>
        </dgm:presLayoutVars>
      </dgm:prSet>
      <dgm:spPr/>
      <dgm:t>
        <a:bodyPr/>
        <a:lstStyle/>
        <a:p>
          <a:endParaRPr lang="en-GB"/>
        </a:p>
      </dgm:t>
    </dgm:pt>
    <dgm:pt modelId="{39362806-3A13-0B4E-A952-A50422279FA1}" type="pres">
      <dgm:prSet presAssocID="{3688C590-E926-6C4E-A9E0-714C2EDF99BD}" presName="Childtext1" presStyleLbl="revTx" presStyleIdx="0" presStyleCnt="3">
        <dgm:presLayoutVars>
          <dgm:chMax val="0"/>
          <dgm:chPref val="0"/>
          <dgm:bulletEnabled val="1"/>
        </dgm:presLayoutVars>
      </dgm:prSet>
      <dgm:spPr/>
    </dgm:pt>
    <dgm:pt modelId="{20D7E0E8-39E4-4B4C-A5CC-C1CE3FB5865E}" type="pres">
      <dgm:prSet presAssocID="{3688C590-E926-6C4E-A9E0-714C2EDF99BD}" presName="BalanceSpacing" presStyleCnt="0"/>
      <dgm:spPr/>
    </dgm:pt>
    <dgm:pt modelId="{768ABA0A-97E9-2547-9EB7-54DD7FE1B9A6}" type="pres">
      <dgm:prSet presAssocID="{3688C590-E926-6C4E-A9E0-714C2EDF99BD}" presName="BalanceSpacing1" presStyleCnt="0"/>
      <dgm:spPr/>
    </dgm:pt>
    <dgm:pt modelId="{302B33F8-0E4F-CD4E-87F6-4AEE20478B66}" type="pres">
      <dgm:prSet presAssocID="{5B5745B8-DF9D-B54E-A9AC-9980DF663DB6}" presName="Accent1Text" presStyleLbl="node1" presStyleIdx="1" presStyleCnt="6"/>
      <dgm:spPr/>
      <dgm:t>
        <a:bodyPr/>
        <a:lstStyle/>
        <a:p>
          <a:endParaRPr lang="en-GB"/>
        </a:p>
      </dgm:t>
    </dgm:pt>
    <dgm:pt modelId="{731E9371-8FC2-4648-B145-5D63DB04FF08}" type="pres">
      <dgm:prSet presAssocID="{5B5745B8-DF9D-B54E-A9AC-9980DF663DB6}" presName="spaceBetweenRectangles" presStyleCnt="0"/>
      <dgm:spPr/>
    </dgm:pt>
    <dgm:pt modelId="{D259B68B-A02A-3248-8B46-A1CD8F0968C9}" type="pres">
      <dgm:prSet presAssocID="{92CBEE00-A8DE-DC48-AE0E-9364D4A2A644}" presName="composite" presStyleCnt="0"/>
      <dgm:spPr/>
    </dgm:pt>
    <dgm:pt modelId="{B4AB2346-44E8-CB48-A904-85D603C1E942}" type="pres">
      <dgm:prSet presAssocID="{92CBEE00-A8DE-DC48-AE0E-9364D4A2A644}" presName="Parent1" presStyleLbl="node1" presStyleIdx="2" presStyleCnt="6">
        <dgm:presLayoutVars>
          <dgm:chMax val="1"/>
          <dgm:chPref val="1"/>
          <dgm:bulletEnabled val="1"/>
        </dgm:presLayoutVars>
      </dgm:prSet>
      <dgm:spPr/>
      <dgm:t>
        <a:bodyPr/>
        <a:lstStyle/>
        <a:p>
          <a:endParaRPr lang="en-GB"/>
        </a:p>
      </dgm:t>
    </dgm:pt>
    <dgm:pt modelId="{F4E5EB26-2B6F-434B-9C90-F68F0816B35C}" type="pres">
      <dgm:prSet presAssocID="{92CBEE00-A8DE-DC48-AE0E-9364D4A2A644}" presName="Childtext1" presStyleLbl="revTx" presStyleIdx="1" presStyleCnt="3">
        <dgm:presLayoutVars>
          <dgm:chMax val="0"/>
          <dgm:chPref val="0"/>
          <dgm:bulletEnabled val="1"/>
        </dgm:presLayoutVars>
      </dgm:prSet>
      <dgm:spPr/>
    </dgm:pt>
    <dgm:pt modelId="{EB1D750B-5636-3248-BE83-2AB2A59874A2}" type="pres">
      <dgm:prSet presAssocID="{92CBEE00-A8DE-DC48-AE0E-9364D4A2A644}" presName="BalanceSpacing" presStyleCnt="0"/>
      <dgm:spPr/>
    </dgm:pt>
    <dgm:pt modelId="{847DBE07-F847-AB4F-AAB3-BD4473B23EBF}" type="pres">
      <dgm:prSet presAssocID="{92CBEE00-A8DE-DC48-AE0E-9364D4A2A644}" presName="BalanceSpacing1" presStyleCnt="0"/>
      <dgm:spPr/>
    </dgm:pt>
    <dgm:pt modelId="{7D601C58-923E-2345-8147-E561AE338D59}" type="pres">
      <dgm:prSet presAssocID="{00B0A738-2FBD-B44B-9E36-747DD71EF207}" presName="Accent1Text" presStyleLbl="node1" presStyleIdx="3" presStyleCnt="6"/>
      <dgm:spPr/>
      <dgm:t>
        <a:bodyPr/>
        <a:lstStyle/>
        <a:p>
          <a:endParaRPr lang="en-GB"/>
        </a:p>
      </dgm:t>
    </dgm:pt>
    <dgm:pt modelId="{F0CDC553-6448-3F4B-84C4-08724CF46D35}" type="pres">
      <dgm:prSet presAssocID="{00B0A738-2FBD-B44B-9E36-747DD71EF207}" presName="spaceBetweenRectangles" presStyleCnt="0"/>
      <dgm:spPr/>
    </dgm:pt>
    <dgm:pt modelId="{06A3D077-3304-C249-B795-61DB0609417D}" type="pres">
      <dgm:prSet presAssocID="{003ADFBB-20ED-3148-BEAD-2FCEDF43F29E}" presName="composite" presStyleCnt="0"/>
      <dgm:spPr/>
    </dgm:pt>
    <dgm:pt modelId="{000715BA-59D5-C546-B4AD-662BCD36EA45}" type="pres">
      <dgm:prSet presAssocID="{003ADFBB-20ED-3148-BEAD-2FCEDF43F29E}" presName="Parent1" presStyleLbl="node1" presStyleIdx="4" presStyleCnt="6">
        <dgm:presLayoutVars>
          <dgm:chMax val="1"/>
          <dgm:chPref val="1"/>
          <dgm:bulletEnabled val="1"/>
        </dgm:presLayoutVars>
      </dgm:prSet>
      <dgm:spPr/>
      <dgm:t>
        <a:bodyPr/>
        <a:lstStyle/>
        <a:p>
          <a:endParaRPr lang="en-GB"/>
        </a:p>
      </dgm:t>
    </dgm:pt>
    <dgm:pt modelId="{2344A58A-8074-8D4E-B95F-71DF0DBC32EE}" type="pres">
      <dgm:prSet presAssocID="{003ADFBB-20ED-3148-BEAD-2FCEDF43F29E}" presName="Childtext1" presStyleLbl="revTx" presStyleIdx="2" presStyleCnt="3">
        <dgm:presLayoutVars>
          <dgm:chMax val="0"/>
          <dgm:chPref val="0"/>
          <dgm:bulletEnabled val="1"/>
        </dgm:presLayoutVars>
      </dgm:prSet>
      <dgm:spPr/>
    </dgm:pt>
    <dgm:pt modelId="{C6444F21-A36E-8F43-ABCA-1AB7E498518B}" type="pres">
      <dgm:prSet presAssocID="{003ADFBB-20ED-3148-BEAD-2FCEDF43F29E}" presName="BalanceSpacing" presStyleCnt="0"/>
      <dgm:spPr/>
    </dgm:pt>
    <dgm:pt modelId="{22113405-B5BE-DD47-A4B0-C39E27E7C63F}" type="pres">
      <dgm:prSet presAssocID="{003ADFBB-20ED-3148-BEAD-2FCEDF43F29E}" presName="BalanceSpacing1" presStyleCnt="0"/>
      <dgm:spPr/>
    </dgm:pt>
    <dgm:pt modelId="{479DF49F-6A29-1846-B6C3-2393099A1A2A}" type="pres">
      <dgm:prSet presAssocID="{2C3B8C47-7CCF-BB4A-9BB8-632142506E33}" presName="Accent1Text" presStyleLbl="node1" presStyleIdx="5" presStyleCnt="6"/>
      <dgm:spPr/>
      <dgm:t>
        <a:bodyPr/>
        <a:lstStyle/>
        <a:p>
          <a:endParaRPr lang="en-GB"/>
        </a:p>
      </dgm:t>
    </dgm:pt>
  </dgm:ptLst>
  <dgm:cxnLst>
    <dgm:cxn modelId="{E76E2FD5-8AC5-8045-B6FC-5E9C2BF6DDD4}" type="presOf" srcId="{5B5745B8-DF9D-B54E-A9AC-9980DF663DB6}" destId="{302B33F8-0E4F-CD4E-87F6-4AEE20478B66}" srcOrd="0" destOrd="0" presId="urn:microsoft.com/office/officeart/2008/layout/AlternatingHexagons"/>
    <dgm:cxn modelId="{F310DF62-41A8-C842-AA4A-335660EC64E2}" srcId="{EBAE6B73-000C-3442-9321-E495C93DE3BB}" destId="{003ADFBB-20ED-3148-BEAD-2FCEDF43F29E}" srcOrd="2" destOrd="0" parTransId="{08E33DEF-3F6D-8440-8E24-3E4F72D6A4C7}" sibTransId="{2C3B8C47-7CCF-BB4A-9BB8-632142506E33}"/>
    <dgm:cxn modelId="{782BAF1D-E923-164F-BEEA-2B5B5B94B8A0}" type="presOf" srcId="{2C3B8C47-7CCF-BB4A-9BB8-632142506E33}" destId="{479DF49F-6A29-1846-B6C3-2393099A1A2A}" srcOrd="0" destOrd="0" presId="urn:microsoft.com/office/officeart/2008/layout/AlternatingHexagons"/>
    <dgm:cxn modelId="{2A93120C-7012-604A-BAAF-5629B81FE5C1}" type="presOf" srcId="{3688C590-E926-6C4E-A9E0-714C2EDF99BD}" destId="{6C27B741-0930-2D43-86B2-A6693630FAF0}" srcOrd="0" destOrd="0" presId="urn:microsoft.com/office/officeart/2008/layout/AlternatingHexagons"/>
    <dgm:cxn modelId="{2AFC3257-5F6D-BD48-AE1A-96A39C543EFC}" type="presOf" srcId="{003ADFBB-20ED-3148-BEAD-2FCEDF43F29E}" destId="{000715BA-59D5-C546-B4AD-662BCD36EA45}" srcOrd="0" destOrd="0" presId="urn:microsoft.com/office/officeart/2008/layout/AlternatingHexagons"/>
    <dgm:cxn modelId="{61D72407-7257-1546-A5F6-89A1FC5EF255}" type="presOf" srcId="{92CBEE00-A8DE-DC48-AE0E-9364D4A2A644}" destId="{B4AB2346-44E8-CB48-A904-85D603C1E942}" srcOrd="0" destOrd="0" presId="urn:microsoft.com/office/officeart/2008/layout/AlternatingHexagons"/>
    <dgm:cxn modelId="{B3BFE7FB-6A51-1248-84D0-A70745329E3A}" type="presOf" srcId="{EBAE6B73-000C-3442-9321-E495C93DE3BB}" destId="{4FE3A8DB-54D1-CD42-AA48-82F7E1AC571E}" srcOrd="0" destOrd="0" presId="urn:microsoft.com/office/officeart/2008/layout/AlternatingHexagons"/>
    <dgm:cxn modelId="{83047024-180F-FE4A-9BC6-428FA80816D1}" srcId="{EBAE6B73-000C-3442-9321-E495C93DE3BB}" destId="{92CBEE00-A8DE-DC48-AE0E-9364D4A2A644}" srcOrd="1" destOrd="0" parTransId="{CA7C4CBF-D503-BD49-95F6-0B60F0C57C43}" sibTransId="{00B0A738-2FBD-B44B-9E36-747DD71EF207}"/>
    <dgm:cxn modelId="{17AD7E7F-5370-AD48-89BE-732C2F610ED7}" srcId="{EBAE6B73-000C-3442-9321-E495C93DE3BB}" destId="{3688C590-E926-6C4E-A9E0-714C2EDF99BD}" srcOrd="0" destOrd="0" parTransId="{E2E9B47A-A850-9F4A-9CB4-FCE63A1BD429}" sibTransId="{5B5745B8-DF9D-B54E-A9AC-9980DF663DB6}"/>
    <dgm:cxn modelId="{D7F529D9-6826-5943-85EB-30C937617E6E}" type="presOf" srcId="{00B0A738-2FBD-B44B-9E36-747DD71EF207}" destId="{7D601C58-923E-2345-8147-E561AE338D59}" srcOrd="0" destOrd="0" presId="urn:microsoft.com/office/officeart/2008/layout/AlternatingHexagons"/>
    <dgm:cxn modelId="{852747E6-D625-8A43-8D10-F8471FB7860D}" type="presParOf" srcId="{4FE3A8DB-54D1-CD42-AA48-82F7E1AC571E}" destId="{2D284045-1B84-0844-A5F7-819E6F9D8EA0}" srcOrd="0" destOrd="0" presId="urn:microsoft.com/office/officeart/2008/layout/AlternatingHexagons"/>
    <dgm:cxn modelId="{097E2B07-9061-E143-A5B3-BCD611F8833B}" type="presParOf" srcId="{2D284045-1B84-0844-A5F7-819E6F9D8EA0}" destId="{6C27B741-0930-2D43-86B2-A6693630FAF0}" srcOrd="0" destOrd="0" presId="urn:microsoft.com/office/officeart/2008/layout/AlternatingHexagons"/>
    <dgm:cxn modelId="{29936572-8036-E042-8DF7-CA5D827645AC}" type="presParOf" srcId="{2D284045-1B84-0844-A5F7-819E6F9D8EA0}" destId="{39362806-3A13-0B4E-A952-A50422279FA1}" srcOrd="1" destOrd="0" presId="urn:microsoft.com/office/officeart/2008/layout/AlternatingHexagons"/>
    <dgm:cxn modelId="{7FBF3D98-85C4-634F-81BD-391576D6440B}" type="presParOf" srcId="{2D284045-1B84-0844-A5F7-819E6F9D8EA0}" destId="{20D7E0E8-39E4-4B4C-A5CC-C1CE3FB5865E}" srcOrd="2" destOrd="0" presId="urn:microsoft.com/office/officeart/2008/layout/AlternatingHexagons"/>
    <dgm:cxn modelId="{73BE9448-B9AD-2048-A435-8DA5B04ED701}" type="presParOf" srcId="{2D284045-1B84-0844-A5F7-819E6F9D8EA0}" destId="{768ABA0A-97E9-2547-9EB7-54DD7FE1B9A6}" srcOrd="3" destOrd="0" presId="urn:microsoft.com/office/officeart/2008/layout/AlternatingHexagons"/>
    <dgm:cxn modelId="{ECE6298E-3590-E34E-8169-40CB353F3AC4}" type="presParOf" srcId="{2D284045-1B84-0844-A5F7-819E6F9D8EA0}" destId="{302B33F8-0E4F-CD4E-87F6-4AEE20478B66}" srcOrd="4" destOrd="0" presId="urn:microsoft.com/office/officeart/2008/layout/AlternatingHexagons"/>
    <dgm:cxn modelId="{9F004B29-5986-F142-82EE-CE105B5E72AB}" type="presParOf" srcId="{4FE3A8DB-54D1-CD42-AA48-82F7E1AC571E}" destId="{731E9371-8FC2-4648-B145-5D63DB04FF08}" srcOrd="1" destOrd="0" presId="urn:microsoft.com/office/officeart/2008/layout/AlternatingHexagons"/>
    <dgm:cxn modelId="{4E1B9A46-6460-7846-BCBA-A7DD9BE0BC6E}" type="presParOf" srcId="{4FE3A8DB-54D1-CD42-AA48-82F7E1AC571E}" destId="{D259B68B-A02A-3248-8B46-A1CD8F0968C9}" srcOrd="2" destOrd="0" presId="urn:microsoft.com/office/officeart/2008/layout/AlternatingHexagons"/>
    <dgm:cxn modelId="{98CA624B-FBE3-5945-9442-542205DA10BB}" type="presParOf" srcId="{D259B68B-A02A-3248-8B46-A1CD8F0968C9}" destId="{B4AB2346-44E8-CB48-A904-85D603C1E942}" srcOrd="0" destOrd="0" presId="urn:microsoft.com/office/officeart/2008/layout/AlternatingHexagons"/>
    <dgm:cxn modelId="{27125DD7-4A94-A342-B9EB-1110E3C66F37}" type="presParOf" srcId="{D259B68B-A02A-3248-8B46-A1CD8F0968C9}" destId="{F4E5EB26-2B6F-434B-9C90-F68F0816B35C}" srcOrd="1" destOrd="0" presId="urn:microsoft.com/office/officeart/2008/layout/AlternatingHexagons"/>
    <dgm:cxn modelId="{AC1FACE4-4C61-CF4B-9980-842CEB799113}" type="presParOf" srcId="{D259B68B-A02A-3248-8B46-A1CD8F0968C9}" destId="{EB1D750B-5636-3248-BE83-2AB2A59874A2}" srcOrd="2" destOrd="0" presId="urn:microsoft.com/office/officeart/2008/layout/AlternatingHexagons"/>
    <dgm:cxn modelId="{A59EAAD5-1201-9B46-8BF1-40AE5067011D}" type="presParOf" srcId="{D259B68B-A02A-3248-8B46-A1CD8F0968C9}" destId="{847DBE07-F847-AB4F-AAB3-BD4473B23EBF}" srcOrd="3" destOrd="0" presId="urn:microsoft.com/office/officeart/2008/layout/AlternatingHexagons"/>
    <dgm:cxn modelId="{DE52E341-387A-3149-86E1-A47AB7672165}" type="presParOf" srcId="{D259B68B-A02A-3248-8B46-A1CD8F0968C9}" destId="{7D601C58-923E-2345-8147-E561AE338D59}" srcOrd="4" destOrd="0" presId="urn:microsoft.com/office/officeart/2008/layout/AlternatingHexagons"/>
    <dgm:cxn modelId="{825E7595-B5DE-AC4B-A879-31E829B8E0B2}" type="presParOf" srcId="{4FE3A8DB-54D1-CD42-AA48-82F7E1AC571E}" destId="{F0CDC553-6448-3F4B-84C4-08724CF46D35}" srcOrd="3" destOrd="0" presId="urn:microsoft.com/office/officeart/2008/layout/AlternatingHexagons"/>
    <dgm:cxn modelId="{B8E57D95-5933-FF42-9CEC-0A603CD99A88}" type="presParOf" srcId="{4FE3A8DB-54D1-CD42-AA48-82F7E1AC571E}" destId="{06A3D077-3304-C249-B795-61DB0609417D}" srcOrd="4" destOrd="0" presId="urn:microsoft.com/office/officeart/2008/layout/AlternatingHexagons"/>
    <dgm:cxn modelId="{3B8DC9B6-9B2C-EB4B-A67F-E7A80D1FC670}" type="presParOf" srcId="{06A3D077-3304-C249-B795-61DB0609417D}" destId="{000715BA-59D5-C546-B4AD-662BCD36EA45}" srcOrd="0" destOrd="0" presId="urn:microsoft.com/office/officeart/2008/layout/AlternatingHexagons"/>
    <dgm:cxn modelId="{18F51A5D-7243-EF44-83A3-DE7AB0359251}" type="presParOf" srcId="{06A3D077-3304-C249-B795-61DB0609417D}" destId="{2344A58A-8074-8D4E-B95F-71DF0DBC32EE}" srcOrd="1" destOrd="0" presId="urn:microsoft.com/office/officeart/2008/layout/AlternatingHexagons"/>
    <dgm:cxn modelId="{951F63D7-69A2-1147-8E39-B5729072D11A}" type="presParOf" srcId="{06A3D077-3304-C249-B795-61DB0609417D}" destId="{C6444F21-A36E-8F43-ABCA-1AB7E498518B}" srcOrd="2" destOrd="0" presId="urn:microsoft.com/office/officeart/2008/layout/AlternatingHexagons"/>
    <dgm:cxn modelId="{13738EB5-D61C-054B-80CD-604DF27E262D}" type="presParOf" srcId="{06A3D077-3304-C249-B795-61DB0609417D}" destId="{22113405-B5BE-DD47-A4B0-C39E27E7C63F}" srcOrd="3" destOrd="0" presId="urn:microsoft.com/office/officeart/2008/layout/AlternatingHexagons"/>
    <dgm:cxn modelId="{262F584A-6512-2546-82A6-DC9D538158E6}" type="presParOf" srcId="{06A3D077-3304-C249-B795-61DB0609417D}" destId="{479DF49F-6A29-1846-B6C3-2393099A1A2A}" srcOrd="4" destOrd="0" presId="urn:microsoft.com/office/officeart/2008/layout/AlternatingHexagons"/>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27B741-0930-2D43-86B2-A6693630FAF0}">
      <dsp:nvSpPr>
        <dsp:cNvPr id="0" name=""/>
        <dsp:cNvSpPr/>
      </dsp:nvSpPr>
      <dsp:spPr>
        <a:xfrm rot="5400000">
          <a:off x="3496244" y="922171"/>
          <a:ext cx="2296232" cy="1997722"/>
        </a:xfrm>
        <a:prstGeom prst="hexagon">
          <a:avLst>
            <a:gd name="adj" fmla="val 25000"/>
            <a:gd name="vf" fmla="val 115470"/>
          </a:avLst>
        </a:prstGeom>
        <a:gradFill flip="none" rotWithShape="0">
          <a:gsLst>
            <a:gs pos="0">
              <a:schemeClr val="accent1">
                <a:hueOff val="0"/>
                <a:satOff val="0"/>
                <a:lumOff val="0"/>
                <a:tint val="50000"/>
                <a:satMod val="300000"/>
                <a:alpha val="20000"/>
              </a:schemeClr>
            </a:gs>
            <a:gs pos="35000">
              <a:schemeClr val="accent1">
                <a:hueOff val="0"/>
                <a:satOff val="0"/>
                <a:lumOff val="0"/>
                <a:tint val="37000"/>
                <a:satMod val="300000"/>
                <a:alpha val="20000"/>
              </a:schemeClr>
            </a:gs>
            <a:gs pos="100000">
              <a:schemeClr val="accent1">
                <a:hueOff val="0"/>
                <a:satOff val="0"/>
                <a:lumOff val="0"/>
                <a:tint val="15000"/>
                <a:satMod val="350000"/>
                <a:alpha val="20000"/>
              </a:schemeClr>
            </a:gs>
          </a:gsLst>
          <a:lin ang="16200000" scaled="1"/>
          <a:tileRect/>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kern="1200" dirty="0" smtClean="0">
              <a:solidFill>
                <a:srgbClr val="17375E"/>
              </a:solidFill>
            </a:rPr>
            <a:t>Institute for Creative Economy</a:t>
          </a:r>
          <a:endParaRPr lang="en-US" sz="2000" kern="1200" dirty="0">
            <a:solidFill>
              <a:srgbClr val="17375E"/>
            </a:solidFill>
          </a:endParaRPr>
        </a:p>
      </dsp:txBody>
      <dsp:txXfrm rot="-5400000">
        <a:off x="3956811" y="1130747"/>
        <a:ext cx="1375098" cy="1580573"/>
      </dsp:txXfrm>
    </dsp:sp>
    <dsp:sp modelId="{39362806-3A13-0B4E-A952-A50422279FA1}">
      <dsp:nvSpPr>
        <dsp:cNvPr id="0" name=""/>
        <dsp:cNvSpPr/>
      </dsp:nvSpPr>
      <dsp:spPr>
        <a:xfrm>
          <a:off x="5703842" y="1232162"/>
          <a:ext cx="2562595" cy="1377739"/>
        </a:xfrm>
        <a:prstGeom prst="rect">
          <a:avLst/>
        </a:prstGeom>
        <a:noFill/>
        <a:ln>
          <a:noFill/>
        </a:ln>
        <a:effectLst/>
      </dsp:spPr>
      <dsp:style>
        <a:lnRef idx="0">
          <a:scrgbClr r="0" g="0" b="0"/>
        </a:lnRef>
        <a:fillRef idx="0">
          <a:scrgbClr r="0" g="0" b="0"/>
        </a:fillRef>
        <a:effectRef idx="0">
          <a:scrgbClr r="0" g="0" b="0"/>
        </a:effectRef>
        <a:fontRef idx="minor"/>
      </dsp:style>
    </dsp:sp>
    <dsp:sp modelId="{302B33F8-0E4F-CD4E-87F6-4AEE20478B66}">
      <dsp:nvSpPr>
        <dsp:cNvPr id="0" name=""/>
        <dsp:cNvSpPr/>
      </dsp:nvSpPr>
      <dsp:spPr>
        <a:xfrm rot="5400000">
          <a:off x="1338703" y="922171"/>
          <a:ext cx="2296232" cy="1997722"/>
        </a:xfrm>
        <a:prstGeom prst="hexagon">
          <a:avLst>
            <a:gd name="adj" fmla="val 25000"/>
            <a:gd name="vf" fmla="val 115470"/>
          </a:avLst>
        </a:prstGeom>
        <a:gradFill flip="none" rotWithShape="0">
          <a:gsLst>
            <a:gs pos="0">
              <a:schemeClr val="accent1">
                <a:hueOff val="0"/>
                <a:satOff val="0"/>
                <a:lumOff val="0"/>
                <a:tint val="50000"/>
                <a:satMod val="300000"/>
                <a:alpha val="18000"/>
              </a:schemeClr>
            </a:gs>
            <a:gs pos="35000">
              <a:schemeClr val="accent1">
                <a:hueOff val="0"/>
                <a:satOff val="0"/>
                <a:lumOff val="0"/>
                <a:tint val="37000"/>
                <a:satMod val="300000"/>
                <a:alpha val="18000"/>
              </a:schemeClr>
            </a:gs>
            <a:gs pos="100000">
              <a:schemeClr val="accent1">
                <a:hueOff val="0"/>
                <a:satOff val="0"/>
                <a:lumOff val="0"/>
                <a:tint val="15000"/>
                <a:satMod val="350000"/>
                <a:alpha val="18000"/>
              </a:schemeClr>
            </a:gs>
          </a:gsLst>
          <a:lin ang="16200000" scaled="1"/>
          <a:tileRect/>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en-US" sz="3600" kern="1200"/>
        </a:p>
      </dsp:txBody>
      <dsp:txXfrm rot="-5400000">
        <a:off x="1799270" y="1130747"/>
        <a:ext cx="1375098" cy="1580573"/>
      </dsp:txXfrm>
    </dsp:sp>
    <dsp:sp modelId="{B4AB2346-44E8-CB48-A904-85D603C1E942}">
      <dsp:nvSpPr>
        <dsp:cNvPr id="0" name=""/>
        <dsp:cNvSpPr/>
      </dsp:nvSpPr>
      <dsp:spPr>
        <a:xfrm rot="5400000">
          <a:off x="2413340" y="2871213"/>
          <a:ext cx="2296232" cy="1997722"/>
        </a:xfrm>
        <a:prstGeom prst="hexagon">
          <a:avLst>
            <a:gd name="adj" fmla="val 25000"/>
            <a:gd name="vf" fmla="val 115470"/>
          </a:avLst>
        </a:prstGeom>
        <a:gradFill flip="none" rotWithShape="0">
          <a:gsLst>
            <a:gs pos="0">
              <a:schemeClr val="accent1">
                <a:hueOff val="0"/>
                <a:satOff val="0"/>
                <a:lumOff val="0"/>
                <a:tint val="50000"/>
                <a:satMod val="300000"/>
                <a:alpha val="20000"/>
              </a:schemeClr>
            </a:gs>
            <a:gs pos="35000">
              <a:schemeClr val="accent1">
                <a:hueOff val="0"/>
                <a:satOff val="0"/>
                <a:lumOff val="0"/>
                <a:tint val="37000"/>
                <a:satMod val="300000"/>
                <a:alpha val="20000"/>
              </a:schemeClr>
            </a:gs>
            <a:gs pos="100000">
              <a:schemeClr val="accent1">
                <a:hueOff val="0"/>
                <a:satOff val="0"/>
                <a:lumOff val="0"/>
                <a:tint val="15000"/>
                <a:satMod val="350000"/>
                <a:alpha val="20000"/>
              </a:schemeClr>
            </a:gs>
          </a:gsLst>
          <a:lin ang="16200000" scaled="1"/>
          <a:tileRect/>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kern="1200" dirty="0" smtClean="0"/>
            <a:t>Institute for Sustainable Futures</a:t>
          </a:r>
          <a:endParaRPr lang="en-US" sz="2000" kern="1200" dirty="0"/>
        </a:p>
      </dsp:txBody>
      <dsp:txXfrm rot="-5400000">
        <a:off x="2873907" y="3079789"/>
        <a:ext cx="1375098" cy="1580573"/>
      </dsp:txXfrm>
    </dsp:sp>
    <dsp:sp modelId="{F4E5EB26-2B6F-434B-9C90-F68F0816B35C}">
      <dsp:nvSpPr>
        <dsp:cNvPr id="0" name=""/>
        <dsp:cNvSpPr/>
      </dsp:nvSpPr>
      <dsp:spPr>
        <a:xfrm>
          <a:off x="0" y="3181205"/>
          <a:ext cx="2479931" cy="1377739"/>
        </a:xfrm>
        <a:prstGeom prst="rect">
          <a:avLst/>
        </a:prstGeom>
        <a:noFill/>
        <a:ln>
          <a:noFill/>
        </a:ln>
        <a:effectLst/>
      </dsp:spPr>
      <dsp:style>
        <a:lnRef idx="0">
          <a:scrgbClr r="0" g="0" b="0"/>
        </a:lnRef>
        <a:fillRef idx="0">
          <a:scrgbClr r="0" g="0" b="0"/>
        </a:fillRef>
        <a:effectRef idx="0">
          <a:scrgbClr r="0" g="0" b="0"/>
        </a:effectRef>
        <a:fontRef idx="minor"/>
      </dsp:style>
    </dsp:sp>
    <dsp:sp modelId="{7D601C58-923E-2345-8147-E561AE338D59}">
      <dsp:nvSpPr>
        <dsp:cNvPr id="0" name=""/>
        <dsp:cNvSpPr/>
      </dsp:nvSpPr>
      <dsp:spPr>
        <a:xfrm rot="5400000">
          <a:off x="4570880" y="2871213"/>
          <a:ext cx="2296232" cy="1997722"/>
        </a:xfrm>
        <a:prstGeom prst="hexagon">
          <a:avLst>
            <a:gd name="adj" fmla="val 25000"/>
            <a:gd name="vf" fmla="val 115470"/>
          </a:avLst>
        </a:prstGeom>
        <a:gradFill flip="none" rotWithShape="0">
          <a:gsLst>
            <a:gs pos="0">
              <a:schemeClr val="accent1">
                <a:hueOff val="0"/>
                <a:satOff val="0"/>
                <a:lumOff val="0"/>
                <a:tint val="50000"/>
                <a:satMod val="300000"/>
                <a:alpha val="20000"/>
              </a:schemeClr>
            </a:gs>
            <a:gs pos="35000">
              <a:schemeClr val="accent1">
                <a:hueOff val="0"/>
                <a:satOff val="0"/>
                <a:lumOff val="0"/>
                <a:tint val="37000"/>
                <a:satMod val="300000"/>
                <a:alpha val="20000"/>
              </a:schemeClr>
            </a:gs>
            <a:gs pos="100000">
              <a:schemeClr val="accent1">
                <a:hueOff val="0"/>
                <a:satOff val="0"/>
                <a:lumOff val="0"/>
                <a:tint val="15000"/>
                <a:satMod val="350000"/>
                <a:alpha val="20000"/>
              </a:schemeClr>
            </a:gs>
          </a:gsLst>
          <a:lin ang="16200000" scaled="1"/>
          <a:tileRect/>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en-US" sz="3600" kern="1200"/>
        </a:p>
      </dsp:txBody>
      <dsp:txXfrm rot="-5400000">
        <a:off x="5031447" y="3079789"/>
        <a:ext cx="1375098" cy="1580573"/>
      </dsp:txXfrm>
    </dsp:sp>
    <dsp:sp modelId="{000715BA-59D5-C546-B4AD-662BCD36EA45}">
      <dsp:nvSpPr>
        <dsp:cNvPr id="0" name=""/>
        <dsp:cNvSpPr/>
      </dsp:nvSpPr>
      <dsp:spPr>
        <a:xfrm rot="5400000">
          <a:off x="3496244" y="4820256"/>
          <a:ext cx="2296232" cy="1997722"/>
        </a:xfrm>
        <a:prstGeom prst="hexagon">
          <a:avLst>
            <a:gd name="adj" fmla="val 25000"/>
            <a:gd name="vf" fmla="val 115470"/>
          </a:avLst>
        </a:prstGeom>
        <a:gradFill flip="none" rotWithShape="0">
          <a:gsLst>
            <a:gs pos="0">
              <a:schemeClr val="accent1">
                <a:hueOff val="0"/>
                <a:satOff val="0"/>
                <a:lumOff val="0"/>
                <a:tint val="50000"/>
                <a:satMod val="300000"/>
                <a:alpha val="20000"/>
              </a:schemeClr>
            </a:gs>
            <a:gs pos="35000">
              <a:schemeClr val="accent1">
                <a:hueOff val="0"/>
                <a:satOff val="0"/>
                <a:lumOff val="0"/>
                <a:tint val="37000"/>
                <a:satMod val="300000"/>
                <a:alpha val="20000"/>
              </a:schemeClr>
            </a:gs>
            <a:gs pos="100000">
              <a:schemeClr val="accent1">
                <a:hueOff val="0"/>
                <a:satOff val="0"/>
                <a:lumOff val="0"/>
                <a:tint val="15000"/>
                <a:satMod val="350000"/>
                <a:alpha val="20000"/>
              </a:schemeClr>
            </a:gs>
          </a:gsLst>
          <a:lin ang="16200000" scaled="1"/>
          <a:tileRect/>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kern="1200" dirty="0" smtClean="0">
              <a:solidFill>
                <a:srgbClr val="17375E"/>
              </a:solidFill>
            </a:rPr>
            <a:t>Institute for Health and Quality of Life</a:t>
          </a:r>
          <a:endParaRPr lang="en-US" sz="2000" kern="1200" dirty="0">
            <a:solidFill>
              <a:srgbClr val="17375E"/>
            </a:solidFill>
          </a:endParaRPr>
        </a:p>
      </dsp:txBody>
      <dsp:txXfrm rot="-5400000">
        <a:off x="3956811" y="5028832"/>
        <a:ext cx="1375098" cy="1580573"/>
      </dsp:txXfrm>
    </dsp:sp>
    <dsp:sp modelId="{2344A58A-8074-8D4E-B95F-71DF0DBC32EE}">
      <dsp:nvSpPr>
        <dsp:cNvPr id="0" name=""/>
        <dsp:cNvSpPr/>
      </dsp:nvSpPr>
      <dsp:spPr>
        <a:xfrm>
          <a:off x="5703842" y="5130247"/>
          <a:ext cx="2562595" cy="1377739"/>
        </a:xfrm>
        <a:prstGeom prst="rect">
          <a:avLst/>
        </a:prstGeom>
        <a:noFill/>
        <a:ln>
          <a:noFill/>
        </a:ln>
        <a:effectLst/>
      </dsp:spPr>
      <dsp:style>
        <a:lnRef idx="0">
          <a:scrgbClr r="0" g="0" b="0"/>
        </a:lnRef>
        <a:fillRef idx="0">
          <a:scrgbClr r="0" g="0" b="0"/>
        </a:fillRef>
        <a:effectRef idx="0">
          <a:scrgbClr r="0" g="0" b="0"/>
        </a:effectRef>
        <a:fontRef idx="minor"/>
      </dsp:style>
    </dsp:sp>
    <dsp:sp modelId="{479DF49F-6A29-1846-B6C3-2393099A1A2A}">
      <dsp:nvSpPr>
        <dsp:cNvPr id="0" name=""/>
        <dsp:cNvSpPr/>
      </dsp:nvSpPr>
      <dsp:spPr>
        <a:xfrm rot="5400000">
          <a:off x="1338703" y="4820256"/>
          <a:ext cx="2296232" cy="1997722"/>
        </a:xfrm>
        <a:prstGeom prst="hexagon">
          <a:avLst>
            <a:gd name="adj" fmla="val 25000"/>
            <a:gd name="vf" fmla="val 115470"/>
          </a:avLst>
        </a:prstGeom>
        <a:gradFill flip="none" rotWithShape="0">
          <a:gsLst>
            <a:gs pos="0">
              <a:schemeClr val="accent1">
                <a:hueOff val="0"/>
                <a:satOff val="0"/>
                <a:lumOff val="0"/>
                <a:tint val="50000"/>
                <a:satMod val="300000"/>
                <a:alpha val="19000"/>
              </a:schemeClr>
            </a:gs>
            <a:gs pos="35000">
              <a:schemeClr val="accent1">
                <a:hueOff val="0"/>
                <a:satOff val="0"/>
                <a:lumOff val="0"/>
                <a:tint val="37000"/>
                <a:satMod val="300000"/>
                <a:alpha val="19000"/>
              </a:schemeClr>
            </a:gs>
            <a:gs pos="100000">
              <a:schemeClr val="accent1">
                <a:hueOff val="0"/>
                <a:satOff val="0"/>
                <a:lumOff val="0"/>
                <a:tint val="15000"/>
                <a:satMod val="350000"/>
                <a:alpha val="19000"/>
              </a:schemeClr>
            </a:gs>
          </a:gsLst>
          <a:lin ang="16200000" scaled="1"/>
          <a:tileRect/>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en-US" sz="3600" kern="1200"/>
        </a:p>
      </dsp:txBody>
      <dsp:txXfrm rot="-5400000">
        <a:off x="1799270" y="5028832"/>
        <a:ext cx="1375098" cy="1580573"/>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44B6FAE-AF10-7C49-8A5B-35E3E1CFD9F3}" type="datetimeFigureOut">
              <a:rPr lang="en-US" smtClean="0"/>
              <a:t>12/17/2014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6E31039-1710-184C-BFAC-3A0367AE0F5C}" type="slidenum">
              <a:rPr lang="en-US" smtClean="0"/>
              <a:t>‹#›</a:t>
            </a:fld>
            <a:endParaRPr lang="en-US"/>
          </a:p>
        </p:txBody>
      </p:sp>
    </p:spTree>
    <p:extLst>
      <p:ext uri="{BB962C8B-B14F-4D97-AF65-F5344CB8AC3E}">
        <p14:creationId xmlns:p14="http://schemas.microsoft.com/office/powerpoint/2010/main" val="45077117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The original research analysed how different approaches to knowledge exchange in a wide range of environmental research projects led to different types of impact. These findings were evaluated by knowledge exchange experts from a wide range of disciplines (including education, health, linguistics, ecology, political science and philosophy) and from across the UK research funding community including key knowledge exchange specialists from a number of Research Councils, to ensure that the principles that emerged were as widely applicable as possible. </a:t>
            </a:r>
          </a:p>
          <a:p>
            <a:r>
              <a:rPr lang="en-GB" sz="1200" kern="1200" dirty="0" smtClean="0">
                <a:solidFill>
                  <a:schemeClr val="tx1"/>
                </a:solidFill>
                <a:effectLst/>
                <a:latin typeface="+mn-lt"/>
                <a:ea typeface="+mn-ea"/>
                <a:cs typeface="+mn-cs"/>
              </a:rPr>
              <a:t>This led to the production of the Living With Environmental Change partnership’s Knowledge Exchange Guidelines, and to the development of knowledge exchange strategies in collaboration with a number of other funding programmes.</a:t>
            </a:r>
          </a:p>
          <a:p>
            <a:endParaRPr lang="en-US" dirty="0"/>
          </a:p>
        </p:txBody>
      </p:sp>
      <p:sp>
        <p:nvSpPr>
          <p:cNvPr id="4" name="Slide Number Placeholder 3"/>
          <p:cNvSpPr>
            <a:spLocks noGrp="1"/>
          </p:cNvSpPr>
          <p:nvPr>
            <p:ph type="sldNum" sz="quarter" idx="10"/>
          </p:nvPr>
        </p:nvSpPr>
        <p:spPr/>
        <p:txBody>
          <a:bodyPr/>
          <a:lstStyle/>
          <a:p>
            <a:fld id="{E6551FCC-8ED7-3A44-BC77-489A2E46B16D}" type="slidenum">
              <a:rPr lang="en-US" smtClean="0"/>
              <a:t>9</a:t>
            </a:fld>
            <a:endParaRPr lang="en-US"/>
          </a:p>
        </p:txBody>
      </p:sp>
    </p:spTree>
    <p:extLst>
      <p:ext uri="{BB962C8B-B14F-4D97-AF65-F5344CB8AC3E}">
        <p14:creationId xmlns:p14="http://schemas.microsoft.com/office/powerpoint/2010/main" val="14679879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A well designed Knowledge Exchange (KE) process can help foster a sense of trust between all those involved, creating a sense of shared ownership over research questions and the findings that emerge from the research. However, KE activities must be designed and effectively integrated into research projects from the outset to ensure adequate tailoring to project goals and the needs of stakeholders and likely research users. </a:t>
            </a:r>
          </a:p>
          <a:p>
            <a:r>
              <a:rPr lang="en-GB" sz="1200" kern="1200" dirty="0" smtClean="0">
                <a:solidFill>
                  <a:schemeClr val="tx1"/>
                </a:solidFill>
                <a:effectLst/>
                <a:latin typeface="+mn-lt"/>
                <a:ea typeface="+mn-ea"/>
                <a:cs typeface="+mn-cs"/>
              </a:rPr>
              <a:t>Projects should offer as many opportunities as possible for stakeholder engagement throughout the research cycle, from proposal development and research planning, to data collection, analysis and/or interpretation of results (e.g. prioritising, ranking, evaluating findings), and the evaluation and dissemination of project outcomes. To enable this, time should be invested in building a skilled project team capable of effective KE. Where these skills are not available within the team, it may be necessary to invest in training or hire a KE specialist. </a:t>
            </a:r>
          </a:p>
          <a:p>
            <a:r>
              <a:rPr lang="en-GB" sz="1200" kern="1200" dirty="0" smtClean="0">
                <a:solidFill>
                  <a:schemeClr val="tx1"/>
                </a:solidFill>
                <a:effectLst/>
                <a:latin typeface="+mn-lt"/>
                <a:ea typeface="+mn-ea"/>
                <a:cs typeface="+mn-cs"/>
              </a:rPr>
              <a:t>Where possible, it is useful to build flexibility into the design of research projects, including opportunities to adapt project goals to changing stakeholder needs and priorities (for example, by leaving gaps in project design to be specified at a later date).</a:t>
            </a:r>
          </a:p>
          <a:p>
            <a:r>
              <a:rPr lang="en-GB" sz="1200" kern="1200" dirty="0" smtClean="0">
                <a:solidFill>
                  <a:schemeClr val="tx1"/>
                </a:solidFill>
                <a:effectLst/>
                <a:latin typeface="+mn-lt"/>
                <a:ea typeface="+mn-ea"/>
                <a:cs typeface="+mn-cs"/>
              </a:rPr>
              <a:t>Projects need to be clear and realistic about the knowledge exchange and beneficial impacts they want to achieve, and be prepared to negotiate KE goals with stakeholders to meet their needs and priorities. It is important to manage expectations during goal setting, and there needs to be clarity and openness with stakeholders about what the project hopes to achieve, explaining how and when stakeholders can engage with research, and how stakeholders may benefit from the results. </a:t>
            </a:r>
          </a:p>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6551FCC-8ED7-3A44-BC77-489A2E46B16D}" type="slidenum">
              <a:rPr lang="en-US" smtClean="0"/>
              <a:t>27</a:t>
            </a:fld>
            <a:endParaRPr lang="en-US"/>
          </a:p>
        </p:txBody>
      </p:sp>
    </p:spTree>
    <p:extLst>
      <p:ext uri="{BB962C8B-B14F-4D97-AF65-F5344CB8AC3E}">
        <p14:creationId xmlns:p14="http://schemas.microsoft.com/office/powerpoint/2010/main" val="31134206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A well designed Knowledge Exchange (KE) process can help foster a sense of trust between all those involved, creating a sense of shared ownership over research questions and the findings that emerge from the research. However, KE activities must be designed and effectively integrated into research projects from the outset to ensure adequate tailoring to project goals and the needs of stakeholders and likely research users. </a:t>
            </a:r>
          </a:p>
          <a:p>
            <a:r>
              <a:rPr lang="en-GB" sz="1200" kern="1200" dirty="0" smtClean="0">
                <a:solidFill>
                  <a:schemeClr val="tx1"/>
                </a:solidFill>
                <a:effectLst/>
                <a:latin typeface="+mn-lt"/>
                <a:ea typeface="+mn-ea"/>
                <a:cs typeface="+mn-cs"/>
              </a:rPr>
              <a:t>Projects should offer as many opportunities as possible for stakeholder engagement throughout the research cycle, from proposal development and research planning, to data collection, analysis and/or interpretation of results (e.g. prioritising, ranking, evaluating findings), and the evaluation and dissemination of project outcomes. To enable this, time should be invested in building a skilled project team capable of effective KE. Where these skills are not available within the team, it may be necessary to invest in training or hire a KE specialist. </a:t>
            </a:r>
          </a:p>
          <a:p>
            <a:r>
              <a:rPr lang="en-GB" sz="1200" kern="1200" dirty="0" smtClean="0">
                <a:solidFill>
                  <a:schemeClr val="tx1"/>
                </a:solidFill>
                <a:effectLst/>
                <a:latin typeface="+mn-lt"/>
                <a:ea typeface="+mn-ea"/>
                <a:cs typeface="+mn-cs"/>
              </a:rPr>
              <a:t>Where possible, it is useful to build flexibility into the design of research projects, including opportunities to adapt project goals to changing stakeholder needs and priorities (for example, by leaving gaps in project design to be specified at a later date).</a:t>
            </a:r>
          </a:p>
          <a:p>
            <a:r>
              <a:rPr lang="en-GB" sz="1200" kern="1200" dirty="0" smtClean="0">
                <a:solidFill>
                  <a:schemeClr val="tx1"/>
                </a:solidFill>
                <a:effectLst/>
                <a:latin typeface="+mn-lt"/>
                <a:ea typeface="+mn-ea"/>
                <a:cs typeface="+mn-cs"/>
              </a:rPr>
              <a:t>Projects need to be clear and realistic about the knowledge exchange and beneficial impacts they want to achieve, and be prepared to negotiate KE goals with stakeholders to meet their needs and priorities. It is important to manage expectations during goal setting, and there needs to be clarity and openness with stakeholders about what the project hopes to achieve, explaining how and when stakeholders can engage with research, and how stakeholders may benefit from the results. </a:t>
            </a:r>
          </a:p>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6551FCC-8ED7-3A44-BC77-489A2E46B16D}" type="slidenum">
              <a:rPr lang="en-US" smtClean="0"/>
              <a:t>10</a:t>
            </a:fld>
            <a:endParaRPr lang="en-US"/>
          </a:p>
        </p:txBody>
      </p:sp>
    </p:spTree>
    <p:extLst>
      <p:ext uri="{BB962C8B-B14F-4D97-AF65-F5344CB8AC3E}">
        <p14:creationId xmlns:p14="http://schemas.microsoft.com/office/powerpoint/2010/main" val="31134206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It is essential to systematically identify potential research users and other key stakeholders as early as possible in the research process, ideally prior to the development of funding proposals, so that stakeholders can help shape the proposed research, and demonstrate their support to funders (see Principle 1). </a:t>
            </a:r>
          </a:p>
          <a:p>
            <a:r>
              <a:rPr lang="en-GB" sz="1200" kern="1200" dirty="0" smtClean="0">
                <a:solidFill>
                  <a:schemeClr val="tx1"/>
                </a:solidFill>
                <a:effectLst/>
                <a:latin typeface="+mn-lt"/>
                <a:ea typeface="+mn-ea"/>
                <a:cs typeface="+mn-cs"/>
              </a:rPr>
              <a:t>There is evidence that a diverse group of well-informed people from different backgrounds are likely to provide the most relevant and innovative ideas. </a:t>
            </a:r>
            <a:endParaRPr lang="en-US" dirty="0"/>
          </a:p>
        </p:txBody>
      </p:sp>
      <p:sp>
        <p:nvSpPr>
          <p:cNvPr id="4" name="Slide Number Placeholder 3"/>
          <p:cNvSpPr>
            <a:spLocks noGrp="1"/>
          </p:cNvSpPr>
          <p:nvPr>
            <p:ph type="sldNum" sz="quarter" idx="10"/>
          </p:nvPr>
        </p:nvSpPr>
        <p:spPr/>
        <p:txBody>
          <a:bodyPr/>
          <a:lstStyle/>
          <a:p>
            <a:fld id="{E6551FCC-8ED7-3A44-BC77-489A2E46B16D}" type="slidenum">
              <a:rPr lang="en-US" smtClean="0"/>
              <a:t>11</a:t>
            </a:fld>
            <a:endParaRPr lang="en-US"/>
          </a:p>
        </p:txBody>
      </p:sp>
    </p:spTree>
    <p:extLst>
      <p:ext uri="{BB962C8B-B14F-4D97-AF65-F5344CB8AC3E}">
        <p14:creationId xmlns:p14="http://schemas.microsoft.com/office/powerpoint/2010/main" val="30889485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A KE process can benefit from a safe space in which those involved can effectively listen to each other, share knowledge and skills, explore new ideas, learn, adapt and apply the knowledge they gain. For KE to achieve sustained, long-term impact, a culture of knowledge exchange must be promoted, where stakeholders are valued, two-way knowledge exchange is promoted and projects work to a shared purpose with stakeholders. </a:t>
            </a:r>
          </a:p>
          <a:p>
            <a:r>
              <a:rPr lang="en-GB" sz="1200" kern="1200" dirty="0" smtClean="0">
                <a:solidFill>
                  <a:schemeClr val="tx1"/>
                </a:solidFill>
                <a:effectLst/>
                <a:latin typeface="+mn-lt"/>
                <a:ea typeface="+mn-ea"/>
                <a:cs typeface="+mn-cs"/>
              </a:rPr>
              <a:t>There is evidence that effective engagement with the likely users of your research can increase the likelihood that recommendations arising from the work are accepted and implemented on the ground. This evidence also shows that the people you engage with will take valuable lessons away from their experience, and develop new networks and alliances that they can benefit from for many years later.</a:t>
            </a:r>
          </a:p>
          <a:p>
            <a:endParaRPr lang="en-US" dirty="0"/>
          </a:p>
        </p:txBody>
      </p:sp>
      <p:sp>
        <p:nvSpPr>
          <p:cNvPr id="4" name="Slide Number Placeholder 3"/>
          <p:cNvSpPr>
            <a:spLocks noGrp="1"/>
          </p:cNvSpPr>
          <p:nvPr>
            <p:ph type="sldNum" sz="quarter" idx="10"/>
          </p:nvPr>
        </p:nvSpPr>
        <p:spPr/>
        <p:txBody>
          <a:bodyPr/>
          <a:lstStyle/>
          <a:p>
            <a:fld id="{E6551FCC-8ED7-3A44-BC77-489A2E46B16D}" type="slidenum">
              <a:rPr lang="en-US" smtClean="0"/>
              <a:t>12</a:t>
            </a:fld>
            <a:endParaRPr lang="en-US"/>
          </a:p>
        </p:txBody>
      </p:sp>
    </p:spTree>
    <p:extLst>
      <p:ext uri="{BB962C8B-B14F-4D97-AF65-F5344CB8AC3E}">
        <p14:creationId xmlns:p14="http://schemas.microsoft.com/office/powerpoint/2010/main" val="42080577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For knowledge exchange to be perceived as effective by stakeholders, it needs to deliver tangible outputs that are of real value to as many stakeholders as possible. Delivering a number of useful outcomes as soon as is practical (but without compromising the rigour and integrity of the research) may help researchers gain the respect and </a:t>
            </a:r>
            <a:r>
              <a:rPr lang="en-GB" sz="1200" kern="1200" dirty="0" err="1" smtClean="0">
                <a:solidFill>
                  <a:schemeClr val="tx1"/>
                </a:solidFill>
                <a:effectLst/>
                <a:latin typeface="+mn-lt"/>
                <a:ea typeface="+mn-ea"/>
                <a:cs typeface="+mn-cs"/>
              </a:rPr>
              <a:t>ongoing</a:t>
            </a:r>
            <a:r>
              <a:rPr lang="en-GB" sz="1200" kern="1200" dirty="0" smtClean="0">
                <a:solidFill>
                  <a:schemeClr val="tx1"/>
                </a:solidFill>
                <a:effectLst/>
                <a:latin typeface="+mn-lt"/>
                <a:ea typeface="+mn-ea"/>
                <a:cs typeface="+mn-cs"/>
              </a:rPr>
              <a:t> support of stakeholders</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E6551FCC-8ED7-3A44-BC77-489A2E46B16D}" type="slidenum">
              <a:rPr lang="en-US" smtClean="0"/>
              <a:t>13</a:t>
            </a:fld>
            <a:endParaRPr lang="en-US"/>
          </a:p>
        </p:txBody>
      </p:sp>
    </p:spTree>
    <p:extLst>
      <p:ext uri="{BB962C8B-B14F-4D97-AF65-F5344CB8AC3E}">
        <p14:creationId xmlns:p14="http://schemas.microsoft.com/office/powerpoint/2010/main" val="25598796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Time must be built into KE activities for participants to reflect on the effectiveness of the KE process and its outcomes. There are a number of challenges to this, given the many different aspects of KE that can be evaluated, the significant time-lag that often occurs between a KE process and eventual outcomes (e.g. formulation of government policy), and the non-linear relationships between KE process and outcomes that are affected by many other political, social, cultural and institutional factors. </a:t>
            </a:r>
            <a:r>
              <a:rPr lang="en-GB" sz="1200" kern="1200" dirty="0" err="1" smtClean="0">
                <a:solidFill>
                  <a:schemeClr val="tx1"/>
                </a:solidFill>
                <a:effectLst/>
                <a:latin typeface="+mn-lt"/>
                <a:ea typeface="+mn-ea"/>
                <a:cs typeface="+mn-cs"/>
              </a:rPr>
              <a:t>Ongoing</a:t>
            </a:r>
            <a:r>
              <a:rPr lang="en-GB" sz="1200" kern="1200" dirty="0" smtClean="0">
                <a:solidFill>
                  <a:schemeClr val="tx1"/>
                </a:solidFill>
                <a:effectLst/>
                <a:latin typeface="+mn-lt"/>
                <a:ea typeface="+mn-ea"/>
                <a:cs typeface="+mn-cs"/>
              </a:rPr>
              <a:t> evaluation of knowledge exchange activities may however help a project identify and adapt to shortcomings in the design of knowledge exchange or problems raised by stakeholders about the nature of the research being conducted, and harness new opportunities for generating impact as they arise (Principle 4). By building in opportunities for regular feedback about KE activities throughout the project, it may be possible to re-assess who holds a stake or is likely to use the research, to ensure that stakeholder representation remains relevant throughout the research cycle (Principle 2).</a:t>
            </a:r>
          </a:p>
          <a:p>
            <a:endParaRPr lang="en-US" dirty="0"/>
          </a:p>
        </p:txBody>
      </p:sp>
      <p:sp>
        <p:nvSpPr>
          <p:cNvPr id="4" name="Slide Number Placeholder 3"/>
          <p:cNvSpPr>
            <a:spLocks noGrp="1"/>
          </p:cNvSpPr>
          <p:nvPr>
            <p:ph type="sldNum" sz="quarter" idx="10"/>
          </p:nvPr>
        </p:nvSpPr>
        <p:spPr/>
        <p:txBody>
          <a:bodyPr/>
          <a:lstStyle/>
          <a:p>
            <a:fld id="{E6551FCC-8ED7-3A44-BC77-489A2E46B16D}" type="slidenum">
              <a:rPr lang="en-US" smtClean="0"/>
              <a:t>14</a:t>
            </a:fld>
            <a:endParaRPr lang="en-US"/>
          </a:p>
        </p:txBody>
      </p:sp>
    </p:spTree>
    <p:extLst>
      <p:ext uri="{BB962C8B-B14F-4D97-AF65-F5344CB8AC3E}">
        <p14:creationId xmlns:p14="http://schemas.microsoft.com/office/powerpoint/2010/main" val="38393799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A well designed Knowledge Exchange (KE) process can help foster a sense of trust between all those involved, creating a sense of shared ownership over research questions and the findings that emerge from the research. However, KE activities must be designed and effectively integrated into research projects from the outset to ensure adequate tailoring to project goals and the needs of stakeholders and likely research users. </a:t>
            </a:r>
          </a:p>
          <a:p>
            <a:r>
              <a:rPr lang="en-GB" sz="1200" kern="1200" dirty="0" smtClean="0">
                <a:solidFill>
                  <a:schemeClr val="tx1"/>
                </a:solidFill>
                <a:effectLst/>
                <a:latin typeface="+mn-lt"/>
                <a:ea typeface="+mn-ea"/>
                <a:cs typeface="+mn-cs"/>
              </a:rPr>
              <a:t>Projects should offer as many opportunities as possible for stakeholder engagement throughout the research cycle, from proposal development and research planning, to data collection, analysis and/or interpretation of results (e.g. prioritising, ranking, evaluating findings), and the evaluation and dissemination of project outcomes. To enable this, time should be invested in building a skilled project team capable of effective KE. Where these skills are not available within the team, it may be necessary to invest in training or hire a KE specialist. </a:t>
            </a:r>
          </a:p>
          <a:p>
            <a:r>
              <a:rPr lang="en-GB" sz="1200" kern="1200" dirty="0" smtClean="0">
                <a:solidFill>
                  <a:schemeClr val="tx1"/>
                </a:solidFill>
                <a:effectLst/>
                <a:latin typeface="+mn-lt"/>
                <a:ea typeface="+mn-ea"/>
                <a:cs typeface="+mn-cs"/>
              </a:rPr>
              <a:t>Where possible, it is useful to build flexibility into the design of research projects, including opportunities to adapt project goals to changing stakeholder needs and priorities (for example, by leaving gaps in project design to be specified at a later date).</a:t>
            </a:r>
          </a:p>
          <a:p>
            <a:r>
              <a:rPr lang="en-GB" sz="1200" kern="1200" dirty="0" smtClean="0">
                <a:solidFill>
                  <a:schemeClr val="tx1"/>
                </a:solidFill>
                <a:effectLst/>
                <a:latin typeface="+mn-lt"/>
                <a:ea typeface="+mn-ea"/>
                <a:cs typeface="+mn-cs"/>
              </a:rPr>
              <a:t>Projects need to be clear and realistic about the knowledge exchange and beneficial impacts they want to achieve, and be prepared to negotiate KE goals with stakeholders to meet their needs and priorities. It is important to manage expectations during goal setting, and there needs to be clarity and openness with stakeholders about what the project hopes to achieve, explaining how and when stakeholders can engage with research, and how stakeholders may benefit from the results. </a:t>
            </a:r>
          </a:p>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6551FCC-8ED7-3A44-BC77-489A2E46B16D}" type="slidenum">
              <a:rPr lang="en-US" smtClean="0"/>
              <a:t>15</a:t>
            </a:fld>
            <a:endParaRPr lang="en-US"/>
          </a:p>
        </p:txBody>
      </p:sp>
    </p:spTree>
    <p:extLst>
      <p:ext uri="{BB962C8B-B14F-4D97-AF65-F5344CB8AC3E}">
        <p14:creationId xmlns:p14="http://schemas.microsoft.com/office/powerpoint/2010/main" val="31134206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r>
              <a:rPr lang="en-US" smtClean="0"/>
              <a:t>6 Sep 2010</a:t>
            </a:r>
            <a:endParaRPr lang="en-US" dirty="0"/>
          </a:p>
        </p:txBody>
      </p:sp>
      <p:sp>
        <p:nvSpPr>
          <p:cNvPr id="5" name="Slide Number Placeholder 4"/>
          <p:cNvSpPr>
            <a:spLocks noGrp="1"/>
          </p:cNvSpPr>
          <p:nvPr>
            <p:ph type="sldNum" sz="quarter" idx="11"/>
          </p:nvPr>
        </p:nvSpPr>
        <p:spPr/>
        <p:txBody>
          <a:bodyPr/>
          <a:lstStyle/>
          <a:p>
            <a:pPr>
              <a:defRPr/>
            </a:pPr>
            <a:fld id="{9D6FA7AF-BBAE-EE4F-8B6B-847A76EE641C}" type="slidenum">
              <a:rPr lang="en-US" smtClean="0"/>
              <a:pPr>
                <a:defRPr/>
              </a:pPr>
              <a:t>24</a:t>
            </a:fld>
            <a:endParaRPr lang="en-US"/>
          </a:p>
        </p:txBody>
      </p:sp>
    </p:spTree>
    <p:extLst>
      <p:ext uri="{BB962C8B-B14F-4D97-AF65-F5344CB8AC3E}">
        <p14:creationId xmlns:p14="http://schemas.microsoft.com/office/powerpoint/2010/main" val="26920291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p>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Substantial value can be derived for many stakeholders after projects have been completed, through on-going communication and interpretation of findings. Where possible, ‘legacy arrangements’ can support continued engagement between researchers and research users, to extract and augment value from the previous research through interpretation activities and supplementary analysis. It can help if the time-scale over which engagement needs to be sustained is considered from the outset. For example, if a project plans to develop a network that will have the potential to work together beyond the time-frame of the initial project, it will be necessary to forge collaborations with organisations who share this goal, but who can also fund or administer such a network long after the project has ended.</a:t>
            </a:r>
          </a:p>
          <a:p>
            <a:endParaRPr lang="en-US" dirty="0"/>
          </a:p>
        </p:txBody>
      </p:sp>
      <p:sp>
        <p:nvSpPr>
          <p:cNvPr id="4" name="Slide Number Placeholder 3"/>
          <p:cNvSpPr>
            <a:spLocks noGrp="1"/>
          </p:cNvSpPr>
          <p:nvPr>
            <p:ph type="sldNum" sz="quarter" idx="10"/>
          </p:nvPr>
        </p:nvSpPr>
        <p:spPr/>
        <p:txBody>
          <a:bodyPr/>
          <a:lstStyle/>
          <a:p>
            <a:fld id="{E6551FCC-8ED7-3A44-BC77-489A2E46B16D}" type="slidenum">
              <a:rPr lang="en-US" smtClean="0"/>
              <a:t>26</a:t>
            </a:fld>
            <a:endParaRPr lang="en-US"/>
          </a:p>
        </p:txBody>
      </p:sp>
    </p:spTree>
    <p:extLst>
      <p:ext uri="{BB962C8B-B14F-4D97-AF65-F5344CB8AC3E}">
        <p14:creationId xmlns:p14="http://schemas.microsoft.com/office/powerpoint/2010/main" val="37486554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2CF46F66-ADF5-4145-A21B-DFAC197C29D0}" type="datetimeFigureOut">
              <a:rPr lang="en-US" smtClean="0"/>
              <a:t>12/17/2014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4B18C0-A6B8-4849-A58F-B77C84BCF4EC}" type="slidenum">
              <a:rPr lang="en-US" smtClean="0"/>
              <a:t>‹#›</a:t>
            </a:fld>
            <a:endParaRPr lang="en-US"/>
          </a:p>
        </p:txBody>
      </p:sp>
    </p:spTree>
    <p:extLst>
      <p:ext uri="{BB962C8B-B14F-4D97-AF65-F5344CB8AC3E}">
        <p14:creationId xmlns:p14="http://schemas.microsoft.com/office/powerpoint/2010/main" val="22083042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2CF46F66-ADF5-4145-A21B-DFAC197C29D0}" type="datetimeFigureOut">
              <a:rPr lang="en-US" smtClean="0"/>
              <a:t>12/17/2014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4B18C0-A6B8-4849-A58F-B77C84BCF4EC}" type="slidenum">
              <a:rPr lang="en-US" smtClean="0"/>
              <a:t>‹#›</a:t>
            </a:fld>
            <a:endParaRPr lang="en-US"/>
          </a:p>
        </p:txBody>
      </p:sp>
    </p:spTree>
    <p:extLst>
      <p:ext uri="{BB962C8B-B14F-4D97-AF65-F5344CB8AC3E}">
        <p14:creationId xmlns:p14="http://schemas.microsoft.com/office/powerpoint/2010/main" val="22616064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2CF46F66-ADF5-4145-A21B-DFAC197C29D0}" type="datetimeFigureOut">
              <a:rPr lang="en-US" smtClean="0"/>
              <a:t>12/17/2014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4B18C0-A6B8-4849-A58F-B77C84BCF4EC}" type="slidenum">
              <a:rPr lang="en-US" smtClean="0"/>
              <a:t>‹#›</a:t>
            </a:fld>
            <a:endParaRPr lang="en-US"/>
          </a:p>
        </p:txBody>
      </p:sp>
    </p:spTree>
    <p:extLst>
      <p:ext uri="{BB962C8B-B14F-4D97-AF65-F5344CB8AC3E}">
        <p14:creationId xmlns:p14="http://schemas.microsoft.com/office/powerpoint/2010/main" val="19627453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2CF46F66-ADF5-4145-A21B-DFAC197C29D0}" type="datetimeFigureOut">
              <a:rPr lang="en-US" smtClean="0"/>
              <a:t>12/17/2014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4B18C0-A6B8-4849-A58F-B77C84BCF4EC}" type="slidenum">
              <a:rPr lang="en-US" smtClean="0"/>
              <a:t>‹#›</a:t>
            </a:fld>
            <a:endParaRPr lang="en-US"/>
          </a:p>
        </p:txBody>
      </p:sp>
    </p:spTree>
    <p:extLst>
      <p:ext uri="{BB962C8B-B14F-4D97-AF65-F5344CB8AC3E}">
        <p14:creationId xmlns:p14="http://schemas.microsoft.com/office/powerpoint/2010/main" val="5739594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2CF46F66-ADF5-4145-A21B-DFAC197C29D0}" type="datetimeFigureOut">
              <a:rPr lang="en-US" smtClean="0"/>
              <a:t>12/17/2014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4B18C0-A6B8-4849-A58F-B77C84BCF4EC}" type="slidenum">
              <a:rPr lang="en-US" smtClean="0"/>
              <a:t>‹#›</a:t>
            </a:fld>
            <a:endParaRPr lang="en-US"/>
          </a:p>
        </p:txBody>
      </p:sp>
    </p:spTree>
    <p:extLst>
      <p:ext uri="{BB962C8B-B14F-4D97-AF65-F5344CB8AC3E}">
        <p14:creationId xmlns:p14="http://schemas.microsoft.com/office/powerpoint/2010/main" val="16841655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2CF46F66-ADF5-4145-A21B-DFAC197C29D0}" type="datetimeFigureOut">
              <a:rPr lang="en-US" smtClean="0"/>
              <a:t>12/17/2014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4B18C0-A6B8-4849-A58F-B77C84BCF4EC}" type="slidenum">
              <a:rPr lang="en-US" smtClean="0"/>
              <a:t>‹#›</a:t>
            </a:fld>
            <a:endParaRPr lang="en-US"/>
          </a:p>
        </p:txBody>
      </p:sp>
    </p:spTree>
    <p:extLst>
      <p:ext uri="{BB962C8B-B14F-4D97-AF65-F5344CB8AC3E}">
        <p14:creationId xmlns:p14="http://schemas.microsoft.com/office/powerpoint/2010/main" val="11050981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2CF46F66-ADF5-4145-A21B-DFAC197C29D0}" type="datetimeFigureOut">
              <a:rPr lang="en-US" smtClean="0"/>
              <a:t>12/17/2014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64B18C0-A6B8-4849-A58F-B77C84BCF4EC}" type="slidenum">
              <a:rPr lang="en-US" smtClean="0"/>
              <a:t>‹#›</a:t>
            </a:fld>
            <a:endParaRPr lang="en-US"/>
          </a:p>
        </p:txBody>
      </p:sp>
    </p:spTree>
    <p:extLst>
      <p:ext uri="{BB962C8B-B14F-4D97-AF65-F5344CB8AC3E}">
        <p14:creationId xmlns:p14="http://schemas.microsoft.com/office/powerpoint/2010/main" val="1948921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2CF46F66-ADF5-4145-A21B-DFAC197C29D0}" type="datetimeFigureOut">
              <a:rPr lang="en-US" smtClean="0"/>
              <a:t>12/17/2014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64B18C0-A6B8-4849-A58F-B77C84BCF4EC}" type="slidenum">
              <a:rPr lang="en-US" smtClean="0"/>
              <a:t>‹#›</a:t>
            </a:fld>
            <a:endParaRPr lang="en-US"/>
          </a:p>
        </p:txBody>
      </p:sp>
    </p:spTree>
    <p:extLst>
      <p:ext uri="{BB962C8B-B14F-4D97-AF65-F5344CB8AC3E}">
        <p14:creationId xmlns:p14="http://schemas.microsoft.com/office/powerpoint/2010/main" val="23121823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F46F66-ADF5-4145-A21B-DFAC197C29D0}" type="datetimeFigureOut">
              <a:rPr lang="en-US" smtClean="0"/>
              <a:t>12/17/2014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64B18C0-A6B8-4849-A58F-B77C84BCF4EC}" type="slidenum">
              <a:rPr lang="en-US" smtClean="0"/>
              <a:t>‹#›</a:t>
            </a:fld>
            <a:endParaRPr lang="en-US"/>
          </a:p>
        </p:txBody>
      </p:sp>
    </p:spTree>
    <p:extLst>
      <p:ext uri="{BB962C8B-B14F-4D97-AF65-F5344CB8AC3E}">
        <p14:creationId xmlns:p14="http://schemas.microsoft.com/office/powerpoint/2010/main" val="37061049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2CF46F66-ADF5-4145-A21B-DFAC197C29D0}" type="datetimeFigureOut">
              <a:rPr lang="en-US" smtClean="0"/>
              <a:t>12/17/2014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4B18C0-A6B8-4849-A58F-B77C84BCF4EC}" type="slidenum">
              <a:rPr lang="en-US" smtClean="0"/>
              <a:t>‹#›</a:t>
            </a:fld>
            <a:endParaRPr lang="en-US"/>
          </a:p>
        </p:txBody>
      </p:sp>
    </p:spTree>
    <p:extLst>
      <p:ext uri="{BB962C8B-B14F-4D97-AF65-F5344CB8AC3E}">
        <p14:creationId xmlns:p14="http://schemas.microsoft.com/office/powerpoint/2010/main" val="3961642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2CF46F66-ADF5-4145-A21B-DFAC197C29D0}" type="datetimeFigureOut">
              <a:rPr lang="en-US" smtClean="0"/>
              <a:t>12/17/2014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4B18C0-A6B8-4849-A58F-B77C84BCF4EC}" type="slidenum">
              <a:rPr lang="en-US" smtClean="0"/>
              <a:t>‹#›</a:t>
            </a:fld>
            <a:endParaRPr lang="en-US"/>
          </a:p>
        </p:txBody>
      </p:sp>
    </p:spTree>
    <p:extLst>
      <p:ext uri="{BB962C8B-B14F-4D97-AF65-F5344CB8AC3E}">
        <p14:creationId xmlns:p14="http://schemas.microsoft.com/office/powerpoint/2010/main" val="25112206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shutterstock_141568735-2.jpg"/>
          <p:cNvPicPr>
            <a:picLocks noChangeAspect="1"/>
          </p:cNvPicPr>
          <p:nvPr userDrawn="1"/>
        </p:nvPicPr>
        <p:blipFill rotWithShape="1">
          <a:blip r:embed="rId13" cstate="print">
            <a:lum bright="70000" contrast="-70000"/>
            <a:extLst>
              <a:ext uri="{BEBA8EAE-BF5A-486C-A8C5-ECC9F3942E4B}">
                <a14:imgProps xmlns:a14="http://schemas.microsoft.com/office/drawing/2010/main">
                  <a14:imgLayer r:embed="rId14">
                    <a14:imgEffect>
                      <a14:artisticBlur/>
                    </a14:imgEffect>
                  </a14:imgLayer>
                </a14:imgProps>
              </a:ext>
              <a:ext uri="{28A0092B-C50C-407E-A947-70E740481C1C}">
                <a14:useLocalDpi xmlns:a14="http://schemas.microsoft.com/office/drawing/2010/main"/>
              </a:ext>
            </a:extLst>
          </a:blip>
          <a:srcRect/>
          <a:stretch/>
        </p:blipFill>
        <p:spPr>
          <a:xfrm>
            <a:off x="0" y="0"/>
            <a:ext cx="9144000" cy="6858000"/>
          </a:xfrm>
          <a:prstGeom prst="rect">
            <a:avLst/>
          </a:prstGeom>
        </p:spPr>
      </p:pic>
      <p:pic>
        <p:nvPicPr>
          <p:cNvPr id="8" name="Picture 7" descr="Nerw BCU logo colour.jpeg"/>
          <p:cNvPicPr>
            <a:picLocks noChangeAspect="1"/>
          </p:cNvPicPr>
          <p:nvPr userDrawn="1"/>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0" y="6040924"/>
            <a:ext cx="2947165" cy="817076"/>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F46F66-ADF5-4145-A21B-DFAC197C29D0}" type="datetimeFigureOut">
              <a:rPr lang="en-US" smtClean="0"/>
              <a:t>12/17/2014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4B18C0-A6B8-4849-A58F-B77C84BCF4EC}" type="slidenum">
              <a:rPr lang="en-US" smtClean="0"/>
              <a:t>‹#›</a:t>
            </a:fld>
            <a:endParaRPr lang="en-US"/>
          </a:p>
        </p:txBody>
      </p:sp>
    </p:spTree>
    <p:extLst>
      <p:ext uri="{BB962C8B-B14F-4D97-AF65-F5344CB8AC3E}">
        <p14:creationId xmlns:p14="http://schemas.microsoft.com/office/powerpoint/2010/main" val="15214465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jpeg"/></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2.jpeg"/><Relationship Id="rId7" Type="http://schemas.openxmlformats.org/officeDocument/2006/relationships/diagramLayout" Target="../diagrams/layout1.xml"/><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diagramData" Target="../diagrams/data1.xml"/><Relationship Id="rId5" Type="http://schemas.microsoft.com/office/2007/relationships/hdphoto" Target="../media/hdphoto4.wdp"/><Relationship Id="rId10" Type="http://schemas.microsoft.com/office/2007/relationships/diagramDrawing" Target="../diagrams/drawing1.xml"/><Relationship Id="rId4" Type="http://schemas.openxmlformats.org/officeDocument/2006/relationships/image" Target="../media/image1.jpeg"/><Relationship Id="rId9" Type="http://schemas.openxmlformats.org/officeDocument/2006/relationships/diagramColors" Target="../diagrams/colors1.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utterstock_141568735-2.jpg"/>
          <p:cNvPicPr>
            <a:picLocks noChangeAspect="1"/>
          </p:cNvPicPr>
          <p:nvPr/>
        </p:nvPicPr>
        <p:blipFill rotWithShape="1">
          <a:blip r:embed="rId2" cstate="print">
            <a:lum bright="70000" contrast="-70000"/>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2" name="Title 1"/>
          <p:cNvSpPr>
            <a:spLocks noGrp="1"/>
          </p:cNvSpPr>
          <p:nvPr>
            <p:ph type="ctrTitle"/>
          </p:nvPr>
        </p:nvSpPr>
        <p:spPr>
          <a:xfrm>
            <a:off x="685800" y="2022590"/>
            <a:ext cx="7772400" cy="1470025"/>
          </a:xfrm>
        </p:spPr>
        <p:txBody>
          <a:bodyPr>
            <a:normAutofit fontScale="90000"/>
          </a:bodyPr>
          <a:lstStyle/>
          <a:p>
            <a:r>
              <a:rPr lang="en-US" sz="8000" dirty="0" smtClean="0">
                <a:solidFill>
                  <a:schemeClr val="tx2">
                    <a:lumMod val="75000"/>
                  </a:schemeClr>
                </a:solidFill>
              </a:rPr>
              <a:t>Delivering change</a:t>
            </a:r>
            <a:r>
              <a:rPr lang="en-US" dirty="0" smtClean="0">
                <a:solidFill>
                  <a:schemeClr val="tx2">
                    <a:lumMod val="75000"/>
                  </a:schemeClr>
                </a:solidFill>
              </a:rPr>
              <a:t/>
            </a:r>
            <a:br>
              <a:rPr lang="en-US" dirty="0" smtClean="0">
                <a:solidFill>
                  <a:schemeClr val="tx2">
                    <a:lumMod val="75000"/>
                  </a:schemeClr>
                </a:solidFill>
              </a:rPr>
            </a:br>
            <a:r>
              <a:rPr lang="en-US" sz="4100" dirty="0" smtClean="0">
                <a:solidFill>
                  <a:schemeClr val="tx2">
                    <a:lumMod val="75000"/>
                  </a:schemeClr>
                </a:solidFill>
              </a:rPr>
              <a:t>through interdisciplinary research</a:t>
            </a:r>
            <a:endParaRPr lang="en-US" sz="4100" dirty="0">
              <a:solidFill>
                <a:schemeClr val="tx2">
                  <a:lumMod val="75000"/>
                </a:schemeClr>
              </a:solidFill>
            </a:endParaRPr>
          </a:p>
        </p:txBody>
      </p:sp>
      <p:pic>
        <p:nvPicPr>
          <p:cNvPr id="5" name="Picture 4" descr="Nerw BCU logo colour.jpeg"/>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0" y="6040924"/>
            <a:ext cx="2947165" cy="817076"/>
          </a:xfrm>
          <a:prstGeom prst="rect">
            <a:avLst/>
          </a:prstGeom>
        </p:spPr>
      </p:pic>
    </p:spTree>
    <p:extLst>
      <p:ext uri="{BB962C8B-B14F-4D97-AF65-F5344CB8AC3E}">
        <p14:creationId xmlns:p14="http://schemas.microsoft.com/office/powerpoint/2010/main" val="2983982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10253F"/>
                </a:solidFill>
                <a:latin typeface="Calibri"/>
                <a:cs typeface="Calibri"/>
              </a:rPr>
              <a:t>1 Design</a:t>
            </a:r>
            <a:endParaRPr lang="en-US" b="1" dirty="0">
              <a:solidFill>
                <a:srgbClr val="10253F"/>
              </a:solidFill>
              <a:latin typeface="Calibri"/>
              <a:cs typeface="Calibri"/>
            </a:endParaRPr>
          </a:p>
        </p:txBody>
      </p:sp>
      <p:sp>
        <p:nvSpPr>
          <p:cNvPr id="3" name="Content Placeholder 2"/>
          <p:cNvSpPr>
            <a:spLocks noGrp="1"/>
          </p:cNvSpPr>
          <p:nvPr>
            <p:ph idx="1"/>
          </p:nvPr>
        </p:nvSpPr>
        <p:spPr/>
        <p:txBody>
          <a:bodyPr/>
          <a:lstStyle/>
          <a:p>
            <a:pPr marL="0" indent="0" algn="ctr">
              <a:buNone/>
            </a:pPr>
            <a:r>
              <a:rPr lang="en-US" i="1" dirty="0">
                <a:solidFill>
                  <a:srgbClr val="10253F"/>
                </a:solidFill>
                <a:latin typeface="Calibri"/>
                <a:cs typeface="Calibri"/>
              </a:rPr>
              <a:t>Know the impacts you want to achieve and design knowledge exchange into research from the start </a:t>
            </a:r>
            <a:endParaRPr lang="en-US" dirty="0">
              <a:solidFill>
                <a:srgbClr val="10253F"/>
              </a:solidFill>
              <a:latin typeface="Calibri"/>
              <a:cs typeface="Calibri"/>
            </a:endParaRPr>
          </a:p>
        </p:txBody>
      </p:sp>
      <p:pic>
        <p:nvPicPr>
          <p:cNvPr id="6" name="Picture 5"/>
          <p:cNvPicPr>
            <a:picLocks noChangeAspect="1"/>
          </p:cNvPicPr>
          <p:nvPr/>
        </p:nvPicPr>
        <p:blipFill>
          <a:blip r:embed="rId3"/>
          <a:stretch>
            <a:fillRect/>
          </a:stretch>
        </p:blipFill>
        <p:spPr>
          <a:xfrm>
            <a:off x="3238500" y="3174282"/>
            <a:ext cx="2667000" cy="2667000"/>
          </a:xfrm>
          <a:prstGeom prst="rect">
            <a:avLst/>
          </a:prstGeom>
        </p:spPr>
      </p:pic>
    </p:spTree>
    <p:extLst>
      <p:ext uri="{BB962C8B-B14F-4D97-AF65-F5344CB8AC3E}">
        <p14:creationId xmlns:p14="http://schemas.microsoft.com/office/powerpoint/2010/main" val="36397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10253F"/>
                </a:solidFill>
                <a:latin typeface="Calibri"/>
                <a:cs typeface="Calibri"/>
              </a:rPr>
              <a:t>2 Represent</a:t>
            </a:r>
            <a:endParaRPr lang="en-US" b="1" dirty="0">
              <a:solidFill>
                <a:srgbClr val="10253F"/>
              </a:solidFill>
              <a:latin typeface="Calibri"/>
              <a:cs typeface="Calibri"/>
            </a:endParaRPr>
          </a:p>
        </p:txBody>
      </p:sp>
      <p:sp>
        <p:nvSpPr>
          <p:cNvPr id="3" name="Content Placeholder 2"/>
          <p:cNvSpPr>
            <a:spLocks noGrp="1"/>
          </p:cNvSpPr>
          <p:nvPr>
            <p:ph idx="1"/>
          </p:nvPr>
        </p:nvSpPr>
        <p:spPr/>
        <p:txBody>
          <a:bodyPr/>
          <a:lstStyle/>
          <a:p>
            <a:pPr marL="0" indent="0" algn="ctr">
              <a:buNone/>
            </a:pPr>
            <a:r>
              <a:rPr lang="en-US" i="1" dirty="0">
                <a:solidFill>
                  <a:srgbClr val="10253F"/>
                </a:solidFill>
                <a:latin typeface="Calibri"/>
                <a:cs typeface="Calibri"/>
              </a:rPr>
              <a:t>Systematically represent research user knowledge needs and priorities in research </a:t>
            </a:r>
            <a:endParaRPr lang="en-US" dirty="0">
              <a:solidFill>
                <a:srgbClr val="10253F"/>
              </a:solidFill>
              <a:latin typeface="Calibri"/>
              <a:cs typeface="Calibri"/>
            </a:endParaRPr>
          </a:p>
        </p:txBody>
      </p:sp>
      <p:pic>
        <p:nvPicPr>
          <p:cNvPr id="6" name="Picture 5"/>
          <p:cNvPicPr>
            <a:picLocks noChangeAspect="1"/>
          </p:cNvPicPr>
          <p:nvPr/>
        </p:nvPicPr>
        <p:blipFill>
          <a:blip r:embed="rId3"/>
          <a:stretch>
            <a:fillRect/>
          </a:stretch>
        </p:blipFill>
        <p:spPr>
          <a:xfrm>
            <a:off x="3243800" y="3160146"/>
            <a:ext cx="2692400" cy="2692400"/>
          </a:xfrm>
          <a:prstGeom prst="rect">
            <a:avLst/>
          </a:prstGeom>
        </p:spPr>
      </p:pic>
    </p:spTree>
    <p:extLst>
      <p:ext uri="{BB962C8B-B14F-4D97-AF65-F5344CB8AC3E}">
        <p14:creationId xmlns:p14="http://schemas.microsoft.com/office/powerpoint/2010/main" val="1870817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10253F"/>
                </a:solidFill>
                <a:latin typeface="Calibri"/>
                <a:cs typeface="Calibri"/>
              </a:rPr>
              <a:t>3 Engage</a:t>
            </a:r>
            <a:endParaRPr lang="en-US" b="1" dirty="0">
              <a:solidFill>
                <a:srgbClr val="10253F"/>
              </a:solidFill>
              <a:latin typeface="Calibri"/>
              <a:cs typeface="Calibri"/>
            </a:endParaRPr>
          </a:p>
        </p:txBody>
      </p:sp>
      <p:sp>
        <p:nvSpPr>
          <p:cNvPr id="3" name="Content Placeholder 2"/>
          <p:cNvSpPr>
            <a:spLocks noGrp="1"/>
          </p:cNvSpPr>
          <p:nvPr>
            <p:ph idx="1"/>
          </p:nvPr>
        </p:nvSpPr>
        <p:spPr>
          <a:xfrm>
            <a:off x="139700" y="1600200"/>
            <a:ext cx="9004300" cy="4525963"/>
          </a:xfrm>
        </p:spPr>
        <p:txBody>
          <a:bodyPr/>
          <a:lstStyle/>
          <a:p>
            <a:pPr marL="0" indent="0" algn="ctr">
              <a:buNone/>
            </a:pPr>
            <a:r>
              <a:rPr lang="en-US" i="1" dirty="0">
                <a:solidFill>
                  <a:srgbClr val="10253F"/>
                </a:solidFill>
                <a:latin typeface="Calibri"/>
                <a:cs typeface="Calibri"/>
              </a:rPr>
              <a:t>Build long-term, trusting relationships based on two-way dialogue between researchers </a:t>
            </a:r>
            <a:r>
              <a:rPr lang="en-US" i="1" dirty="0" smtClean="0">
                <a:solidFill>
                  <a:srgbClr val="10253F"/>
                </a:solidFill>
                <a:latin typeface="Calibri"/>
                <a:cs typeface="Calibri"/>
              </a:rPr>
              <a:t>&amp; stakeholders </a:t>
            </a:r>
            <a:r>
              <a:rPr lang="en-US" i="1" dirty="0">
                <a:solidFill>
                  <a:srgbClr val="10253F"/>
                </a:solidFill>
                <a:latin typeface="Calibri"/>
                <a:cs typeface="Calibri"/>
              </a:rPr>
              <a:t>and co-generate new knowledge together </a:t>
            </a:r>
            <a:endParaRPr lang="en-US" dirty="0">
              <a:solidFill>
                <a:srgbClr val="10253F"/>
              </a:solidFill>
              <a:latin typeface="Calibri"/>
              <a:cs typeface="Calibri"/>
            </a:endParaRPr>
          </a:p>
        </p:txBody>
      </p:sp>
      <p:pic>
        <p:nvPicPr>
          <p:cNvPr id="6" name="Picture 5"/>
          <p:cNvPicPr>
            <a:picLocks noChangeAspect="1"/>
          </p:cNvPicPr>
          <p:nvPr/>
        </p:nvPicPr>
        <p:blipFill>
          <a:blip r:embed="rId3"/>
          <a:stretch>
            <a:fillRect/>
          </a:stretch>
        </p:blipFill>
        <p:spPr>
          <a:xfrm>
            <a:off x="3249760" y="3160864"/>
            <a:ext cx="2692400" cy="2692400"/>
          </a:xfrm>
          <a:prstGeom prst="rect">
            <a:avLst/>
          </a:prstGeom>
        </p:spPr>
      </p:pic>
    </p:spTree>
    <p:extLst>
      <p:ext uri="{BB962C8B-B14F-4D97-AF65-F5344CB8AC3E}">
        <p14:creationId xmlns:p14="http://schemas.microsoft.com/office/powerpoint/2010/main" val="496704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10253F"/>
                </a:solidFill>
                <a:latin typeface="Calibri"/>
                <a:cs typeface="Calibri"/>
              </a:rPr>
              <a:t>4 Impact</a:t>
            </a:r>
            <a:endParaRPr lang="en-US" b="1" dirty="0">
              <a:solidFill>
                <a:srgbClr val="10253F"/>
              </a:solidFill>
              <a:latin typeface="Calibri"/>
              <a:cs typeface="Calibri"/>
            </a:endParaRPr>
          </a:p>
        </p:txBody>
      </p:sp>
      <p:sp>
        <p:nvSpPr>
          <p:cNvPr id="3" name="Content Placeholder 2"/>
          <p:cNvSpPr>
            <a:spLocks noGrp="1"/>
          </p:cNvSpPr>
          <p:nvPr>
            <p:ph idx="1"/>
          </p:nvPr>
        </p:nvSpPr>
        <p:spPr/>
        <p:txBody>
          <a:bodyPr/>
          <a:lstStyle/>
          <a:p>
            <a:pPr marL="0" indent="0" algn="ctr">
              <a:buNone/>
            </a:pPr>
            <a:r>
              <a:rPr lang="en-US" i="1" dirty="0">
                <a:solidFill>
                  <a:srgbClr val="10253F"/>
                </a:solidFill>
                <a:latin typeface="Calibri"/>
                <a:cs typeface="Calibri"/>
              </a:rPr>
              <a:t>Focus on delivering tangible results as soon as possible that will be valued by as many of your stakeholders as possible </a:t>
            </a:r>
            <a:endParaRPr lang="en-US" dirty="0">
              <a:solidFill>
                <a:srgbClr val="10253F"/>
              </a:solidFill>
              <a:latin typeface="Calibri"/>
              <a:cs typeface="Calibri"/>
            </a:endParaRPr>
          </a:p>
        </p:txBody>
      </p:sp>
      <p:pic>
        <p:nvPicPr>
          <p:cNvPr id="5" name="Picture 4"/>
          <p:cNvPicPr>
            <a:picLocks noChangeAspect="1"/>
          </p:cNvPicPr>
          <p:nvPr/>
        </p:nvPicPr>
        <p:blipFill>
          <a:blip r:embed="rId3"/>
          <a:stretch>
            <a:fillRect/>
          </a:stretch>
        </p:blipFill>
        <p:spPr>
          <a:xfrm>
            <a:off x="3250480" y="3172846"/>
            <a:ext cx="2679700" cy="2679700"/>
          </a:xfrm>
          <a:prstGeom prst="rect">
            <a:avLst/>
          </a:prstGeom>
        </p:spPr>
      </p:pic>
    </p:spTree>
    <p:extLst>
      <p:ext uri="{BB962C8B-B14F-4D97-AF65-F5344CB8AC3E}">
        <p14:creationId xmlns:p14="http://schemas.microsoft.com/office/powerpoint/2010/main" val="2188569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10253F"/>
                </a:solidFill>
                <a:latin typeface="Calibri"/>
                <a:cs typeface="Calibri"/>
              </a:rPr>
              <a:t>5 Reflect &amp; Sustain</a:t>
            </a:r>
            <a:endParaRPr lang="en-US" b="1" dirty="0">
              <a:solidFill>
                <a:srgbClr val="10253F"/>
              </a:solidFill>
              <a:latin typeface="Calibri"/>
              <a:cs typeface="Calibri"/>
            </a:endParaRPr>
          </a:p>
        </p:txBody>
      </p:sp>
      <p:sp>
        <p:nvSpPr>
          <p:cNvPr id="3" name="Content Placeholder 2"/>
          <p:cNvSpPr>
            <a:spLocks noGrp="1"/>
          </p:cNvSpPr>
          <p:nvPr>
            <p:ph idx="1"/>
          </p:nvPr>
        </p:nvSpPr>
        <p:spPr>
          <a:xfrm>
            <a:off x="457200" y="1447800"/>
            <a:ext cx="8229600" cy="4525963"/>
          </a:xfrm>
        </p:spPr>
        <p:txBody>
          <a:bodyPr/>
          <a:lstStyle/>
          <a:p>
            <a:pPr marL="0" indent="0" algn="ctr">
              <a:buNone/>
            </a:pPr>
            <a:r>
              <a:rPr lang="en-US" i="1" dirty="0">
                <a:solidFill>
                  <a:srgbClr val="10253F"/>
                </a:solidFill>
                <a:latin typeface="Calibri"/>
                <a:cs typeface="Calibri"/>
              </a:rPr>
              <a:t>Monitor and reflect on your knowledge </a:t>
            </a:r>
            <a:r>
              <a:rPr lang="en-US" i="1" dirty="0" smtClean="0">
                <a:solidFill>
                  <a:srgbClr val="10253F"/>
                </a:solidFill>
                <a:latin typeface="Calibri"/>
                <a:cs typeface="Calibri"/>
              </a:rPr>
              <a:t>exchange, and </a:t>
            </a:r>
            <a:r>
              <a:rPr lang="en-US" i="1" dirty="0">
                <a:solidFill>
                  <a:srgbClr val="10253F"/>
                </a:solidFill>
                <a:latin typeface="Calibri"/>
                <a:cs typeface="Calibri"/>
              </a:rPr>
              <a:t>consider how to sustain a legacy of knowledge exchange beyond project funding </a:t>
            </a:r>
            <a:endParaRPr lang="en-US" dirty="0">
              <a:solidFill>
                <a:srgbClr val="10253F"/>
              </a:solidFill>
              <a:latin typeface="Calibri"/>
              <a:cs typeface="Calibri"/>
            </a:endParaRPr>
          </a:p>
        </p:txBody>
      </p:sp>
      <p:pic>
        <p:nvPicPr>
          <p:cNvPr id="5" name="Picture 4"/>
          <p:cNvPicPr>
            <a:picLocks noChangeAspect="1"/>
          </p:cNvPicPr>
          <p:nvPr/>
        </p:nvPicPr>
        <p:blipFill>
          <a:blip r:embed="rId3"/>
          <a:stretch>
            <a:fillRect/>
          </a:stretch>
        </p:blipFill>
        <p:spPr>
          <a:xfrm>
            <a:off x="3236340" y="3141432"/>
            <a:ext cx="2717800" cy="2717800"/>
          </a:xfrm>
          <a:prstGeom prst="rect">
            <a:avLst/>
          </a:prstGeom>
        </p:spPr>
      </p:pic>
    </p:spTree>
    <p:extLst>
      <p:ext uri="{BB962C8B-B14F-4D97-AF65-F5344CB8AC3E}">
        <p14:creationId xmlns:p14="http://schemas.microsoft.com/office/powerpoint/2010/main" val="956600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1107" y="508944"/>
            <a:ext cx="8015287" cy="5507818"/>
          </a:xfrm>
        </p:spPr>
        <p:txBody>
          <a:bodyPr/>
          <a:lstStyle/>
          <a:p>
            <a:pPr algn="l"/>
            <a:r>
              <a:rPr lang="en-US" dirty="0" smtClean="0">
                <a:solidFill>
                  <a:srgbClr val="10253F"/>
                </a:solidFill>
                <a:latin typeface="Calibri"/>
                <a:cs typeface="Calibri"/>
              </a:rPr>
              <a:t>1 Design</a:t>
            </a:r>
            <a:br>
              <a:rPr lang="en-US" dirty="0" smtClean="0">
                <a:solidFill>
                  <a:srgbClr val="10253F"/>
                </a:solidFill>
                <a:latin typeface="Calibri"/>
                <a:cs typeface="Calibri"/>
              </a:rPr>
            </a:br>
            <a:r>
              <a:rPr lang="en-US" sz="2500" dirty="0" smtClean="0">
                <a:solidFill>
                  <a:srgbClr val="10253F"/>
                </a:solidFill>
                <a:latin typeface="Calibri"/>
                <a:cs typeface="Calibri"/>
              </a:rPr>
              <a:t/>
            </a:r>
            <a:br>
              <a:rPr lang="en-US" sz="2500" dirty="0" smtClean="0">
                <a:solidFill>
                  <a:srgbClr val="10253F"/>
                </a:solidFill>
                <a:latin typeface="Calibri"/>
                <a:cs typeface="Calibri"/>
              </a:rPr>
            </a:br>
            <a:r>
              <a:rPr lang="en-US" dirty="0" smtClean="0">
                <a:solidFill>
                  <a:srgbClr val="10253F"/>
                </a:solidFill>
                <a:latin typeface="Calibri"/>
                <a:cs typeface="Calibri"/>
              </a:rPr>
              <a:t>2 Represent</a:t>
            </a:r>
            <a:br>
              <a:rPr lang="en-US" dirty="0" smtClean="0">
                <a:solidFill>
                  <a:srgbClr val="10253F"/>
                </a:solidFill>
                <a:latin typeface="Calibri"/>
                <a:cs typeface="Calibri"/>
              </a:rPr>
            </a:br>
            <a:r>
              <a:rPr lang="en-US" sz="2500" dirty="0" smtClean="0">
                <a:solidFill>
                  <a:srgbClr val="10253F"/>
                </a:solidFill>
                <a:latin typeface="Calibri"/>
                <a:cs typeface="Calibri"/>
              </a:rPr>
              <a:t/>
            </a:r>
            <a:br>
              <a:rPr lang="en-US" sz="2500" dirty="0" smtClean="0">
                <a:solidFill>
                  <a:srgbClr val="10253F"/>
                </a:solidFill>
                <a:latin typeface="Calibri"/>
                <a:cs typeface="Calibri"/>
              </a:rPr>
            </a:br>
            <a:r>
              <a:rPr lang="en-US" dirty="0" smtClean="0">
                <a:solidFill>
                  <a:srgbClr val="10253F"/>
                </a:solidFill>
                <a:latin typeface="Calibri"/>
                <a:cs typeface="Calibri"/>
              </a:rPr>
              <a:t>3 Engage</a:t>
            </a:r>
            <a:br>
              <a:rPr lang="en-US" dirty="0" smtClean="0">
                <a:solidFill>
                  <a:srgbClr val="10253F"/>
                </a:solidFill>
                <a:latin typeface="Calibri"/>
                <a:cs typeface="Calibri"/>
              </a:rPr>
            </a:br>
            <a:r>
              <a:rPr lang="en-US" sz="2500" dirty="0" smtClean="0">
                <a:solidFill>
                  <a:srgbClr val="10253F"/>
                </a:solidFill>
                <a:latin typeface="Calibri"/>
                <a:cs typeface="Calibri"/>
              </a:rPr>
              <a:t/>
            </a:r>
            <a:br>
              <a:rPr lang="en-US" sz="2500" dirty="0" smtClean="0">
                <a:solidFill>
                  <a:srgbClr val="10253F"/>
                </a:solidFill>
                <a:latin typeface="Calibri"/>
                <a:cs typeface="Calibri"/>
              </a:rPr>
            </a:br>
            <a:r>
              <a:rPr lang="en-US" dirty="0" smtClean="0">
                <a:solidFill>
                  <a:srgbClr val="10253F"/>
                </a:solidFill>
                <a:latin typeface="Calibri"/>
                <a:cs typeface="Calibri"/>
              </a:rPr>
              <a:t>4 Impact</a:t>
            </a:r>
            <a:br>
              <a:rPr lang="en-US" dirty="0" smtClean="0">
                <a:solidFill>
                  <a:srgbClr val="10253F"/>
                </a:solidFill>
                <a:latin typeface="Calibri"/>
                <a:cs typeface="Calibri"/>
              </a:rPr>
            </a:br>
            <a:r>
              <a:rPr lang="en-US" sz="2500" dirty="0" smtClean="0">
                <a:solidFill>
                  <a:srgbClr val="10253F"/>
                </a:solidFill>
                <a:latin typeface="Calibri"/>
                <a:cs typeface="Calibri"/>
              </a:rPr>
              <a:t/>
            </a:r>
            <a:br>
              <a:rPr lang="en-US" sz="2500" dirty="0" smtClean="0">
                <a:solidFill>
                  <a:srgbClr val="10253F"/>
                </a:solidFill>
                <a:latin typeface="Calibri"/>
                <a:cs typeface="Calibri"/>
              </a:rPr>
            </a:br>
            <a:r>
              <a:rPr lang="en-US" dirty="0" smtClean="0">
                <a:solidFill>
                  <a:srgbClr val="10253F"/>
                </a:solidFill>
                <a:latin typeface="Calibri"/>
                <a:cs typeface="Calibri"/>
              </a:rPr>
              <a:t>5 Reflect &amp; sustain</a:t>
            </a:r>
            <a:endParaRPr lang="en-US" dirty="0">
              <a:solidFill>
                <a:srgbClr val="10253F"/>
              </a:solidFill>
              <a:latin typeface="Calibri"/>
              <a:cs typeface="Calibri"/>
            </a:endParaRPr>
          </a:p>
        </p:txBody>
      </p:sp>
      <p:pic>
        <p:nvPicPr>
          <p:cNvPr id="7" name="Picture 6"/>
          <p:cNvPicPr>
            <a:picLocks noChangeAspect="1"/>
          </p:cNvPicPr>
          <p:nvPr/>
        </p:nvPicPr>
        <p:blipFill>
          <a:blip r:embed="rId3"/>
          <a:stretch>
            <a:fillRect/>
          </a:stretch>
        </p:blipFill>
        <p:spPr>
          <a:xfrm>
            <a:off x="6633713" y="1817333"/>
            <a:ext cx="1070038" cy="1070038"/>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643808" y="824517"/>
            <a:ext cx="1059943" cy="1059943"/>
          </a:xfrm>
          <a:prstGeom prst="rect">
            <a:avLst/>
          </a:prstGeom>
        </p:spPr>
      </p:pic>
      <p:pic>
        <p:nvPicPr>
          <p:cNvPr id="9" name="Picture 8"/>
          <p:cNvPicPr>
            <a:picLocks noChangeAspect="1"/>
          </p:cNvPicPr>
          <p:nvPr/>
        </p:nvPicPr>
        <p:blipFill>
          <a:blip r:embed="rId5"/>
          <a:stretch>
            <a:fillRect/>
          </a:stretch>
        </p:blipFill>
        <p:spPr>
          <a:xfrm>
            <a:off x="6633713" y="2820519"/>
            <a:ext cx="1070038" cy="1070038"/>
          </a:xfrm>
          <a:prstGeom prst="rect">
            <a:avLst/>
          </a:prstGeom>
        </p:spPr>
      </p:pic>
      <p:pic>
        <p:nvPicPr>
          <p:cNvPr id="10" name="Picture 9"/>
          <p:cNvPicPr>
            <a:picLocks noChangeAspect="1"/>
          </p:cNvPicPr>
          <p:nvPr/>
        </p:nvPicPr>
        <p:blipFill>
          <a:blip r:embed="rId6"/>
          <a:stretch>
            <a:fillRect/>
          </a:stretch>
        </p:blipFill>
        <p:spPr>
          <a:xfrm>
            <a:off x="6633713" y="3796989"/>
            <a:ext cx="1064991" cy="1064991"/>
          </a:xfrm>
          <a:prstGeom prst="rect">
            <a:avLst/>
          </a:prstGeom>
        </p:spPr>
      </p:pic>
      <p:pic>
        <p:nvPicPr>
          <p:cNvPr id="11" name="Picture 10"/>
          <p:cNvPicPr>
            <a:picLocks noChangeAspect="1"/>
          </p:cNvPicPr>
          <p:nvPr/>
        </p:nvPicPr>
        <p:blipFill>
          <a:blip r:embed="rId7"/>
          <a:stretch>
            <a:fillRect/>
          </a:stretch>
        </p:blipFill>
        <p:spPr>
          <a:xfrm>
            <a:off x="6633713" y="4748670"/>
            <a:ext cx="1080133" cy="1080133"/>
          </a:xfrm>
          <a:prstGeom prst="rect">
            <a:avLst/>
          </a:prstGeom>
        </p:spPr>
      </p:pic>
    </p:spTree>
    <p:extLst>
      <p:ext uri="{BB962C8B-B14F-4D97-AF65-F5344CB8AC3E}">
        <p14:creationId xmlns:p14="http://schemas.microsoft.com/office/powerpoint/2010/main" val="3960881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P1276.JPG"/>
          <p:cNvPicPr>
            <a:picLocks noChangeAspect="1"/>
          </p:cNvPicPr>
          <p:nvPr/>
        </p:nvPicPr>
        <p:blipFill>
          <a:blip r:embed="rId2" cstate="print">
            <a:duotone>
              <a:schemeClr val="accent1">
                <a:shade val="45000"/>
                <a:satMod val="135000"/>
              </a:schemeClr>
              <a:prstClr val="white"/>
            </a:duotone>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a:ext>
            </a:extLst>
          </a:blip>
          <a:srcRect/>
          <a:stretch>
            <a:fillRect/>
          </a:stretch>
        </p:blipFill>
        <p:spPr bwMode="auto">
          <a:xfrm>
            <a:off x="1403350" y="1100901"/>
            <a:ext cx="6408738" cy="42608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1004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peopleslandscape-highres"/>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0" y="0"/>
            <a:ext cx="9144000" cy="6858000"/>
          </a:xfrm>
          <a:prstGeom prst="rect">
            <a:avLst/>
          </a:prstGeom>
          <a:ln>
            <a:noFill/>
          </a:ln>
          <a:effectLst>
            <a:outerShdw blurRad="292100" dist="139700" dir="2700000" algn="tl" rotWithShape="0">
              <a:srgbClr val="333333">
                <a:alpha val="65000"/>
              </a:srgbClr>
            </a:outerShdw>
          </a:effectLst>
        </p:spPr>
      </p:pic>
      <p:pic>
        <p:nvPicPr>
          <p:cNvPr id="8" name="Picture 7" descr="Poster.tiff"/>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16000" y="414192"/>
            <a:ext cx="7104888" cy="682752"/>
          </a:xfrm>
          <a:prstGeom prst="rect">
            <a:avLst/>
          </a:prstGeom>
        </p:spPr>
      </p:pic>
      <p:pic>
        <p:nvPicPr>
          <p:cNvPr id="10" name="Picture 9" descr="Nerw BCU logo colour.jpeg"/>
          <p:cNvPicPr>
            <a:picLocks noChangeAspect="1"/>
          </p:cNvPicPr>
          <p:nvPr/>
        </p:nvPicPr>
        <p:blipFill>
          <a:blip r:embed="rId4" cstate="print">
            <a:clrChange>
              <a:clrFrom>
                <a:srgbClr val="FFFFFF"/>
              </a:clrFrom>
              <a:clrTo>
                <a:srgbClr val="FFFFFF">
                  <a:alpha val="0"/>
                </a:srgbClr>
              </a:clrTo>
            </a:clrChange>
            <a:lum bright="70000" contrast="-70000"/>
            <a:extLst>
              <a:ext uri="{28A0092B-C50C-407E-A947-70E740481C1C}">
                <a14:useLocalDpi xmlns:a14="http://schemas.microsoft.com/office/drawing/2010/main"/>
              </a:ext>
            </a:extLst>
          </a:blip>
          <a:stretch>
            <a:fillRect/>
          </a:stretch>
        </p:blipFill>
        <p:spPr>
          <a:xfrm>
            <a:off x="0" y="6040924"/>
            <a:ext cx="2947165" cy="817076"/>
          </a:xfrm>
          <a:prstGeom prst="rect">
            <a:avLst/>
          </a:prstGeom>
        </p:spPr>
      </p:pic>
    </p:spTree>
    <p:extLst>
      <p:ext uri="{BB962C8B-B14F-4D97-AF65-F5344CB8AC3E}">
        <p14:creationId xmlns:p14="http://schemas.microsoft.com/office/powerpoint/2010/main" val="2743661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peopleslandscape-highres"/>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0" y="0"/>
            <a:ext cx="9144000" cy="6858000"/>
          </a:xfrm>
          <a:prstGeom prst="rect">
            <a:avLst/>
          </a:prstGeom>
          <a:ln>
            <a:noFill/>
          </a:ln>
          <a:effectLst>
            <a:outerShdw blurRad="292100" dist="139700" dir="2700000" algn="tl" rotWithShape="0">
              <a:srgbClr val="333333">
                <a:alpha val="65000"/>
              </a:srgbClr>
            </a:outerShdw>
          </a:effectLst>
        </p:spPr>
      </p:pic>
      <p:sp>
        <p:nvSpPr>
          <p:cNvPr id="4" name="Title 1"/>
          <p:cNvSpPr>
            <a:spLocks noGrp="1"/>
          </p:cNvSpPr>
          <p:nvPr>
            <p:ph type="title"/>
          </p:nvPr>
        </p:nvSpPr>
        <p:spPr>
          <a:xfrm>
            <a:off x="2532429" y="274638"/>
            <a:ext cx="6479787" cy="1143000"/>
          </a:xfrm>
        </p:spPr>
        <p:txBody>
          <a:bodyPr/>
          <a:lstStyle/>
          <a:p>
            <a:pPr algn="r"/>
            <a:r>
              <a:rPr lang="en-US" dirty="0" smtClean="0">
                <a:solidFill>
                  <a:srgbClr val="10253F"/>
                </a:solidFill>
                <a:latin typeface="Calibri"/>
                <a:cs typeface="Calibri"/>
              </a:rPr>
              <a:t>Pathway to Impact</a:t>
            </a:r>
            <a:endParaRPr lang="en-US" dirty="0">
              <a:solidFill>
                <a:srgbClr val="10253F"/>
              </a:solidFill>
              <a:latin typeface="Calibri"/>
              <a:cs typeface="Calibri"/>
            </a:endParaRPr>
          </a:p>
        </p:txBody>
      </p:sp>
      <p:pic>
        <p:nvPicPr>
          <p:cNvPr id="5" name="Picture 4" descr="Nerw BCU logo colour.jpeg"/>
          <p:cNvPicPr>
            <a:picLocks noChangeAspect="1"/>
          </p:cNvPicPr>
          <p:nvPr/>
        </p:nvPicPr>
        <p:blipFill>
          <a:blip r:embed="rId3" cstate="print">
            <a:clrChange>
              <a:clrFrom>
                <a:srgbClr val="FFFFFF"/>
              </a:clrFrom>
              <a:clrTo>
                <a:srgbClr val="FFFFFF">
                  <a:alpha val="0"/>
                </a:srgbClr>
              </a:clrTo>
            </a:clrChange>
            <a:lum bright="70000" contrast="-70000"/>
            <a:extLst>
              <a:ext uri="{28A0092B-C50C-407E-A947-70E740481C1C}">
                <a14:useLocalDpi xmlns:a14="http://schemas.microsoft.com/office/drawing/2010/main"/>
              </a:ext>
            </a:extLst>
          </a:blip>
          <a:stretch>
            <a:fillRect/>
          </a:stretch>
        </p:blipFill>
        <p:spPr>
          <a:xfrm>
            <a:off x="0" y="6040924"/>
            <a:ext cx="2947165" cy="817076"/>
          </a:xfrm>
          <a:prstGeom prst="rect">
            <a:avLst/>
          </a:prstGeom>
        </p:spPr>
      </p:pic>
      <p:pic>
        <p:nvPicPr>
          <p:cNvPr id="7" name="Picture 3" descr="NetworkGraph-scat"/>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52007" y="0"/>
            <a:ext cx="5791786" cy="3971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3410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3282306" y="4159362"/>
            <a:ext cx="2624005" cy="2501900"/>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t="3720" r="29501"/>
          <a:stretch/>
        </p:blipFill>
        <p:spPr bwMode="auto">
          <a:xfrm>
            <a:off x="2912233" y="119817"/>
            <a:ext cx="2445352" cy="2911541"/>
          </a:xfrm>
          <a:prstGeom prst="rect">
            <a:avLst/>
          </a:prstGeom>
          <a:ln>
            <a:noFill/>
          </a:ln>
          <a:effectLst>
            <a:outerShdw blurRad="292100" dist="139700" dir="2700000" algn="tl" rotWithShape="0">
              <a:srgbClr val="333333">
                <a:alpha val="65000"/>
              </a:srgbClr>
            </a:outerShdw>
          </a:effectLst>
        </p:spPr>
      </p:pic>
      <p:pic>
        <p:nvPicPr>
          <p:cNvPr id="5" name="Picture 4" descr="land.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463865" y="227651"/>
            <a:ext cx="2619956" cy="3702332"/>
          </a:xfrm>
          <a:prstGeom prst="rect">
            <a:avLst/>
          </a:prstGeom>
          <a:ln>
            <a:noFill/>
          </a:ln>
          <a:effectLst>
            <a:outerShdw blurRad="292100" dist="139700" dir="2700000" algn="tl" rotWithShape="0">
              <a:srgbClr val="333333">
                <a:alpha val="65000"/>
              </a:srgbClr>
            </a:outerShdw>
          </a:effectLst>
        </p:spPr>
      </p:pic>
      <p:pic>
        <p:nvPicPr>
          <p:cNvPr id="6" name="Picture 5" descr="newsletter.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9803" y="1389871"/>
            <a:ext cx="2696587" cy="3834130"/>
          </a:xfrm>
          <a:prstGeom prst="rect">
            <a:avLst/>
          </a:prstGeom>
          <a:ln>
            <a:noFill/>
          </a:ln>
          <a:effectLst>
            <a:outerShdw blurRad="292100" dist="139700" dir="2700000" algn="tl" rotWithShape="0">
              <a:srgbClr val="333333">
                <a:alpha val="65000"/>
              </a:srgbClr>
            </a:outerShdw>
          </a:effectLst>
        </p:spPr>
      </p:pic>
      <p:pic>
        <p:nvPicPr>
          <p:cNvPr id="2" name="Picture 1" descr="ruralfocus.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607830" y="1210148"/>
            <a:ext cx="2536170" cy="3594497"/>
          </a:xfrm>
          <a:prstGeom prst="rect">
            <a:avLst/>
          </a:prstGeom>
          <a:ln>
            <a:noFill/>
          </a:ln>
          <a:effectLst>
            <a:outerShdw blurRad="292100" dist="139700" dir="2700000" algn="tl" rotWithShape="0">
              <a:srgbClr val="333333">
                <a:alpha val="65000"/>
              </a:srgbClr>
            </a:outerShdw>
          </a:effectLst>
        </p:spPr>
      </p:pic>
      <p:pic>
        <p:nvPicPr>
          <p:cNvPr id="7" name="Picture 2"/>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035179" y="4159362"/>
            <a:ext cx="2875199" cy="25019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59568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utterstock_141568735-2.jpg"/>
          <p:cNvPicPr>
            <a:picLocks noChangeAspect="1"/>
          </p:cNvPicPr>
          <p:nvPr/>
        </p:nvPicPr>
        <p:blipFill rotWithShape="1">
          <a:blip r:embed="rId2" cstate="print">
            <a:lum bright="70000" contrast="-70000"/>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a:ext>
            </a:extLst>
          </a:blip>
          <a:srcRect/>
          <a:stretch/>
        </p:blipFill>
        <p:spPr>
          <a:xfrm>
            <a:off x="0" y="0"/>
            <a:ext cx="9144000" cy="6858000"/>
          </a:xfrm>
          <a:prstGeom prst="rect">
            <a:avLst/>
          </a:prstGeom>
        </p:spPr>
      </p:pic>
      <p:pic>
        <p:nvPicPr>
          <p:cNvPr id="4" name="Picture 3" descr="shutterstock_141568735-2.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0"/>
            <a:ext cx="9144000" cy="6858000"/>
          </a:xfrm>
          <a:prstGeom prst="rect">
            <a:avLst/>
          </a:prstGeom>
        </p:spPr>
      </p:pic>
      <p:pic>
        <p:nvPicPr>
          <p:cNvPr id="6" name="Picture 5" descr="Nerw BCU logo colour.jpeg"/>
          <p:cNvPicPr>
            <a:picLocks noChangeAspect="1"/>
          </p:cNvPicPr>
          <p:nvPr/>
        </p:nvPicPr>
        <p:blipFill>
          <a:blip r:embed="rId5" cstate="print">
            <a:clrChange>
              <a:clrFrom>
                <a:srgbClr val="FFFFFF"/>
              </a:clrFrom>
              <a:clrTo>
                <a:srgbClr val="FFFFFF">
                  <a:alpha val="0"/>
                </a:srgbClr>
              </a:clrTo>
            </a:clrChange>
            <a:lum bright="70000" contrast="-70000"/>
            <a:extLst>
              <a:ext uri="{28A0092B-C50C-407E-A947-70E740481C1C}">
                <a14:useLocalDpi xmlns:a14="http://schemas.microsoft.com/office/drawing/2010/main"/>
              </a:ext>
            </a:extLst>
          </a:blip>
          <a:stretch>
            <a:fillRect/>
          </a:stretch>
        </p:blipFill>
        <p:spPr>
          <a:xfrm>
            <a:off x="0" y="6040924"/>
            <a:ext cx="2947165" cy="817076"/>
          </a:xfrm>
          <a:prstGeom prst="rect">
            <a:avLst/>
          </a:prstGeom>
        </p:spPr>
      </p:pic>
    </p:spTree>
    <p:extLst>
      <p:ext uri="{BB962C8B-B14F-4D97-AF65-F5344CB8AC3E}">
        <p14:creationId xmlns:p14="http://schemas.microsoft.com/office/powerpoint/2010/main" val="3418483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SCN5072.JPG"/>
          <p:cNvPicPr>
            <a:picLocks noChangeAspect="1"/>
          </p:cNvPicPr>
          <p:nvPr/>
        </p:nvPicPr>
        <p:blipFill>
          <a:blip r:embed="rId2" cstate="print"/>
          <a:stretch>
            <a:fillRect/>
          </a:stretch>
        </p:blipFill>
        <p:spPr>
          <a:xfrm>
            <a:off x="4984557" y="3805383"/>
            <a:ext cx="4279512" cy="3209634"/>
          </a:xfrm>
          <a:prstGeom prst="rect">
            <a:avLst/>
          </a:prstGeom>
          <a:ln>
            <a:noFill/>
          </a:ln>
          <a:effectLst>
            <a:softEdge rad="112500"/>
          </a:effectLst>
        </p:spPr>
      </p:pic>
      <p:pic>
        <p:nvPicPr>
          <p:cNvPr id="16386" name="Picture 2"/>
          <p:cNvPicPr>
            <a:picLocks noChangeAspect="1" noChangeArrowheads="1"/>
          </p:cNvPicPr>
          <p:nvPr/>
        </p:nvPicPr>
        <p:blipFill>
          <a:blip r:embed="rId3" cstate="print"/>
          <a:srcRect/>
          <a:stretch>
            <a:fillRect/>
          </a:stretch>
        </p:blipFill>
        <p:spPr bwMode="auto">
          <a:xfrm>
            <a:off x="4343764" y="119038"/>
            <a:ext cx="1893454" cy="2679237"/>
          </a:xfrm>
          <a:prstGeom prst="rect">
            <a:avLst/>
          </a:prstGeom>
          <a:ln>
            <a:noFill/>
          </a:ln>
          <a:effectLst>
            <a:outerShdw blurRad="292100" dist="139700" dir="2700000" algn="tl" rotWithShape="0">
              <a:srgbClr val="333333">
                <a:alpha val="65000"/>
              </a:srgbClr>
            </a:outerShdw>
          </a:effectLst>
        </p:spPr>
      </p:pic>
      <p:pic>
        <p:nvPicPr>
          <p:cNvPr id="16385" name="Picture 1"/>
          <p:cNvPicPr>
            <a:picLocks noChangeAspect="1" noChangeArrowheads="1"/>
          </p:cNvPicPr>
          <p:nvPr/>
        </p:nvPicPr>
        <p:blipFill>
          <a:blip r:embed="rId4" cstate="print"/>
          <a:srcRect/>
          <a:stretch>
            <a:fillRect/>
          </a:stretch>
        </p:blipFill>
        <p:spPr bwMode="auto">
          <a:xfrm>
            <a:off x="5729217" y="1052603"/>
            <a:ext cx="1815792" cy="2567709"/>
          </a:xfrm>
          <a:prstGeom prst="rect">
            <a:avLst/>
          </a:prstGeom>
          <a:ln>
            <a:noFill/>
          </a:ln>
          <a:effectLst>
            <a:outerShdw blurRad="292100" dist="139700" dir="2700000" algn="tl" rotWithShape="0">
              <a:srgbClr val="333333">
                <a:alpha val="65000"/>
              </a:srgbClr>
            </a:outerShdw>
          </a:effectLst>
        </p:spPr>
      </p:pic>
      <p:pic>
        <p:nvPicPr>
          <p:cNvPr id="4" name="Picture 3" descr="report.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66251" y="1519888"/>
            <a:ext cx="2622040" cy="37307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0320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5029838" y="523085"/>
            <a:ext cx="3587711" cy="5381568"/>
          </a:xfrm>
          <a:prstGeom prst="rect">
            <a:avLst/>
          </a:prstGeom>
          <a:ln>
            <a:noFill/>
          </a:ln>
          <a:effectLst>
            <a:outerShdw blurRad="292100" dist="139700" dir="2700000" algn="tl" rotWithShape="0">
              <a:srgbClr val="333333">
                <a:alpha val="65000"/>
              </a:srgbClr>
            </a:outerShdw>
          </a:effec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59219" y="3541766"/>
            <a:ext cx="3775218" cy="2359511"/>
          </a:xfrm>
          <a:prstGeom prst="rect">
            <a:avLst/>
          </a:prstGeom>
          <a:ln>
            <a:noFill/>
          </a:ln>
          <a:effectLst>
            <a:outerShdw blurRad="292100" dist="139700" dir="2700000" algn="tl" rotWithShape="0">
              <a:srgbClr val="333333">
                <a:alpha val="65000"/>
              </a:srgbClr>
            </a:outerShdw>
          </a:effectLst>
        </p:spPr>
      </p:pic>
      <p:pic>
        <p:nvPicPr>
          <p:cNvPr id="1028" name="Picture 4"/>
          <p:cNvPicPr>
            <a:picLocks noChangeAspect="1" noChangeArrowheads="1"/>
          </p:cNvPicPr>
          <p:nvPr/>
        </p:nvPicPr>
        <p:blipFill>
          <a:blip r:embed="rId4" cstate="print"/>
          <a:srcRect/>
          <a:stretch>
            <a:fillRect/>
          </a:stretch>
        </p:blipFill>
        <p:spPr bwMode="auto">
          <a:xfrm>
            <a:off x="859219" y="523084"/>
            <a:ext cx="2805319" cy="283808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52039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4-03-12 at 14.51.48.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586954" y="644152"/>
            <a:ext cx="5760058" cy="4747593"/>
          </a:xfrm>
          <a:prstGeom prst="rect">
            <a:avLst/>
          </a:prstGeom>
        </p:spPr>
      </p:pic>
    </p:spTree>
    <p:extLst>
      <p:ext uri="{BB962C8B-B14F-4D97-AF65-F5344CB8AC3E}">
        <p14:creationId xmlns:p14="http://schemas.microsoft.com/office/powerpoint/2010/main" val="1227431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197276" y="3654204"/>
            <a:ext cx="4266070" cy="2123976"/>
          </a:xfrm>
          <a:prstGeom prst="rect">
            <a:avLst/>
          </a:prstGeom>
          <a:ln>
            <a:noFill/>
          </a:ln>
          <a:effectLst>
            <a:outerShdw blurRad="292100" dist="139700" dir="2700000" algn="tl" rotWithShape="0">
              <a:srgbClr val="333333">
                <a:alpha val="65000"/>
              </a:srgbClr>
            </a:outerShdw>
          </a:effectLst>
        </p:spPr>
      </p:pic>
      <p:pic>
        <p:nvPicPr>
          <p:cNvPr id="2" name="Picture 1" descr="Screen Shot 2014-12-15 at 01.49.42.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1"/>
            <a:ext cx="5573016" cy="3193208"/>
          </a:xfrm>
          <a:prstGeom prst="rect">
            <a:avLst/>
          </a:prstGeom>
          <a:ln>
            <a:noFill/>
          </a:ln>
          <a:effectLst>
            <a:outerShdw blurRad="292100" dist="139700" dir="2700000" algn="tl" rotWithShape="0">
              <a:srgbClr val="333333">
                <a:alpha val="65000"/>
              </a:srgbClr>
            </a:outerShdw>
          </a:effectLst>
        </p:spPr>
      </p:pic>
      <p:pic>
        <p:nvPicPr>
          <p:cNvPr id="4" name="Picture 3" descr="Screen Shot 2014-12-15 at 01.52.29.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796246" y="3405698"/>
            <a:ext cx="4347754" cy="34523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57676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iucn.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838754" y="19601"/>
            <a:ext cx="3166051" cy="1371600"/>
          </a:xfrm>
          <a:prstGeom prst="rect">
            <a:avLst/>
          </a:prstGeom>
        </p:spPr>
      </p:pic>
      <p:pic>
        <p:nvPicPr>
          <p:cNvPr id="10" name="Picture 9" descr="cim.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943600" y="3352800"/>
            <a:ext cx="2819400" cy="1650891"/>
          </a:xfrm>
          <a:prstGeom prst="rect">
            <a:avLst/>
          </a:prstGeom>
        </p:spPr>
      </p:pic>
      <p:pic>
        <p:nvPicPr>
          <p:cNvPr id="11" name="Picture 10" descr="us.pn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943600" y="1600200"/>
            <a:ext cx="2770431" cy="1752600"/>
          </a:xfrm>
          <a:prstGeom prst="rect">
            <a:avLst/>
          </a:prstGeom>
        </p:spPr>
      </p:pic>
      <p:pic>
        <p:nvPicPr>
          <p:cNvPr id="12" name="Picture 11" descr="pedge.pn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411178" y="4608017"/>
            <a:ext cx="4802701" cy="1945183"/>
          </a:xfrm>
          <a:prstGeom prst="rect">
            <a:avLst/>
          </a:prstGeom>
        </p:spPr>
      </p:pic>
      <p:pic>
        <p:nvPicPr>
          <p:cNvPr id="13" name="Picture 12" descr="peatfree support.png"/>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152400" y="168816"/>
            <a:ext cx="5321147" cy="4170909"/>
          </a:xfrm>
          <a:prstGeom prst="rect">
            <a:avLst/>
          </a:prstGeom>
        </p:spPr>
      </p:pic>
      <p:pic>
        <p:nvPicPr>
          <p:cNvPr id="8" name="Picture 7" descr="bog.png"/>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5943600" y="5105400"/>
            <a:ext cx="2809276" cy="1651431"/>
          </a:xfrm>
          <a:prstGeom prst="rect">
            <a:avLst/>
          </a:prstGeom>
        </p:spPr>
      </p:pic>
      <p:pic>
        <p:nvPicPr>
          <p:cNvPr id="5" name="Picture 4" descr="peatfree support.png"/>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152401" y="4419600"/>
            <a:ext cx="1082382" cy="1499500"/>
          </a:xfrm>
          <a:prstGeom prst="rect">
            <a:avLst/>
          </a:prstGeom>
        </p:spPr>
      </p:pic>
    </p:spTree>
    <p:extLst>
      <p:ext uri="{BB962C8B-B14F-4D97-AF65-F5344CB8AC3E}">
        <p14:creationId xmlns:p14="http://schemas.microsoft.com/office/powerpoint/2010/main" val="7673040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4 times.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35451" y="230526"/>
            <a:ext cx="4013416" cy="2675610"/>
          </a:xfrm>
          <a:prstGeom prst="rect">
            <a:avLst/>
          </a:prstGeom>
        </p:spPr>
      </p:pic>
      <p:pic>
        <p:nvPicPr>
          <p:cNvPr id="6" name="Picture 5" descr="69 olympic.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35450" y="3139194"/>
            <a:ext cx="4008197" cy="2672131"/>
          </a:xfrm>
          <a:prstGeom prst="rect">
            <a:avLst/>
          </a:prstGeom>
        </p:spPr>
      </p:pic>
      <p:pic>
        <p:nvPicPr>
          <p:cNvPr id="7" name="Picture 6" descr="200x.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23002" y="3139194"/>
            <a:ext cx="4013415" cy="2655543"/>
          </a:xfrm>
          <a:prstGeom prst="rect">
            <a:avLst/>
          </a:prstGeom>
        </p:spPr>
      </p:pic>
      <p:pic>
        <p:nvPicPr>
          <p:cNvPr id="8" name="Picture 7" descr="carbon store.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723002" y="230526"/>
            <a:ext cx="4013415" cy="2675610"/>
          </a:xfrm>
          <a:prstGeom prst="rect">
            <a:avLst/>
          </a:prstGeom>
        </p:spPr>
      </p:pic>
    </p:spTree>
    <p:extLst>
      <p:ext uri="{BB962C8B-B14F-4D97-AF65-F5344CB8AC3E}">
        <p14:creationId xmlns:p14="http://schemas.microsoft.com/office/powerpoint/2010/main" val="31930974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36345" y="610525"/>
            <a:ext cx="4246641" cy="5172139"/>
          </a:xfrm>
        </p:spPr>
        <p:txBody>
          <a:bodyPr>
            <a:noAutofit/>
          </a:bodyPr>
          <a:lstStyle/>
          <a:p>
            <a:pPr marL="0" indent="0">
              <a:buClr>
                <a:schemeClr val="accent3"/>
              </a:buClr>
              <a:buNone/>
            </a:pPr>
            <a:r>
              <a:rPr lang="en-US" sz="2800" dirty="0" smtClean="0">
                <a:solidFill>
                  <a:srgbClr val="10253F"/>
                </a:solidFill>
                <a:latin typeface="Calibri"/>
                <a:cs typeface="Calibri"/>
              </a:rPr>
              <a:t>How are policy-makers &amp; practitioners learning about our research?</a:t>
            </a:r>
          </a:p>
          <a:p>
            <a:pPr>
              <a:buClr>
                <a:schemeClr val="tx2">
                  <a:lumMod val="50000"/>
                </a:schemeClr>
              </a:buClr>
            </a:pPr>
            <a:r>
              <a:rPr lang="en-US" sz="2800" dirty="0">
                <a:solidFill>
                  <a:srgbClr val="10253F"/>
                </a:solidFill>
                <a:cs typeface="Calibri"/>
              </a:rPr>
              <a:t>Not from </a:t>
            </a:r>
            <a:r>
              <a:rPr lang="en-US" sz="2800" dirty="0" smtClean="0">
                <a:solidFill>
                  <a:srgbClr val="10253F"/>
                </a:solidFill>
                <a:cs typeface="Calibri"/>
              </a:rPr>
              <a:t>journals</a:t>
            </a:r>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9700" y="5994400"/>
            <a:ext cx="774700" cy="774700"/>
          </a:xfrm>
          <a:prstGeom prst="rect">
            <a:avLst/>
          </a:prstGeom>
        </p:spPr>
      </p:pic>
      <p:pic>
        <p:nvPicPr>
          <p:cNvPr id="7" name="Picture 6" descr="C:\Users\nhy145\Documents\SNA\Analysis\PeatOrgType.jpg"/>
          <p:cNvPicPr/>
          <p:nvPr/>
        </p:nvPicPr>
        <p:blipFill>
          <a:blip r:embed="rId4" cstate="print"/>
          <a:srcRect/>
          <a:stretch>
            <a:fillRect/>
          </a:stretch>
        </p:blipFill>
        <p:spPr bwMode="auto">
          <a:xfrm>
            <a:off x="-1" y="-1"/>
            <a:ext cx="4055335" cy="6910677"/>
          </a:xfrm>
          <a:prstGeom prst="rect">
            <a:avLst/>
          </a:prstGeom>
          <a:noFill/>
        </p:spPr>
      </p:pic>
      <p:sp>
        <p:nvSpPr>
          <p:cNvPr id="9" name="Oval 8"/>
          <p:cNvSpPr/>
          <p:nvPr/>
        </p:nvSpPr>
        <p:spPr bwMode="auto">
          <a:xfrm>
            <a:off x="3230279" y="5921772"/>
            <a:ext cx="958226" cy="958226"/>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0" name="Oval 9"/>
          <p:cNvSpPr/>
          <p:nvPr/>
        </p:nvSpPr>
        <p:spPr bwMode="auto">
          <a:xfrm>
            <a:off x="2908966" y="432127"/>
            <a:ext cx="958226" cy="958226"/>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1" name="Oval 10"/>
          <p:cNvSpPr/>
          <p:nvPr/>
        </p:nvSpPr>
        <p:spPr bwMode="auto">
          <a:xfrm>
            <a:off x="2908966" y="1657143"/>
            <a:ext cx="958226" cy="958226"/>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2" name="Oval 11"/>
          <p:cNvSpPr/>
          <p:nvPr/>
        </p:nvSpPr>
        <p:spPr bwMode="auto">
          <a:xfrm>
            <a:off x="1455413" y="4835698"/>
            <a:ext cx="958226" cy="958226"/>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3" name="Oval 12"/>
          <p:cNvSpPr/>
          <p:nvPr/>
        </p:nvSpPr>
        <p:spPr bwMode="auto">
          <a:xfrm>
            <a:off x="277270" y="5899774"/>
            <a:ext cx="958226" cy="958226"/>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4" name="Content Placeholder 2"/>
          <p:cNvSpPr txBox="1">
            <a:spLocks/>
          </p:cNvSpPr>
          <p:nvPr/>
        </p:nvSpPr>
        <p:spPr>
          <a:xfrm>
            <a:off x="4636345" y="2537199"/>
            <a:ext cx="4246641" cy="5172139"/>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chemeClr val="tx2">
                  <a:lumMod val="50000"/>
                </a:schemeClr>
              </a:buClr>
            </a:pPr>
            <a:r>
              <a:rPr lang="en-US" sz="2800" dirty="0" smtClean="0">
                <a:solidFill>
                  <a:srgbClr val="10253F"/>
                </a:solidFill>
                <a:cs typeface="Calibri"/>
              </a:rPr>
              <a:t>Cultivate direct relationships where possible…</a:t>
            </a:r>
          </a:p>
          <a:p>
            <a:pPr>
              <a:buClr>
                <a:schemeClr val="tx2">
                  <a:lumMod val="50000"/>
                </a:schemeClr>
              </a:buClr>
            </a:pPr>
            <a:r>
              <a:rPr lang="en-US" sz="2800" dirty="0" smtClean="0">
                <a:solidFill>
                  <a:srgbClr val="10253F"/>
                </a:solidFill>
                <a:cs typeface="Calibri"/>
              </a:rPr>
              <a:t>…and work through trusted knowledge brokers</a:t>
            </a:r>
            <a:endParaRPr lang="en-US" sz="2800" dirty="0">
              <a:solidFill>
                <a:srgbClr val="10253F"/>
              </a:solidFill>
              <a:cs typeface="Calibri"/>
            </a:endParaRPr>
          </a:p>
        </p:txBody>
      </p:sp>
      <p:sp>
        <p:nvSpPr>
          <p:cNvPr id="15" name="Oval 14"/>
          <p:cNvSpPr/>
          <p:nvPr/>
        </p:nvSpPr>
        <p:spPr bwMode="auto">
          <a:xfrm>
            <a:off x="3076691" y="4967932"/>
            <a:ext cx="689739" cy="689739"/>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2551848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1"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p:bldP spid="15"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1107" y="508944"/>
            <a:ext cx="8015287" cy="5507818"/>
          </a:xfrm>
        </p:spPr>
        <p:txBody>
          <a:bodyPr/>
          <a:lstStyle/>
          <a:p>
            <a:pPr algn="l"/>
            <a:r>
              <a:rPr lang="en-US" dirty="0" smtClean="0">
                <a:solidFill>
                  <a:srgbClr val="10253F"/>
                </a:solidFill>
                <a:latin typeface="Calibri"/>
                <a:cs typeface="Calibri"/>
              </a:rPr>
              <a:t>1 Design</a:t>
            </a:r>
            <a:br>
              <a:rPr lang="en-US" dirty="0" smtClean="0">
                <a:solidFill>
                  <a:srgbClr val="10253F"/>
                </a:solidFill>
                <a:latin typeface="Calibri"/>
                <a:cs typeface="Calibri"/>
              </a:rPr>
            </a:br>
            <a:r>
              <a:rPr lang="en-US" sz="2500" dirty="0" smtClean="0">
                <a:solidFill>
                  <a:srgbClr val="10253F"/>
                </a:solidFill>
                <a:latin typeface="Calibri"/>
                <a:cs typeface="Calibri"/>
              </a:rPr>
              <a:t/>
            </a:r>
            <a:br>
              <a:rPr lang="en-US" sz="2500" dirty="0" smtClean="0">
                <a:solidFill>
                  <a:srgbClr val="10253F"/>
                </a:solidFill>
                <a:latin typeface="Calibri"/>
                <a:cs typeface="Calibri"/>
              </a:rPr>
            </a:br>
            <a:r>
              <a:rPr lang="en-US" dirty="0" smtClean="0">
                <a:solidFill>
                  <a:srgbClr val="10253F"/>
                </a:solidFill>
                <a:latin typeface="Calibri"/>
                <a:cs typeface="Calibri"/>
              </a:rPr>
              <a:t>2 Represent</a:t>
            </a:r>
            <a:br>
              <a:rPr lang="en-US" dirty="0" smtClean="0">
                <a:solidFill>
                  <a:srgbClr val="10253F"/>
                </a:solidFill>
                <a:latin typeface="Calibri"/>
                <a:cs typeface="Calibri"/>
              </a:rPr>
            </a:br>
            <a:r>
              <a:rPr lang="en-US" sz="2500" dirty="0" smtClean="0">
                <a:solidFill>
                  <a:srgbClr val="10253F"/>
                </a:solidFill>
                <a:latin typeface="Calibri"/>
                <a:cs typeface="Calibri"/>
              </a:rPr>
              <a:t/>
            </a:r>
            <a:br>
              <a:rPr lang="en-US" sz="2500" dirty="0" smtClean="0">
                <a:solidFill>
                  <a:srgbClr val="10253F"/>
                </a:solidFill>
                <a:latin typeface="Calibri"/>
                <a:cs typeface="Calibri"/>
              </a:rPr>
            </a:br>
            <a:r>
              <a:rPr lang="en-US" dirty="0" smtClean="0">
                <a:solidFill>
                  <a:srgbClr val="10253F"/>
                </a:solidFill>
                <a:latin typeface="Calibri"/>
                <a:cs typeface="Calibri"/>
              </a:rPr>
              <a:t>3 Engage</a:t>
            </a:r>
            <a:br>
              <a:rPr lang="en-US" dirty="0" smtClean="0">
                <a:solidFill>
                  <a:srgbClr val="10253F"/>
                </a:solidFill>
                <a:latin typeface="Calibri"/>
                <a:cs typeface="Calibri"/>
              </a:rPr>
            </a:br>
            <a:r>
              <a:rPr lang="en-US" sz="2500" dirty="0" smtClean="0">
                <a:solidFill>
                  <a:srgbClr val="10253F"/>
                </a:solidFill>
                <a:latin typeface="Calibri"/>
                <a:cs typeface="Calibri"/>
              </a:rPr>
              <a:t/>
            </a:r>
            <a:br>
              <a:rPr lang="en-US" sz="2500" dirty="0" smtClean="0">
                <a:solidFill>
                  <a:srgbClr val="10253F"/>
                </a:solidFill>
                <a:latin typeface="Calibri"/>
                <a:cs typeface="Calibri"/>
              </a:rPr>
            </a:br>
            <a:r>
              <a:rPr lang="en-US" dirty="0" smtClean="0">
                <a:solidFill>
                  <a:srgbClr val="10253F"/>
                </a:solidFill>
                <a:latin typeface="Calibri"/>
                <a:cs typeface="Calibri"/>
              </a:rPr>
              <a:t>4 Impact</a:t>
            </a:r>
            <a:br>
              <a:rPr lang="en-US" dirty="0" smtClean="0">
                <a:solidFill>
                  <a:srgbClr val="10253F"/>
                </a:solidFill>
                <a:latin typeface="Calibri"/>
                <a:cs typeface="Calibri"/>
              </a:rPr>
            </a:br>
            <a:r>
              <a:rPr lang="en-US" sz="2500" dirty="0" smtClean="0">
                <a:solidFill>
                  <a:srgbClr val="10253F"/>
                </a:solidFill>
                <a:latin typeface="Calibri"/>
                <a:cs typeface="Calibri"/>
              </a:rPr>
              <a:t/>
            </a:r>
            <a:br>
              <a:rPr lang="en-US" sz="2500" dirty="0" smtClean="0">
                <a:solidFill>
                  <a:srgbClr val="10253F"/>
                </a:solidFill>
                <a:latin typeface="Calibri"/>
                <a:cs typeface="Calibri"/>
              </a:rPr>
            </a:br>
            <a:r>
              <a:rPr lang="en-US" dirty="0" smtClean="0">
                <a:solidFill>
                  <a:srgbClr val="10253F"/>
                </a:solidFill>
                <a:latin typeface="Calibri"/>
                <a:cs typeface="Calibri"/>
              </a:rPr>
              <a:t>5 Reflect &amp; sustain</a:t>
            </a:r>
            <a:endParaRPr lang="en-US" dirty="0">
              <a:solidFill>
                <a:srgbClr val="10253F"/>
              </a:solidFill>
              <a:latin typeface="Calibri"/>
              <a:cs typeface="Calibri"/>
            </a:endParaRPr>
          </a:p>
        </p:txBody>
      </p:sp>
      <p:pic>
        <p:nvPicPr>
          <p:cNvPr id="7" name="Picture 6"/>
          <p:cNvPicPr>
            <a:picLocks noChangeAspect="1"/>
          </p:cNvPicPr>
          <p:nvPr/>
        </p:nvPicPr>
        <p:blipFill>
          <a:blip r:embed="rId3"/>
          <a:stretch>
            <a:fillRect/>
          </a:stretch>
        </p:blipFill>
        <p:spPr>
          <a:xfrm>
            <a:off x="6633713" y="1817333"/>
            <a:ext cx="1070038" cy="1070038"/>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643808" y="824517"/>
            <a:ext cx="1059943" cy="1059943"/>
          </a:xfrm>
          <a:prstGeom prst="rect">
            <a:avLst/>
          </a:prstGeom>
        </p:spPr>
      </p:pic>
      <p:pic>
        <p:nvPicPr>
          <p:cNvPr id="9" name="Picture 8"/>
          <p:cNvPicPr>
            <a:picLocks noChangeAspect="1"/>
          </p:cNvPicPr>
          <p:nvPr/>
        </p:nvPicPr>
        <p:blipFill>
          <a:blip r:embed="rId5"/>
          <a:stretch>
            <a:fillRect/>
          </a:stretch>
        </p:blipFill>
        <p:spPr>
          <a:xfrm>
            <a:off x="6633713" y="2820519"/>
            <a:ext cx="1070038" cy="1070038"/>
          </a:xfrm>
          <a:prstGeom prst="rect">
            <a:avLst/>
          </a:prstGeom>
        </p:spPr>
      </p:pic>
      <p:pic>
        <p:nvPicPr>
          <p:cNvPr id="10" name="Picture 9"/>
          <p:cNvPicPr>
            <a:picLocks noChangeAspect="1"/>
          </p:cNvPicPr>
          <p:nvPr/>
        </p:nvPicPr>
        <p:blipFill>
          <a:blip r:embed="rId6"/>
          <a:stretch>
            <a:fillRect/>
          </a:stretch>
        </p:blipFill>
        <p:spPr>
          <a:xfrm>
            <a:off x="6633713" y="3796989"/>
            <a:ext cx="1064991" cy="1064991"/>
          </a:xfrm>
          <a:prstGeom prst="rect">
            <a:avLst/>
          </a:prstGeom>
        </p:spPr>
      </p:pic>
      <p:pic>
        <p:nvPicPr>
          <p:cNvPr id="11" name="Picture 10"/>
          <p:cNvPicPr>
            <a:picLocks noChangeAspect="1"/>
          </p:cNvPicPr>
          <p:nvPr/>
        </p:nvPicPr>
        <p:blipFill>
          <a:blip r:embed="rId7"/>
          <a:stretch>
            <a:fillRect/>
          </a:stretch>
        </p:blipFill>
        <p:spPr>
          <a:xfrm>
            <a:off x="6633713" y="4748670"/>
            <a:ext cx="1080133" cy="1080133"/>
          </a:xfrm>
          <a:prstGeom prst="rect">
            <a:avLst/>
          </a:prstGeom>
        </p:spPr>
      </p:pic>
    </p:spTree>
    <p:extLst>
      <p:ext uri="{BB962C8B-B14F-4D97-AF65-F5344CB8AC3E}">
        <p14:creationId xmlns:p14="http://schemas.microsoft.com/office/powerpoint/2010/main" val="55759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utterstock_141568735-2.jpg"/>
          <p:cNvPicPr>
            <a:picLocks noChangeAspect="1"/>
          </p:cNvPicPr>
          <p:nvPr/>
        </p:nvPicPr>
        <p:blipFill rotWithShape="1">
          <a:blip r:embed="rId2" cstate="print">
            <a:lum bright="70000" contrast="-70000"/>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a:ext>
            </a:extLst>
          </a:blip>
          <a:srcRect/>
          <a:stretch/>
        </p:blipFill>
        <p:spPr>
          <a:xfrm>
            <a:off x="0" y="0"/>
            <a:ext cx="9144000" cy="6858000"/>
          </a:xfrm>
          <a:prstGeom prst="rect">
            <a:avLst/>
          </a:prstGeom>
        </p:spPr>
      </p:pic>
      <p:pic>
        <p:nvPicPr>
          <p:cNvPr id="4" name="Picture 3" descr="shutterstock_141568735-2.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0"/>
            <a:ext cx="9144000" cy="6858000"/>
          </a:xfrm>
          <a:prstGeom prst="rect">
            <a:avLst/>
          </a:prstGeom>
        </p:spPr>
      </p:pic>
      <p:pic>
        <p:nvPicPr>
          <p:cNvPr id="6" name="Picture 5" descr="Nerw BCU logo colour.jpeg"/>
          <p:cNvPicPr>
            <a:picLocks noChangeAspect="1"/>
          </p:cNvPicPr>
          <p:nvPr/>
        </p:nvPicPr>
        <p:blipFill>
          <a:blip r:embed="rId5" cstate="print">
            <a:clrChange>
              <a:clrFrom>
                <a:srgbClr val="FFFFFF"/>
              </a:clrFrom>
              <a:clrTo>
                <a:srgbClr val="FFFFFF">
                  <a:alpha val="0"/>
                </a:srgbClr>
              </a:clrTo>
            </a:clrChange>
            <a:lum bright="70000" contrast="-70000"/>
            <a:extLst>
              <a:ext uri="{28A0092B-C50C-407E-A947-70E740481C1C}">
                <a14:useLocalDpi xmlns:a14="http://schemas.microsoft.com/office/drawing/2010/main"/>
              </a:ext>
            </a:extLst>
          </a:blip>
          <a:stretch>
            <a:fillRect/>
          </a:stretch>
        </p:blipFill>
        <p:spPr>
          <a:xfrm>
            <a:off x="0" y="6040924"/>
            <a:ext cx="2947165" cy="817076"/>
          </a:xfrm>
          <a:prstGeom prst="rect">
            <a:avLst/>
          </a:prstGeom>
        </p:spPr>
      </p:pic>
      <p:sp>
        <p:nvSpPr>
          <p:cNvPr id="2" name="Rectangle 1"/>
          <p:cNvSpPr/>
          <p:nvPr/>
        </p:nvSpPr>
        <p:spPr>
          <a:xfrm>
            <a:off x="1497542" y="1674736"/>
            <a:ext cx="6102452" cy="646331"/>
          </a:xfrm>
          <a:prstGeom prst="rect">
            <a:avLst/>
          </a:prstGeom>
        </p:spPr>
        <p:txBody>
          <a:bodyPr wrap="none">
            <a:spAutoFit/>
          </a:bodyPr>
          <a:lstStyle/>
          <a:p>
            <a:r>
              <a:rPr lang="en-US" sz="3600" dirty="0" err="1" smtClean="0">
                <a:solidFill>
                  <a:schemeClr val="bg1">
                    <a:lumMod val="85000"/>
                  </a:schemeClr>
                </a:solidFill>
              </a:rPr>
              <a:t>www.markreed.webeden.co.uk</a:t>
            </a:r>
            <a:endParaRPr lang="en-US" sz="3600" dirty="0">
              <a:solidFill>
                <a:schemeClr val="bg1">
                  <a:lumMod val="85000"/>
                </a:schemeClr>
              </a:solidFill>
            </a:endParaRPr>
          </a:p>
        </p:txBody>
      </p:sp>
    </p:spTree>
    <p:extLst>
      <p:ext uri="{BB962C8B-B14F-4D97-AF65-F5344CB8AC3E}">
        <p14:creationId xmlns:p14="http://schemas.microsoft.com/office/powerpoint/2010/main" val="2857802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0"/>
                                        <p:tgtEl>
                                          <p:spTgt spid="4"/>
                                        </p:tgtEl>
                                      </p:cBhvr>
                                    </p:animEffect>
                                  </p:childTnLst>
                                </p:cTn>
                              </p:par>
                            </p:childTnLst>
                          </p:cTn>
                        </p:par>
                        <p:par>
                          <p:cTn id="8" fill="hold">
                            <p:stCondLst>
                              <p:cond delay="50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utterstock_141568735-2.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9144000" cy="6858000"/>
          </a:xfrm>
          <a:prstGeom prst="rect">
            <a:avLst/>
          </a:prstGeom>
        </p:spPr>
      </p:pic>
      <p:pic>
        <p:nvPicPr>
          <p:cNvPr id="5" name="Picture 4" descr="Nerw BCU logo colour.jpeg"/>
          <p:cNvPicPr>
            <a:picLocks noChangeAspect="1"/>
          </p:cNvPicPr>
          <p:nvPr/>
        </p:nvPicPr>
        <p:blipFill>
          <a:blip r:embed="rId3" cstate="print">
            <a:clrChange>
              <a:clrFrom>
                <a:srgbClr val="FFFFFF"/>
              </a:clrFrom>
              <a:clrTo>
                <a:srgbClr val="FFFFFF">
                  <a:alpha val="0"/>
                </a:srgbClr>
              </a:clrTo>
            </a:clrChange>
            <a:lum bright="70000" contrast="-70000"/>
            <a:extLst>
              <a:ext uri="{28A0092B-C50C-407E-A947-70E740481C1C}">
                <a14:useLocalDpi xmlns:a14="http://schemas.microsoft.com/office/drawing/2010/main"/>
              </a:ext>
            </a:extLst>
          </a:blip>
          <a:stretch>
            <a:fillRect/>
          </a:stretch>
        </p:blipFill>
        <p:spPr>
          <a:xfrm>
            <a:off x="0" y="6040924"/>
            <a:ext cx="2947165" cy="817076"/>
          </a:xfrm>
          <a:prstGeom prst="rect">
            <a:avLst/>
          </a:prstGeom>
        </p:spPr>
      </p:pic>
      <p:pic>
        <p:nvPicPr>
          <p:cNvPr id="6" name="Picture 5" descr="shutterstock_141568735-2.jpg"/>
          <p:cNvPicPr>
            <a:picLocks noChangeAspect="1"/>
          </p:cNvPicPr>
          <p:nvPr/>
        </p:nvPicPr>
        <p:blipFill rotWithShape="1">
          <a:blip r:embed="rId4" cstate="print">
            <a:lum bright="70000" contrast="-70000"/>
            <a:extLst>
              <a:ext uri="{BEBA8EAE-BF5A-486C-A8C5-ECC9F3942E4B}">
                <a14:imgProps xmlns:a14="http://schemas.microsoft.com/office/drawing/2010/main">
                  <a14:imgLayer r:embed="rId5">
                    <a14:imgEffect>
                      <a14:artisticBlur/>
                    </a14:imgEffect>
                  </a14:imgLayer>
                </a14:imgProps>
              </a:ext>
              <a:ext uri="{28A0092B-C50C-407E-A947-70E740481C1C}">
                <a14:useLocalDpi xmlns:a14="http://schemas.microsoft.com/office/drawing/2010/main"/>
              </a:ext>
            </a:extLst>
          </a:blip>
          <a:srcRect/>
          <a:stretch/>
        </p:blipFill>
        <p:spPr>
          <a:xfrm>
            <a:off x="0" y="0"/>
            <a:ext cx="9144000" cy="6858000"/>
          </a:xfrm>
          <a:prstGeom prst="rect">
            <a:avLst/>
          </a:prstGeom>
        </p:spPr>
      </p:pic>
      <p:pic>
        <p:nvPicPr>
          <p:cNvPr id="7" name="Picture 6" descr="Nerw BCU logo colour.jpe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0" y="6040924"/>
            <a:ext cx="2947165" cy="817076"/>
          </a:xfrm>
          <a:prstGeom prst="rect">
            <a:avLst/>
          </a:prstGeom>
        </p:spPr>
      </p:pic>
      <p:graphicFrame>
        <p:nvGraphicFramePr>
          <p:cNvPr id="9" name="Diagram 8"/>
          <p:cNvGraphicFramePr/>
          <p:nvPr>
            <p:extLst>
              <p:ext uri="{D42A27DB-BD31-4B8C-83A1-F6EECF244321}">
                <p14:modId xmlns:p14="http://schemas.microsoft.com/office/powerpoint/2010/main" val="2764317339"/>
              </p:ext>
            </p:extLst>
          </p:nvPr>
        </p:nvGraphicFramePr>
        <p:xfrm>
          <a:off x="2204385" y="-359450"/>
          <a:ext cx="8266438" cy="774015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818255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childTnLst>
                          </p:cTn>
                        </p:par>
                        <p:par>
                          <p:cTn id="11" fill="hold">
                            <p:stCondLst>
                              <p:cond delay="2000"/>
                            </p:stCondLst>
                            <p:childTnLst>
                              <p:par>
                                <p:cTn id="12" presetID="10"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70405" y="2626953"/>
            <a:ext cx="1727511" cy="122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descr="NetworkGraph-scat"/>
          <p:cNvPicPr>
            <a:picLocks noChangeAspect="1" noChangeArrowheads="1"/>
          </p:cNvPicPr>
          <p:nvPr/>
        </p:nvPicPr>
        <p:blipFill>
          <a:blip r:embed="rId3">
            <a:clrChange>
              <a:clrFrom>
                <a:srgbClr val="FFFFFF"/>
              </a:clrFrom>
              <a:clrTo>
                <a:srgbClr val="FFFFFF">
                  <a:alpha val="0"/>
                </a:srgbClr>
              </a:clrTo>
            </a:clrChange>
            <a:grayscl/>
            <a:extLst>
              <a:ext uri="{28A0092B-C50C-407E-A947-70E740481C1C}">
                <a14:useLocalDpi xmlns:a14="http://schemas.microsoft.com/office/drawing/2010/main"/>
              </a:ext>
            </a:extLst>
          </a:blip>
          <a:srcRect/>
          <a:stretch>
            <a:fillRect/>
          </a:stretch>
        </p:blipFill>
        <p:spPr bwMode="auto">
          <a:xfrm>
            <a:off x="5278416" y="1663320"/>
            <a:ext cx="4479946" cy="3071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4"/>
          <p:cNvSpPr txBox="1">
            <a:spLocks noChangeArrowheads="1"/>
          </p:cNvSpPr>
          <p:nvPr/>
        </p:nvSpPr>
        <p:spPr bwMode="auto">
          <a:xfrm>
            <a:off x="0" y="2760208"/>
            <a:ext cx="12954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914400" eaLnBrk="1" fontAlgn="base" hangingPunct="1">
              <a:spcBef>
                <a:spcPct val="0"/>
              </a:spcBef>
              <a:spcAft>
                <a:spcPct val="0"/>
              </a:spcAft>
            </a:pPr>
            <a:r>
              <a:rPr lang="en-GB" sz="1400" dirty="0" smtClean="0">
                <a:solidFill>
                  <a:prstClr val="black"/>
                </a:solidFill>
                <a:latin typeface="Calibri"/>
                <a:cs typeface="Calibri"/>
              </a:rPr>
              <a:t>Goals</a:t>
            </a:r>
          </a:p>
          <a:p>
            <a:pPr defTabSz="914400" eaLnBrk="1" fontAlgn="base" hangingPunct="1">
              <a:spcBef>
                <a:spcPct val="0"/>
              </a:spcBef>
              <a:spcAft>
                <a:spcPct val="0"/>
              </a:spcAft>
            </a:pPr>
            <a:endParaRPr lang="en-GB" sz="1400" dirty="0" smtClean="0">
              <a:solidFill>
                <a:prstClr val="black"/>
              </a:solidFill>
              <a:latin typeface="Calibri"/>
              <a:cs typeface="Calibri"/>
            </a:endParaRPr>
          </a:p>
          <a:p>
            <a:pPr defTabSz="914400" eaLnBrk="1" fontAlgn="base" hangingPunct="1">
              <a:spcBef>
                <a:spcPct val="0"/>
              </a:spcBef>
              <a:spcAft>
                <a:spcPct val="0"/>
              </a:spcAft>
            </a:pPr>
            <a:endParaRPr lang="en-GB" sz="1400" dirty="0" smtClean="0">
              <a:solidFill>
                <a:prstClr val="black"/>
              </a:solidFill>
              <a:latin typeface="Calibri"/>
              <a:cs typeface="Calibri"/>
            </a:endParaRPr>
          </a:p>
          <a:p>
            <a:pPr defTabSz="914400" eaLnBrk="1" fontAlgn="base" hangingPunct="1">
              <a:spcBef>
                <a:spcPct val="0"/>
              </a:spcBef>
              <a:spcAft>
                <a:spcPct val="0"/>
              </a:spcAft>
            </a:pPr>
            <a:r>
              <a:rPr lang="en-GB" sz="1400" dirty="0" smtClean="0">
                <a:solidFill>
                  <a:prstClr val="black"/>
                </a:solidFill>
                <a:latin typeface="Calibri"/>
                <a:cs typeface="Calibri"/>
              </a:rPr>
              <a:t>Disciplines</a:t>
            </a:r>
            <a:endParaRPr lang="en-US" sz="1400" dirty="0" smtClean="0">
              <a:solidFill>
                <a:prstClr val="black"/>
              </a:solidFill>
              <a:latin typeface="Calibri"/>
              <a:cs typeface="Calibri"/>
            </a:endParaRPr>
          </a:p>
        </p:txBody>
      </p:sp>
      <p:pic>
        <p:nvPicPr>
          <p:cNvPr id="7" name="Picture 5"/>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744960" y="2626953"/>
            <a:ext cx="1497519" cy="10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632913" y="2555061"/>
            <a:ext cx="1489172" cy="1298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802683" y="515211"/>
            <a:ext cx="2156463" cy="369332"/>
          </a:xfrm>
          <a:prstGeom prst="rect">
            <a:avLst/>
          </a:prstGeom>
          <a:noFill/>
        </p:spPr>
        <p:txBody>
          <a:bodyPr wrap="square" rtlCol="0">
            <a:spAutoFit/>
          </a:bodyPr>
          <a:lstStyle/>
          <a:p>
            <a:pPr algn="ctr"/>
            <a:r>
              <a:rPr lang="en-US" dirty="0" smtClean="0"/>
              <a:t>Mono-disciplinary</a:t>
            </a:r>
            <a:endParaRPr lang="en-US" dirty="0"/>
          </a:p>
        </p:txBody>
      </p:sp>
      <p:sp>
        <p:nvSpPr>
          <p:cNvPr id="11" name="TextBox 10"/>
          <p:cNvSpPr txBox="1"/>
          <p:nvPr/>
        </p:nvSpPr>
        <p:spPr>
          <a:xfrm>
            <a:off x="3358228" y="515211"/>
            <a:ext cx="2156463" cy="369332"/>
          </a:xfrm>
          <a:prstGeom prst="rect">
            <a:avLst/>
          </a:prstGeom>
          <a:noFill/>
        </p:spPr>
        <p:txBody>
          <a:bodyPr wrap="square" rtlCol="0">
            <a:spAutoFit/>
          </a:bodyPr>
          <a:lstStyle/>
          <a:p>
            <a:pPr algn="ctr"/>
            <a:r>
              <a:rPr lang="en-US" dirty="0" smtClean="0"/>
              <a:t>Multi-disciplinary</a:t>
            </a:r>
            <a:endParaRPr lang="en-US" dirty="0"/>
          </a:p>
        </p:txBody>
      </p:sp>
      <p:sp>
        <p:nvSpPr>
          <p:cNvPr id="12" name="TextBox 11"/>
          <p:cNvSpPr txBox="1"/>
          <p:nvPr/>
        </p:nvSpPr>
        <p:spPr>
          <a:xfrm>
            <a:off x="6486440" y="515211"/>
            <a:ext cx="2156463" cy="369332"/>
          </a:xfrm>
          <a:prstGeom prst="rect">
            <a:avLst/>
          </a:prstGeom>
          <a:noFill/>
        </p:spPr>
        <p:txBody>
          <a:bodyPr wrap="square" rtlCol="0">
            <a:spAutoFit/>
          </a:bodyPr>
          <a:lstStyle/>
          <a:p>
            <a:pPr algn="ctr"/>
            <a:r>
              <a:rPr lang="en-US" dirty="0" smtClean="0"/>
              <a:t>Interdisciplinary</a:t>
            </a:r>
            <a:endParaRPr lang="en-US" dirty="0"/>
          </a:p>
        </p:txBody>
      </p:sp>
      <p:sp>
        <p:nvSpPr>
          <p:cNvPr id="13" name="TextBox 12"/>
          <p:cNvSpPr txBox="1"/>
          <p:nvPr/>
        </p:nvSpPr>
        <p:spPr>
          <a:xfrm>
            <a:off x="7300729" y="6396335"/>
            <a:ext cx="2156463" cy="461665"/>
          </a:xfrm>
          <a:prstGeom prst="rect">
            <a:avLst/>
          </a:prstGeom>
          <a:noFill/>
        </p:spPr>
        <p:txBody>
          <a:bodyPr wrap="square" rtlCol="0">
            <a:spAutoFit/>
          </a:bodyPr>
          <a:lstStyle/>
          <a:p>
            <a:pPr algn="ctr">
              <a:buFont typeface="Arial" charset="0"/>
              <a:buNone/>
            </a:pPr>
            <a:r>
              <a:rPr lang="en-GB" sz="2400" dirty="0" smtClean="0">
                <a:latin typeface="Calibri" charset="0"/>
              </a:rPr>
              <a:t> </a:t>
            </a:r>
            <a:r>
              <a:rPr lang="en-GB" sz="1200" dirty="0" smtClean="0">
                <a:latin typeface="Calibri" charset="0"/>
              </a:rPr>
              <a:t>(Tress et al., 2005)</a:t>
            </a:r>
            <a:endParaRPr lang="en-US" sz="1200" dirty="0">
              <a:latin typeface="Calibri" charset="0"/>
            </a:endParaRPr>
          </a:p>
        </p:txBody>
      </p:sp>
      <p:sp>
        <p:nvSpPr>
          <p:cNvPr id="14" name="TextBox 13"/>
          <p:cNvSpPr txBox="1"/>
          <p:nvPr/>
        </p:nvSpPr>
        <p:spPr>
          <a:xfrm>
            <a:off x="6486440" y="903045"/>
            <a:ext cx="2156463" cy="369332"/>
          </a:xfrm>
          <a:prstGeom prst="rect">
            <a:avLst/>
          </a:prstGeom>
          <a:noFill/>
        </p:spPr>
        <p:txBody>
          <a:bodyPr wrap="square" rtlCol="0">
            <a:spAutoFit/>
          </a:bodyPr>
          <a:lstStyle/>
          <a:p>
            <a:pPr algn="ctr"/>
            <a:r>
              <a:rPr lang="en-US" dirty="0" err="1" smtClean="0"/>
              <a:t>Transdisciplinary</a:t>
            </a:r>
            <a:endParaRPr lang="en-US" dirty="0"/>
          </a:p>
        </p:txBody>
      </p:sp>
      <p:cxnSp>
        <p:nvCxnSpPr>
          <p:cNvPr id="16" name="Straight Arrow Connector 15"/>
          <p:cNvCxnSpPr/>
          <p:nvPr/>
        </p:nvCxnSpPr>
        <p:spPr>
          <a:xfrm>
            <a:off x="970405" y="5454719"/>
            <a:ext cx="7152267" cy="0"/>
          </a:xfrm>
          <a:prstGeom prst="straightConnector1">
            <a:avLst/>
          </a:prstGeom>
          <a:ln w="28575" cmpd="sng">
            <a:tailEnd type="arrow"/>
          </a:ln>
        </p:spPr>
        <p:style>
          <a:lnRef idx="2">
            <a:schemeClr val="dk1"/>
          </a:lnRef>
          <a:fillRef idx="0">
            <a:schemeClr val="dk1"/>
          </a:fillRef>
          <a:effectRef idx="1">
            <a:schemeClr val="dk1"/>
          </a:effectRef>
          <a:fontRef idx="minor">
            <a:schemeClr val="tx1"/>
          </a:fontRef>
        </p:style>
      </p:cxnSp>
      <p:sp>
        <p:nvSpPr>
          <p:cNvPr id="18" name="TextBox 17"/>
          <p:cNvSpPr txBox="1"/>
          <p:nvPr/>
        </p:nvSpPr>
        <p:spPr>
          <a:xfrm>
            <a:off x="2479932" y="5454813"/>
            <a:ext cx="4401510" cy="369332"/>
          </a:xfrm>
          <a:prstGeom prst="rect">
            <a:avLst/>
          </a:prstGeom>
          <a:noFill/>
        </p:spPr>
        <p:txBody>
          <a:bodyPr wrap="square" rtlCol="0">
            <a:spAutoFit/>
          </a:bodyPr>
          <a:lstStyle/>
          <a:p>
            <a:pPr algn="ctr"/>
            <a:r>
              <a:rPr lang="en-US" dirty="0" smtClean="0"/>
              <a:t>Increasing integration of knowledge</a:t>
            </a:r>
            <a:endParaRPr lang="en-US" dirty="0"/>
          </a:p>
        </p:txBody>
      </p:sp>
    </p:spTree>
    <p:extLst>
      <p:ext uri="{BB962C8B-B14F-4D97-AF65-F5344CB8AC3E}">
        <p14:creationId xmlns:p14="http://schemas.microsoft.com/office/powerpoint/2010/main" val="4294034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par>
                          <p:cTn id="14" fill="hold">
                            <p:stCondLst>
                              <p:cond delay="500"/>
                            </p:stCondLst>
                            <p:childTnLst>
                              <p:par>
                                <p:cTn id="15" presetID="10" presetClass="entr" presetSubtype="0" fill="hold" grpId="0" nodeType="afterEffect">
                                  <p:stCondLst>
                                    <p:cond delay="50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childTnLst>
                          </p:cTn>
                        </p:par>
                        <p:par>
                          <p:cTn id="41" fill="hold">
                            <p:stCondLst>
                              <p:cond delay="500"/>
                            </p:stCondLst>
                            <p:childTnLst>
                              <p:par>
                                <p:cTn id="42" presetID="10" presetClass="entr" presetSubtype="0" fill="hold" grpId="0" nodeType="after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500"/>
                                        <p:tgtEl>
                                          <p:spTgt spid="14"/>
                                        </p:tgtEl>
                                      </p:cBhvr>
                                    </p:animEffect>
                                  </p:childTnLst>
                                </p:cTn>
                              </p:par>
                            </p:childTnLst>
                          </p:cTn>
                        </p:par>
                        <p:par>
                          <p:cTn id="45" fill="hold">
                            <p:stCondLst>
                              <p:cond delay="1000"/>
                            </p:stCondLst>
                            <p:childTnLst>
                              <p:par>
                                <p:cTn id="46" presetID="22" presetClass="entr" presetSubtype="8" fill="hold" nodeType="afterEffect">
                                  <p:stCondLst>
                                    <p:cond delay="3000"/>
                                  </p:stCondLst>
                                  <p:childTnLst>
                                    <p:set>
                                      <p:cBhvr>
                                        <p:cTn id="47" dur="1" fill="hold">
                                          <p:stCondLst>
                                            <p:cond delay="0"/>
                                          </p:stCondLst>
                                        </p:cTn>
                                        <p:tgtEl>
                                          <p:spTgt spid="16"/>
                                        </p:tgtEl>
                                        <p:attrNameLst>
                                          <p:attrName>style.visibility</p:attrName>
                                        </p:attrNameLst>
                                      </p:cBhvr>
                                      <p:to>
                                        <p:strVal val="visible"/>
                                      </p:to>
                                    </p:set>
                                    <p:animEffect transition="in" filter="wipe(left)">
                                      <p:cBhvr>
                                        <p:cTn id="48" dur="3000"/>
                                        <p:tgtEl>
                                          <p:spTgt spid="16"/>
                                        </p:tgtEl>
                                      </p:cBhvr>
                                    </p:animEffect>
                                  </p:childTnLst>
                                </p:cTn>
                              </p:par>
                            </p:childTnLst>
                          </p:cTn>
                        </p:par>
                        <p:par>
                          <p:cTn id="49" fill="hold">
                            <p:stCondLst>
                              <p:cond delay="7000"/>
                            </p:stCondLst>
                            <p:childTnLst>
                              <p:par>
                                <p:cTn id="50" presetID="10" presetClass="entr" presetSubtype="0" fill="hold" grpId="0" nodeType="after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y-40-sept-18th.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5234925"/>
            <a:ext cx="9144000" cy="13710449"/>
          </a:xfrm>
          <a:prstGeom prst="rect">
            <a:avLst/>
          </a:prstGeom>
        </p:spPr>
      </p:pic>
      <p:pic>
        <p:nvPicPr>
          <p:cNvPr id="6" name="Picture 5" descr="Nerw BCU logo colour.jpeg"/>
          <p:cNvPicPr>
            <a:picLocks noChangeAspect="1"/>
          </p:cNvPicPr>
          <p:nvPr/>
        </p:nvPicPr>
        <p:blipFill>
          <a:blip r:embed="rId3" cstate="print">
            <a:clrChange>
              <a:clrFrom>
                <a:srgbClr val="FFFFFF"/>
              </a:clrFrom>
              <a:clrTo>
                <a:srgbClr val="FFFFFF">
                  <a:alpha val="0"/>
                </a:srgbClr>
              </a:clrTo>
            </a:clrChange>
            <a:lum bright="70000" contrast="-70000"/>
            <a:extLst>
              <a:ext uri="{28A0092B-C50C-407E-A947-70E740481C1C}">
                <a14:useLocalDpi xmlns:a14="http://schemas.microsoft.com/office/drawing/2010/main"/>
              </a:ext>
            </a:extLst>
          </a:blip>
          <a:stretch>
            <a:fillRect/>
          </a:stretch>
        </p:blipFill>
        <p:spPr>
          <a:xfrm>
            <a:off x="0" y="6040924"/>
            <a:ext cx="2947165" cy="817076"/>
          </a:xfrm>
          <a:prstGeom prst="rect">
            <a:avLst/>
          </a:prstGeom>
        </p:spPr>
      </p:pic>
      <p:sp>
        <p:nvSpPr>
          <p:cNvPr id="7" name="TextBox 6"/>
          <p:cNvSpPr txBox="1"/>
          <p:nvPr/>
        </p:nvSpPr>
        <p:spPr>
          <a:xfrm>
            <a:off x="6181859" y="5331837"/>
            <a:ext cx="1689229" cy="1107996"/>
          </a:xfrm>
          <a:prstGeom prst="rect">
            <a:avLst/>
          </a:prstGeom>
          <a:noFill/>
        </p:spPr>
        <p:txBody>
          <a:bodyPr wrap="square" rtlCol="0">
            <a:spAutoFit/>
          </a:bodyPr>
          <a:lstStyle/>
          <a:p>
            <a:r>
              <a:rPr lang="en-US" sz="6600" dirty="0" smtClean="0">
                <a:solidFill>
                  <a:schemeClr val="bg1">
                    <a:lumMod val="75000"/>
                  </a:schemeClr>
                </a:solidFill>
              </a:rPr>
              <a:t>20%</a:t>
            </a:r>
            <a:endParaRPr lang="en-US" sz="6600" dirty="0">
              <a:solidFill>
                <a:schemeClr val="bg1">
                  <a:lumMod val="75000"/>
                </a:schemeClr>
              </a:solidFill>
            </a:endParaRPr>
          </a:p>
        </p:txBody>
      </p:sp>
      <p:sp>
        <p:nvSpPr>
          <p:cNvPr id="8" name="TextBox 7"/>
          <p:cNvSpPr txBox="1"/>
          <p:nvPr/>
        </p:nvSpPr>
        <p:spPr>
          <a:xfrm>
            <a:off x="667553" y="2944126"/>
            <a:ext cx="3705273" cy="2215991"/>
          </a:xfrm>
          <a:prstGeom prst="rect">
            <a:avLst/>
          </a:prstGeom>
          <a:noFill/>
        </p:spPr>
        <p:txBody>
          <a:bodyPr wrap="square" rtlCol="0">
            <a:spAutoFit/>
          </a:bodyPr>
          <a:lstStyle/>
          <a:p>
            <a:r>
              <a:rPr lang="en-US" sz="13800" dirty="0" smtClean="0">
                <a:solidFill>
                  <a:schemeClr val="bg1">
                    <a:lumMod val="75000"/>
                  </a:schemeClr>
                </a:solidFill>
              </a:rPr>
              <a:t>50%</a:t>
            </a:r>
            <a:endParaRPr lang="en-US" sz="13800" dirty="0">
              <a:solidFill>
                <a:schemeClr val="bg1">
                  <a:lumMod val="75000"/>
                </a:schemeClr>
              </a:solidFill>
            </a:endParaRPr>
          </a:p>
        </p:txBody>
      </p:sp>
    </p:spTree>
    <p:extLst>
      <p:ext uri="{BB962C8B-B14F-4D97-AF65-F5344CB8AC3E}">
        <p14:creationId xmlns:p14="http://schemas.microsoft.com/office/powerpoint/2010/main" val="3642231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titleimage.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07332" y="275579"/>
            <a:ext cx="4090126" cy="3678368"/>
          </a:xfrm>
          <a:prstGeom prst="rect">
            <a:avLst/>
          </a:prstGeom>
        </p:spPr>
      </p:pic>
      <p:sp>
        <p:nvSpPr>
          <p:cNvPr id="13" name="Rectangle 12"/>
          <p:cNvSpPr/>
          <p:nvPr/>
        </p:nvSpPr>
        <p:spPr>
          <a:xfrm>
            <a:off x="4756947" y="35946"/>
            <a:ext cx="4572000" cy="6986530"/>
          </a:xfrm>
          <a:prstGeom prst="rect">
            <a:avLst/>
          </a:prstGeom>
        </p:spPr>
        <p:txBody>
          <a:bodyPr>
            <a:spAutoFit/>
          </a:bodyPr>
          <a:lstStyle/>
          <a:p>
            <a:r>
              <a:rPr lang="en-US" sz="1600" dirty="0">
                <a:solidFill>
                  <a:schemeClr val="bg1">
                    <a:lumMod val="50000"/>
                  </a:schemeClr>
                </a:solidFill>
              </a:rPr>
              <a:t>University of </a:t>
            </a:r>
            <a:r>
              <a:rPr lang="en-US" sz="1600" dirty="0" err="1">
                <a:solidFill>
                  <a:schemeClr val="bg1">
                    <a:lumMod val="50000"/>
                  </a:schemeClr>
                </a:solidFill>
              </a:rPr>
              <a:t>Maastrict</a:t>
            </a:r>
            <a:r>
              <a:rPr lang="en-US" sz="1600" dirty="0">
                <a:solidFill>
                  <a:schemeClr val="bg1">
                    <a:lumMod val="50000"/>
                  </a:schemeClr>
                </a:solidFill>
              </a:rPr>
              <a:t> (the Netherlands)</a:t>
            </a:r>
            <a:endParaRPr lang="en-GB" sz="1600" dirty="0">
              <a:solidFill>
                <a:schemeClr val="bg1">
                  <a:lumMod val="50000"/>
                </a:schemeClr>
              </a:solidFill>
            </a:endParaRPr>
          </a:p>
          <a:p>
            <a:r>
              <a:rPr lang="en-US" sz="1600" dirty="0">
                <a:solidFill>
                  <a:schemeClr val="bg1">
                    <a:lumMod val="50000"/>
                  </a:schemeClr>
                </a:solidFill>
              </a:rPr>
              <a:t>ETH Zurich (Switzerland)</a:t>
            </a:r>
            <a:endParaRPr lang="en-GB" sz="1600" dirty="0">
              <a:solidFill>
                <a:schemeClr val="bg1">
                  <a:lumMod val="50000"/>
                </a:schemeClr>
              </a:solidFill>
            </a:endParaRPr>
          </a:p>
          <a:p>
            <a:r>
              <a:rPr lang="en-US" sz="1600" dirty="0">
                <a:solidFill>
                  <a:schemeClr val="bg1">
                    <a:lumMod val="50000"/>
                  </a:schemeClr>
                </a:solidFill>
              </a:rPr>
              <a:t>University of Nottingham</a:t>
            </a:r>
            <a:endParaRPr lang="en-GB" sz="1600" dirty="0">
              <a:solidFill>
                <a:schemeClr val="bg1">
                  <a:lumMod val="50000"/>
                </a:schemeClr>
              </a:solidFill>
            </a:endParaRPr>
          </a:p>
          <a:p>
            <a:r>
              <a:rPr lang="en-US" sz="1600" dirty="0">
                <a:solidFill>
                  <a:schemeClr val="bg1">
                    <a:lumMod val="50000"/>
                  </a:schemeClr>
                </a:solidFill>
              </a:rPr>
              <a:t>University of Newcastle</a:t>
            </a:r>
            <a:endParaRPr lang="en-GB" sz="1600" dirty="0">
              <a:solidFill>
                <a:schemeClr val="bg1">
                  <a:lumMod val="50000"/>
                </a:schemeClr>
              </a:solidFill>
            </a:endParaRPr>
          </a:p>
          <a:p>
            <a:r>
              <a:rPr lang="en-US" sz="1600" dirty="0">
                <a:solidFill>
                  <a:schemeClr val="bg1">
                    <a:lumMod val="50000"/>
                  </a:schemeClr>
                </a:solidFill>
              </a:rPr>
              <a:t>University of Sheffield</a:t>
            </a:r>
            <a:endParaRPr lang="en-GB" sz="1600" dirty="0">
              <a:solidFill>
                <a:schemeClr val="bg1">
                  <a:lumMod val="50000"/>
                </a:schemeClr>
              </a:solidFill>
            </a:endParaRPr>
          </a:p>
          <a:p>
            <a:r>
              <a:rPr lang="en-US" sz="1600" dirty="0">
                <a:solidFill>
                  <a:schemeClr val="bg1">
                    <a:lumMod val="50000"/>
                  </a:schemeClr>
                </a:solidFill>
              </a:rPr>
              <a:t>University of </a:t>
            </a:r>
            <a:r>
              <a:rPr lang="en-US" sz="1600" dirty="0" err="1">
                <a:solidFill>
                  <a:schemeClr val="bg1">
                    <a:lumMod val="50000"/>
                  </a:schemeClr>
                </a:solidFill>
              </a:rPr>
              <a:t>Stirling</a:t>
            </a:r>
            <a:endParaRPr lang="en-GB" sz="1600" dirty="0">
              <a:solidFill>
                <a:schemeClr val="bg1">
                  <a:lumMod val="50000"/>
                </a:schemeClr>
              </a:solidFill>
            </a:endParaRPr>
          </a:p>
          <a:p>
            <a:r>
              <a:rPr lang="en-US" sz="1600" dirty="0">
                <a:solidFill>
                  <a:schemeClr val="bg1">
                    <a:lumMod val="50000"/>
                  </a:schemeClr>
                </a:solidFill>
              </a:rPr>
              <a:t>University of Leeds</a:t>
            </a:r>
            <a:endParaRPr lang="en-GB" sz="1600" dirty="0">
              <a:solidFill>
                <a:schemeClr val="bg1">
                  <a:lumMod val="50000"/>
                </a:schemeClr>
              </a:solidFill>
            </a:endParaRPr>
          </a:p>
          <a:p>
            <a:r>
              <a:rPr lang="en-US" sz="1600" dirty="0">
                <a:solidFill>
                  <a:schemeClr val="bg1">
                    <a:lumMod val="50000"/>
                  </a:schemeClr>
                </a:solidFill>
              </a:rPr>
              <a:t>University of Glasgow</a:t>
            </a:r>
            <a:endParaRPr lang="en-GB" sz="1600" dirty="0">
              <a:solidFill>
                <a:schemeClr val="bg1">
                  <a:lumMod val="50000"/>
                </a:schemeClr>
              </a:solidFill>
            </a:endParaRPr>
          </a:p>
          <a:p>
            <a:r>
              <a:rPr lang="en-US" sz="1600" dirty="0">
                <a:solidFill>
                  <a:schemeClr val="bg1">
                    <a:lumMod val="50000"/>
                  </a:schemeClr>
                </a:solidFill>
              </a:rPr>
              <a:t>University of Hull</a:t>
            </a:r>
            <a:endParaRPr lang="en-GB" sz="1600" dirty="0">
              <a:solidFill>
                <a:schemeClr val="bg1">
                  <a:lumMod val="50000"/>
                </a:schemeClr>
              </a:solidFill>
            </a:endParaRPr>
          </a:p>
          <a:p>
            <a:r>
              <a:rPr lang="en-US" sz="1600" dirty="0">
                <a:solidFill>
                  <a:schemeClr val="bg1">
                    <a:lumMod val="50000"/>
                  </a:schemeClr>
                </a:solidFill>
              </a:rPr>
              <a:t>University of Portsmouth</a:t>
            </a:r>
            <a:endParaRPr lang="en-GB" sz="1600" dirty="0">
              <a:solidFill>
                <a:schemeClr val="bg1">
                  <a:lumMod val="50000"/>
                </a:schemeClr>
              </a:solidFill>
            </a:endParaRPr>
          </a:p>
          <a:p>
            <a:r>
              <a:rPr lang="en-US" sz="1600" dirty="0">
                <a:solidFill>
                  <a:schemeClr val="bg1">
                    <a:lumMod val="50000"/>
                  </a:schemeClr>
                </a:solidFill>
              </a:rPr>
              <a:t>University of Exeter</a:t>
            </a:r>
            <a:endParaRPr lang="en-GB" sz="1600" dirty="0">
              <a:solidFill>
                <a:schemeClr val="bg1">
                  <a:lumMod val="50000"/>
                </a:schemeClr>
              </a:solidFill>
            </a:endParaRPr>
          </a:p>
          <a:p>
            <a:r>
              <a:rPr lang="en-US" sz="1600" dirty="0">
                <a:solidFill>
                  <a:schemeClr val="bg1">
                    <a:lumMod val="50000"/>
                  </a:schemeClr>
                </a:solidFill>
              </a:rPr>
              <a:t>University of Lancaster</a:t>
            </a:r>
            <a:endParaRPr lang="en-GB" sz="1600" dirty="0">
              <a:solidFill>
                <a:schemeClr val="bg1">
                  <a:lumMod val="50000"/>
                </a:schemeClr>
              </a:solidFill>
            </a:endParaRPr>
          </a:p>
          <a:p>
            <a:r>
              <a:rPr lang="en-US" sz="1600" dirty="0">
                <a:solidFill>
                  <a:schemeClr val="bg1">
                    <a:lumMod val="50000"/>
                  </a:schemeClr>
                </a:solidFill>
              </a:rPr>
              <a:t>University of Manchester</a:t>
            </a:r>
            <a:endParaRPr lang="en-GB" sz="1600" dirty="0">
              <a:solidFill>
                <a:schemeClr val="bg1">
                  <a:lumMod val="50000"/>
                </a:schemeClr>
              </a:solidFill>
            </a:endParaRPr>
          </a:p>
          <a:p>
            <a:r>
              <a:rPr lang="en-US" sz="1600" dirty="0">
                <a:solidFill>
                  <a:schemeClr val="bg1">
                    <a:lumMod val="50000"/>
                  </a:schemeClr>
                </a:solidFill>
              </a:rPr>
              <a:t>University of East Anglia</a:t>
            </a:r>
            <a:endParaRPr lang="en-GB" sz="1600" dirty="0">
              <a:solidFill>
                <a:schemeClr val="bg1">
                  <a:lumMod val="50000"/>
                </a:schemeClr>
              </a:solidFill>
            </a:endParaRPr>
          </a:p>
          <a:p>
            <a:r>
              <a:rPr lang="en-US" sz="1600" dirty="0">
                <a:solidFill>
                  <a:schemeClr val="bg1">
                    <a:lumMod val="50000"/>
                  </a:schemeClr>
                </a:solidFill>
              </a:rPr>
              <a:t>University of Reading</a:t>
            </a:r>
            <a:endParaRPr lang="en-GB" sz="1600" dirty="0">
              <a:solidFill>
                <a:schemeClr val="bg1">
                  <a:lumMod val="50000"/>
                </a:schemeClr>
              </a:solidFill>
            </a:endParaRPr>
          </a:p>
          <a:p>
            <a:r>
              <a:rPr lang="en-US" sz="1600" dirty="0">
                <a:solidFill>
                  <a:schemeClr val="bg1">
                    <a:lumMod val="50000"/>
                  </a:schemeClr>
                </a:solidFill>
              </a:rPr>
              <a:t>Kings College London</a:t>
            </a:r>
            <a:endParaRPr lang="en-GB" sz="1600" dirty="0">
              <a:solidFill>
                <a:schemeClr val="bg1">
                  <a:lumMod val="50000"/>
                </a:schemeClr>
              </a:solidFill>
            </a:endParaRPr>
          </a:p>
          <a:p>
            <a:r>
              <a:rPr lang="en-US" sz="1600" dirty="0">
                <a:solidFill>
                  <a:schemeClr val="bg1">
                    <a:lumMod val="50000"/>
                  </a:schemeClr>
                </a:solidFill>
              </a:rPr>
              <a:t>University of the Highlands and Islands</a:t>
            </a:r>
            <a:endParaRPr lang="en-GB" sz="1600" dirty="0">
              <a:solidFill>
                <a:schemeClr val="bg1">
                  <a:lumMod val="50000"/>
                </a:schemeClr>
              </a:solidFill>
            </a:endParaRPr>
          </a:p>
          <a:p>
            <a:r>
              <a:rPr lang="en-US" sz="1600" dirty="0">
                <a:solidFill>
                  <a:schemeClr val="bg1">
                    <a:lumMod val="50000"/>
                  </a:schemeClr>
                </a:solidFill>
              </a:rPr>
              <a:t>Natural Environment Research Council (NERC)</a:t>
            </a:r>
            <a:endParaRPr lang="en-GB" sz="1600" dirty="0">
              <a:solidFill>
                <a:schemeClr val="bg1">
                  <a:lumMod val="50000"/>
                </a:schemeClr>
              </a:solidFill>
            </a:endParaRPr>
          </a:p>
          <a:p>
            <a:r>
              <a:rPr lang="en-US" sz="1600" dirty="0">
                <a:solidFill>
                  <a:schemeClr val="bg1">
                    <a:lumMod val="50000"/>
                  </a:schemeClr>
                </a:solidFill>
              </a:rPr>
              <a:t>Biotechnology &amp; Biological Sciences Research Council (BBSRC)</a:t>
            </a:r>
            <a:endParaRPr lang="en-GB" sz="1600" dirty="0">
              <a:solidFill>
                <a:schemeClr val="bg1">
                  <a:lumMod val="50000"/>
                </a:schemeClr>
              </a:solidFill>
            </a:endParaRPr>
          </a:p>
          <a:p>
            <a:r>
              <a:rPr lang="en-US" sz="1600" dirty="0">
                <a:solidFill>
                  <a:schemeClr val="bg1">
                    <a:lumMod val="50000"/>
                  </a:schemeClr>
                </a:solidFill>
              </a:rPr>
              <a:t>Science &amp; Technology Funding Council (STFC)</a:t>
            </a:r>
            <a:endParaRPr lang="en-GB" sz="1600" dirty="0">
              <a:solidFill>
                <a:schemeClr val="bg1">
                  <a:lumMod val="50000"/>
                </a:schemeClr>
              </a:solidFill>
            </a:endParaRPr>
          </a:p>
          <a:p>
            <a:r>
              <a:rPr lang="en-US" sz="1600" dirty="0">
                <a:solidFill>
                  <a:schemeClr val="bg1">
                    <a:lumMod val="50000"/>
                  </a:schemeClr>
                </a:solidFill>
              </a:rPr>
              <a:t>British Geological Survey</a:t>
            </a:r>
            <a:endParaRPr lang="en-GB" sz="1600" dirty="0">
              <a:solidFill>
                <a:schemeClr val="bg1">
                  <a:lumMod val="50000"/>
                </a:schemeClr>
              </a:solidFill>
            </a:endParaRPr>
          </a:p>
          <a:p>
            <a:r>
              <a:rPr lang="en-US" sz="1600" dirty="0">
                <a:solidFill>
                  <a:schemeClr val="bg1">
                    <a:lumMod val="50000"/>
                  </a:schemeClr>
                </a:solidFill>
              </a:rPr>
              <a:t>British Ecological Society</a:t>
            </a:r>
            <a:endParaRPr lang="en-GB" sz="1600" dirty="0">
              <a:solidFill>
                <a:schemeClr val="bg1">
                  <a:lumMod val="50000"/>
                </a:schemeClr>
              </a:solidFill>
            </a:endParaRPr>
          </a:p>
          <a:p>
            <a:r>
              <a:rPr lang="en-US" sz="1600" dirty="0">
                <a:solidFill>
                  <a:schemeClr val="bg1">
                    <a:lumMod val="50000"/>
                  </a:schemeClr>
                </a:solidFill>
              </a:rPr>
              <a:t>Centre for Ecology &amp; Hydrology</a:t>
            </a:r>
            <a:endParaRPr lang="en-GB" sz="1600" dirty="0">
              <a:solidFill>
                <a:schemeClr val="bg1">
                  <a:lumMod val="50000"/>
                </a:schemeClr>
              </a:solidFill>
            </a:endParaRPr>
          </a:p>
          <a:p>
            <a:r>
              <a:rPr lang="en-US" sz="1600" dirty="0">
                <a:solidFill>
                  <a:schemeClr val="bg1">
                    <a:lumMod val="50000"/>
                  </a:schemeClr>
                </a:solidFill>
              </a:rPr>
              <a:t>London School of Hygiene and Tropical Medicine</a:t>
            </a:r>
            <a:endParaRPr lang="en-GB" sz="1600" dirty="0">
              <a:solidFill>
                <a:schemeClr val="bg1">
                  <a:lumMod val="50000"/>
                </a:schemeClr>
              </a:solidFill>
            </a:endParaRPr>
          </a:p>
          <a:p>
            <a:r>
              <a:rPr lang="en-US" sz="1600" dirty="0">
                <a:solidFill>
                  <a:schemeClr val="bg1">
                    <a:lumMod val="50000"/>
                  </a:schemeClr>
                </a:solidFill>
              </a:rPr>
              <a:t>UK Climate Impacts </a:t>
            </a:r>
            <a:r>
              <a:rPr lang="en-US" sz="1600" dirty="0" err="1" smtClean="0">
                <a:solidFill>
                  <a:schemeClr val="bg1">
                    <a:lumMod val="50000"/>
                  </a:schemeClr>
                </a:solidFill>
              </a:rPr>
              <a:t>Programme</a:t>
            </a:r>
            <a:endParaRPr lang="en-US" sz="1600" dirty="0" smtClean="0">
              <a:solidFill>
                <a:schemeClr val="bg1">
                  <a:lumMod val="50000"/>
                </a:schemeClr>
              </a:solidFill>
            </a:endParaRPr>
          </a:p>
          <a:p>
            <a:pPr lvl="0"/>
            <a:r>
              <a:rPr lang="en-US" sz="1600" dirty="0">
                <a:solidFill>
                  <a:schemeClr val="bg1">
                    <a:lumMod val="50000"/>
                  </a:schemeClr>
                </a:solidFill>
              </a:rPr>
              <a:t>Permaculture </a:t>
            </a:r>
            <a:r>
              <a:rPr lang="en-US" sz="1600" dirty="0" smtClean="0">
                <a:solidFill>
                  <a:schemeClr val="bg1">
                    <a:lumMod val="50000"/>
                  </a:schemeClr>
                </a:solidFill>
              </a:rPr>
              <a:t>Association</a:t>
            </a:r>
            <a:endParaRPr lang="en-GB" sz="1600" dirty="0">
              <a:solidFill>
                <a:schemeClr val="bg1">
                  <a:lumMod val="50000"/>
                </a:schemeClr>
              </a:solidFill>
            </a:endParaRPr>
          </a:p>
        </p:txBody>
      </p:sp>
      <p:sp>
        <p:nvSpPr>
          <p:cNvPr id="14" name="Rectangle 13"/>
          <p:cNvSpPr/>
          <p:nvPr/>
        </p:nvSpPr>
        <p:spPr>
          <a:xfrm>
            <a:off x="213400" y="3974813"/>
            <a:ext cx="4572000" cy="2062103"/>
          </a:xfrm>
          <a:prstGeom prst="rect">
            <a:avLst/>
          </a:prstGeom>
        </p:spPr>
        <p:txBody>
          <a:bodyPr>
            <a:spAutoFit/>
          </a:bodyPr>
          <a:lstStyle/>
          <a:p>
            <a:pPr lvl="0"/>
            <a:r>
              <a:rPr lang="en-US" sz="1600" dirty="0" smtClean="0">
                <a:solidFill>
                  <a:srgbClr val="7F7F7F"/>
                </a:solidFill>
              </a:rPr>
              <a:t>Scottish </a:t>
            </a:r>
            <a:r>
              <a:rPr lang="en-US" sz="1600" dirty="0">
                <a:solidFill>
                  <a:srgbClr val="7F7F7F"/>
                </a:solidFill>
              </a:rPr>
              <a:t>Government</a:t>
            </a:r>
            <a:endParaRPr lang="en-GB" sz="1600" dirty="0">
              <a:solidFill>
                <a:srgbClr val="7F7F7F"/>
              </a:solidFill>
            </a:endParaRPr>
          </a:p>
          <a:p>
            <a:pPr lvl="0"/>
            <a:r>
              <a:rPr lang="en-US" sz="1600" dirty="0">
                <a:solidFill>
                  <a:srgbClr val="7F7F7F"/>
                </a:solidFill>
              </a:rPr>
              <a:t>James Hutton Institute</a:t>
            </a:r>
            <a:endParaRPr lang="en-GB" sz="1600" dirty="0">
              <a:solidFill>
                <a:srgbClr val="7F7F7F"/>
              </a:solidFill>
            </a:endParaRPr>
          </a:p>
          <a:p>
            <a:pPr lvl="0"/>
            <a:r>
              <a:rPr lang="en-US" sz="1600" dirty="0" err="1">
                <a:solidFill>
                  <a:srgbClr val="7F7F7F"/>
                </a:solidFill>
              </a:rPr>
              <a:t>Moredun</a:t>
            </a:r>
            <a:r>
              <a:rPr lang="en-US" sz="1600" dirty="0">
                <a:solidFill>
                  <a:srgbClr val="7F7F7F"/>
                </a:solidFill>
              </a:rPr>
              <a:t> Research Institute</a:t>
            </a:r>
            <a:endParaRPr lang="en-GB" sz="1600" dirty="0">
              <a:solidFill>
                <a:srgbClr val="7F7F7F"/>
              </a:solidFill>
            </a:endParaRPr>
          </a:p>
          <a:p>
            <a:pPr lvl="0"/>
            <a:r>
              <a:rPr lang="en-US" sz="1600" dirty="0">
                <a:solidFill>
                  <a:srgbClr val="7F7F7F"/>
                </a:solidFill>
              </a:rPr>
              <a:t>Scotland’s Rural College</a:t>
            </a:r>
            <a:endParaRPr lang="en-GB" sz="1600" dirty="0">
              <a:solidFill>
                <a:srgbClr val="7F7F7F"/>
              </a:solidFill>
            </a:endParaRPr>
          </a:p>
          <a:p>
            <a:pPr lvl="0"/>
            <a:r>
              <a:rPr lang="en-US" sz="1600" dirty="0">
                <a:solidFill>
                  <a:srgbClr val="7F7F7F"/>
                </a:solidFill>
              </a:rPr>
              <a:t>Natural England</a:t>
            </a:r>
            <a:endParaRPr lang="en-GB" sz="1600" dirty="0">
              <a:solidFill>
                <a:srgbClr val="7F7F7F"/>
              </a:solidFill>
            </a:endParaRPr>
          </a:p>
          <a:p>
            <a:pPr lvl="0"/>
            <a:r>
              <a:rPr lang="en-US" sz="1600" dirty="0">
                <a:solidFill>
                  <a:srgbClr val="7F7F7F"/>
                </a:solidFill>
              </a:rPr>
              <a:t>Department for Environment &amp; Rural Affairs (DEFRA</a:t>
            </a:r>
            <a:r>
              <a:rPr lang="en-US" sz="1600" dirty="0" smtClean="0">
                <a:solidFill>
                  <a:srgbClr val="7F7F7F"/>
                </a:solidFill>
              </a:rPr>
              <a:t>)</a:t>
            </a:r>
          </a:p>
          <a:p>
            <a:pPr lvl="0"/>
            <a:r>
              <a:rPr lang="en-US" sz="1600" dirty="0" smtClean="0">
                <a:solidFill>
                  <a:srgbClr val="7F7F7F"/>
                </a:solidFill>
              </a:rPr>
              <a:t>National Oceanography Centre</a:t>
            </a:r>
            <a:endParaRPr lang="en-GB" sz="1600" dirty="0" smtClean="0">
              <a:solidFill>
                <a:srgbClr val="7F7F7F"/>
              </a:solidFill>
            </a:endParaRPr>
          </a:p>
          <a:p>
            <a:pPr lvl="0"/>
            <a:r>
              <a:rPr lang="en-US" sz="1600" dirty="0" smtClean="0">
                <a:solidFill>
                  <a:srgbClr val="7F7F7F"/>
                </a:solidFill>
              </a:rPr>
              <a:t>Scottish Association for Marine Science (SAMS)</a:t>
            </a:r>
            <a:endParaRPr lang="en-GB" sz="1600" dirty="0" smtClean="0">
              <a:solidFill>
                <a:srgbClr val="7F7F7F"/>
              </a:solidFill>
            </a:endParaRPr>
          </a:p>
        </p:txBody>
      </p:sp>
    </p:spTree>
    <p:extLst>
      <p:ext uri="{BB962C8B-B14F-4D97-AF65-F5344CB8AC3E}">
        <p14:creationId xmlns:p14="http://schemas.microsoft.com/office/powerpoint/2010/main" val="461543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aradigm-Shift-Key-long-crop.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9144000" cy="6858000"/>
          </a:xfrm>
          <a:prstGeom prst="rect">
            <a:avLst/>
          </a:prstGeom>
        </p:spPr>
      </p:pic>
      <p:pic>
        <p:nvPicPr>
          <p:cNvPr id="6" name="Picture 5" descr="Nerw BCU logo colour.jpeg"/>
          <p:cNvPicPr>
            <a:picLocks noChangeAspect="1"/>
          </p:cNvPicPr>
          <p:nvPr/>
        </p:nvPicPr>
        <p:blipFill>
          <a:blip r:embed="rId3" cstate="print">
            <a:clrChange>
              <a:clrFrom>
                <a:srgbClr val="FFFFFF"/>
              </a:clrFrom>
              <a:clrTo>
                <a:srgbClr val="FFFFFF">
                  <a:alpha val="0"/>
                </a:srgbClr>
              </a:clrTo>
            </a:clrChange>
            <a:lum bright="70000" contrast="-70000"/>
            <a:extLst>
              <a:ext uri="{28A0092B-C50C-407E-A947-70E740481C1C}">
                <a14:useLocalDpi xmlns:a14="http://schemas.microsoft.com/office/drawing/2010/main"/>
              </a:ext>
            </a:extLst>
          </a:blip>
          <a:stretch>
            <a:fillRect/>
          </a:stretch>
        </p:blipFill>
        <p:spPr>
          <a:xfrm>
            <a:off x="0" y="6040924"/>
            <a:ext cx="2947165" cy="817076"/>
          </a:xfrm>
          <a:prstGeom prst="rect">
            <a:avLst/>
          </a:prstGeom>
        </p:spPr>
      </p:pic>
    </p:spTree>
    <p:extLst>
      <p:ext uri="{BB962C8B-B14F-4D97-AF65-F5344CB8AC3E}">
        <p14:creationId xmlns:p14="http://schemas.microsoft.com/office/powerpoint/2010/main" val="4169865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187700" y="757221"/>
            <a:ext cx="5245100" cy="2403475"/>
          </a:xfrm>
        </p:spPr>
        <p:txBody>
          <a:bodyPr>
            <a:normAutofit/>
          </a:bodyPr>
          <a:lstStyle/>
          <a:p>
            <a:r>
              <a:rPr lang="en-US" sz="6600" b="1" dirty="0">
                <a:solidFill>
                  <a:schemeClr val="tx2">
                    <a:lumMod val="50000"/>
                  </a:schemeClr>
                </a:solidFill>
                <a:latin typeface="Calibri"/>
                <a:cs typeface="Calibri"/>
              </a:rPr>
              <a:t>5</a:t>
            </a:r>
            <a:r>
              <a:rPr lang="en-US" sz="6600" b="1" dirty="0" smtClean="0">
                <a:solidFill>
                  <a:schemeClr val="tx2">
                    <a:lumMod val="50000"/>
                  </a:schemeClr>
                </a:solidFill>
                <a:latin typeface="Calibri"/>
                <a:cs typeface="Calibri"/>
              </a:rPr>
              <a:t> Principles</a:t>
            </a:r>
            <a:br>
              <a:rPr lang="en-US" sz="6600" b="1" dirty="0" smtClean="0">
                <a:solidFill>
                  <a:schemeClr val="tx2">
                    <a:lumMod val="50000"/>
                  </a:schemeClr>
                </a:solidFill>
                <a:latin typeface="Calibri"/>
                <a:cs typeface="Calibri"/>
              </a:rPr>
            </a:br>
            <a:r>
              <a:rPr lang="en-US" sz="3700" b="1" dirty="0" smtClean="0">
                <a:solidFill>
                  <a:schemeClr val="tx2">
                    <a:lumMod val="50000"/>
                  </a:schemeClr>
                </a:solidFill>
                <a:latin typeface="Calibri"/>
                <a:cs typeface="Calibri"/>
              </a:rPr>
              <a:t>for achieving impact</a:t>
            </a:r>
            <a:endParaRPr lang="en-US" sz="3700" dirty="0">
              <a:solidFill>
                <a:schemeClr val="tx2">
                  <a:lumMod val="50000"/>
                </a:schemeClr>
              </a:solidFill>
              <a:latin typeface="Calibri"/>
              <a:cs typeface="Calibri"/>
            </a:endParaRPr>
          </a:p>
        </p:txBody>
      </p:sp>
      <p:pic>
        <p:nvPicPr>
          <p:cNvPr id="5" name="Picture 4"/>
          <p:cNvPicPr>
            <a:picLocks noChangeAspect="1"/>
          </p:cNvPicPr>
          <p:nvPr/>
        </p:nvPicPr>
        <p:blipFill>
          <a:blip r:embed="rId2"/>
          <a:stretch>
            <a:fillRect/>
          </a:stretch>
        </p:blipFill>
        <p:spPr>
          <a:xfrm>
            <a:off x="647525" y="884349"/>
            <a:ext cx="2324275" cy="2324275"/>
          </a:xfrm>
          <a:prstGeom prst="rect">
            <a:avLst/>
          </a:prstGeom>
        </p:spPr>
      </p:pic>
    </p:spTree>
    <p:extLst>
      <p:ext uri="{BB962C8B-B14F-4D97-AF65-F5344CB8AC3E}">
        <p14:creationId xmlns:p14="http://schemas.microsoft.com/office/powerpoint/2010/main" val="3268166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flipH="1">
            <a:off x="7779942" y="6053243"/>
            <a:ext cx="1221004" cy="593404"/>
            <a:chOff x="0" y="0"/>
            <a:chExt cx="3771900" cy="1722120"/>
          </a:xfrm>
        </p:grpSpPr>
        <p:sp>
          <p:nvSpPr>
            <p:cNvPr id="7" name="Rounded Rectangular Callout 6"/>
            <p:cNvSpPr/>
            <p:nvPr/>
          </p:nvSpPr>
          <p:spPr>
            <a:xfrm>
              <a:off x="457200" y="800100"/>
              <a:ext cx="1828800" cy="685800"/>
            </a:xfrm>
            <a:prstGeom prst="wedgeRoundRectCallout">
              <a:avLst>
                <a:gd name="adj1" fmla="val -56944"/>
                <a:gd name="adj2" fmla="val 89471"/>
                <a:gd name="adj3" fmla="val 16667"/>
              </a:avLst>
            </a:prstGeom>
            <a:solidFill>
              <a:schemeClr val="accent3">
                <a:alpha val="39000"/>
              </a:schemeClr>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GB" sz="1200">
                  <a:effectLst/>
                  <a:ea typeface="ＭＳ 明朝"/>
                  <a:cs typeface="Times New Roman"/>
                </a:rPr>
                <a:t> </a:t>
              </a:r>
            </a:p>
          </p:txBody>
        </p:sp>
        <p:sp>
          <p:nvSpPr>
            <p:cNvPr id="9" name="Rounded Rectangular Callout 8"/>
            <p:cNvSpPr/>
            <p:nvPr/>
          </p:nvSpPr>
          <p:spPr>
            <a:xfrm flipH="1">
              <a:off x="1600200" y="457200"/>
              <a:ext cx="1828800" cy="685800"/>
            </a:xfrm>
            <a:prstGeom prst="wedgeRoundRectCallout">
              <a:avLst>
                <a:gd name="adj1" fmla="val -50594"/>
                <a:gd name="adj2" fmla="val 95027"/>
                <a:gd name="adj3" fmla="val 16667"/>
              </a:avLst>
            </a:prstGeom>
            <a:solidFill>
              <a:srgbClr val="FF00FF">
                <a:alpha val="52000"/>
              </a:srgbClr>
            </a:solidFill>
            <a:ln>
              <a:solidFill>
                <a:srgbClr val="FF00FF"/>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GB" sz="1200">
                  <a:effectLst/>
                  <a:ea typeface="ＭＳ 明朝"/>
                  <a:cs typeface="Times New Roman"/>
                </a:rPr>
                <a:t> </a:t>
              </a:r>
            </a:p>
          </p:txBody>
        </p:sp>
        <p:grpSp>
          <p:nvGrpSpPr>
            <p:cNvPr id="10" name="Group 9"/>
            <p:cNvGrpSpPr/>
            <p:nvPr/>
          </p:nvGrpSpPr>
          <p:grpSpPr>
            <a:xfrm>
              <a:off x="2514600" y="0"/>
              <a:ext cx="1257300" cy="914400"/>
              <a:chOff x="-114300" y="0"/>
              <a:chExt cx="1257300" cy="914400"/>
            </a:xfrm>
          </p:grpSpPr>
          <p:sp>
            <p:nvSpPr>
              <p:cNvPr id="14" name="Arc 13"/>
              <p:cNvSpPr/>
              <p:nvPr/>
            </p:nvSpPr>
            <p:spPr>
              <a:xfrm>
                <a:off x="114300" y="228600"/>
                <a:ext cx="914400" cy="685800"/>
              </a:xfrm>
              <a:prstGeom prst="arc">
                <a:avLst>
                  <a:gd name="adj1" fmla="val 16268714"/>
                  <a:gd name="adj2" fmla="val 122725"/>
                </a:avLst>
              </a:prstGeom>
              <a:ln w="76200" cmpd="sng">
                <a:solidFill>
                  <a:srgbClr val="A6A6A6"/>
                </a:solidFill>
              </a:ln>
              <a:effectLst/>
            </p:spPr>
            <p:style>
              <a:lnRef idx="2">
                <a:schemeClr val="accent1"/>
              </a:lnRef>
              <a:fillRef idx="0">
                <a:schemeClr val="accent1"/>
              </a:fillRef>
              <a:effectRef idx="1">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 name="Arc 14"/>
              <p:cNvSpPr/>
              <p:nvPr/>
            </p:nvSpPr>
            <p:spPr>
              <a:xfrm>
                <a:off x="-114300" y="0"/>
                <a:ext cx="1257300" cy="914400"/>
              </a:xfrm>
              <a:prstGeom prst="arc">
                <a:avLst>
                  <a:gd name="adj1" fmla="val 15920600"/>
                  <a:gd name="adj2" fmla="val 122725"/>
                </a:avLst>
              </a:prstGeom>
              <a:ln w="76200"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11" name="Group 10"/>
            <p:cNvGrpSpPr/>
            <p:nvPr/>
          </p:nvGrpSpPr>
          <p:grpSpPr>
            <a:xfrm rot="16200000">
              <a:off x="-209550" y="666750"/>
              <a:ext cx="1264920" cy="845820"/>
              <a:chOff x="0" y="0"/>
              <a:chExt cx="1257300" cy="914400"/>
            </a:xfrm>
          </p:grpSpPr>
          <p:sp>
            <p:nvSpPr>
              <p:cNvPr id="12" name="Arc 11"/>
              <p:cNvSpPr/>
              <p:nvPr/>
            </p:nvSpPr>
            <p:spPr>
              <a:xfrm>
                <a:off x="114300" y="228600"/>
                <a:ext cx="914400" cy="685800"/>
              </a:xfrm>
              <a:prstGeom prst="arc">
                <a:avLst>
                  <a:gd name="adj1" fmla="val 16268714"/>
                  <a:gd name="adj2" fmla="val 122725"/>
                </a:avLst>
              </a:prstGeom>
              <a:ln w="76200" cmpd="sng">
                <a:solidFill>
                  <a:srgbClr val="A6A6A6"/>
                </a:solidFill>
              </a:ln>
              <a:effectLst/>
            </p:spPr>
            <p:style>
              <a:lnRef idx="2">
                <a:schemeClr val="accent1"/>
              </a:lnRef>
              <a:fillRef idx="0">
                <a:schemeClr val="accent1"/>
              </a:fillRef>
              <a:effectRef idx="1">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 name="Arc 12"/>
              <p:cNvSpPr/>
              <p:nvPr/>
            </p:nvSpPr>
            <p:spPr>
              <a:xfrm>
                <a:off x="0" y="0"/>
                <a:ext cx="1257300" cy="914400"/>
              </a:xfrm>
              <a:prstGeom prst="arc">
                <a:avLst>
                  <a:gd name="adj1" fmla="val 16268714"/>
                  <a:gd name="adj2" fmla="val 122725"/>
                </a:avLst>
              </a:prstGeom>
              <a:ln w="76200"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sp>
        <p:nvSpPr>
          <p:cNvPr id="16" name="Content Placeholder 2"/>
          <p:cNvSpPr txBox="1">
            <a:spLocks/>
          </p:cNvSpPr>
          <p:nvPr/>
        </p:nvSpPr>
        <p:spPr bwMode="auto">
          <a:xfrm>
            <a:off x="609600" y="509596"/>
            <a:ext cx="7924800" cy="570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normAutofit fontScale="92500" lnSpcReduction="20000"/>
          </a:bodyPr>
          <a:lstStyle>
            <a:lvl1pPr marL="341313" indent="-341313" algn="l" rtl="0" eaLnBrk="1" fontAlgn="base" hangingPunct="1">
              <a:spcBef>
                <a:spcPct val="20000"/>
              </a:spcBef>
              <a:spcAft>
                <a:spcPct val="0"/>
              </a:spcAft>
              <a:buClr>
                <a:schemeClr val="hlink"/>
              </a:buClr>
              <a:buSzPct val="80000"/>
              <a:buFont typeface="Wingdings" charset="0"/>
              <a:buChar char="l"/>
              <a:defRPr sz="3200">
                <a:solidFill>
                  <a:schemeClr val="bg1"/>
                </a:solidFill>
                <a:latin typeface="+mn-lt"/>
                <a:ea typeface="ＭＳ Ｐゴシック" charset="0"/>
                <a:cs typeface="ＭＳ Ｐゴシック" charset="0"/>
              </a:defRPr>
            </a:lvl1pPr>
            <a:lvl2pPr marL="741363" indent="-284163" algn="l" rtl="0" eaLnBrk="1" fontAlgn="base" hangingPunct="1">
              <a:spcBef>
                <a:spcPct val="20000"/>
              </a:spcBef>
              <a:spcAft>
                <a:spcPct val="0"/>
              </a:spcAft>
              <a:buClr>
                <a:schemeClr val="accent1"/>
              </a:buClr>
              <a:buSzPct val="70000"/>
              <a:buFont typeface="Wingdings" charset="0"/>
              <a:buChar char="l"/>
              <a:defRPr sz="2800">
                <a:solidFill>
                  <a:schemeClr val="bg1"/>
                </a:solidFill>
                <a:latin typeface="+mn-lt"/>
                <a:ea typeface="ＭＳ Ｐゴシック" charset="0"/>
              </a:defRPr>
            </a:lvl2pPr>
            <a:lvl3pPr marL="1141413" indent="-227013" algn="l" rtl="0" eaLnBrk="1" fontAlgn="base" hangingPunct="1">
              <a:spcBef>
                <a:spcPct val="20000"/>
              </a:spcBef>
              <a:spcAft>
                <a:spcPct val="0"/>
              </a:spcAft>
              <a:buClr>
                <a:schemeClr val="bg2"/>
              </a:buClr>
              <a:buSzPct val="65000"/>
              <a:buFont typeface="Wingdings" charset="0"/>
              <a:buChar char="l"/>
              <a:defRPr sz="2400">
                <a:solidFill>
                  <a:schemeClr val="bg1"/>
                </a:solidFill>
                <a:latin typeface="+mn-lt"/>
                <a:ea typeface="ＭＳ Ｐゴシック" charset="0"/>
              </a:defRPr>
            </a:lvl3pPr>
            <a:lvl4pPr marL="1598613" indent="-227013" algn="l" rtl="0" eaLnBrk="1" fontAlgn="base" hangingPunct="1">
              <a:spcBef>
                <a:spcPct val="20000"/>
              </a:spcBef>
              <a:spcAft>
                <a:spcPct val="0"/>
              </a:spcAft>
              <a:buClr>
                <a:schemeClr val="hlink"/>
              </a:buClr>
              <a:buSzPct val="60000"/>
              <a:buFont typeface="Wingdings" charset="0"/>
              <a:buChar char="l"/>
              <a:defRPr sz="2000">
                <a:solidFill>
                  <a:schemeClr val="bg1"/>
                </a:solidFill>
                <a:latin typeface="+mn-lt"/>
                <a:ea typeface="ＭＳ Ｐゴシック" charset="0"/>
              </a:defRPr>
            </a:lvl4pPr>
            <a:lvl5pPr marL="2055813" indent="-227013" algn="l" rtl="0" eaLnBrk="1" fontAlgn="base" hangingPunct="1">
              <a:spcBef>
                <a:spcPct val="20000"/>
              </a:spcBef>
              <a:spcAft>
                <a:spcPct val="0"/>
              </a:spcAft>
              <a:buClr>
                <a:schemeClr val="bg2"/>
              </a:buClr>
              <a:buSzPct val="40000"/>
              <a:buFont typeface="Wingdings" charset="0"/>
              <a:buChar char="l"/>
              <a:defRPr sz="2000">
                <a:solidFill>
                  <a:schemeClr val="bg1"/>
                </a:solidFill>
                <a:latin typeface="+mn-lt"/>
                <a:ea typeface="ＭＳ Ｐゴシック" charset="0"/>
              </a:defRPr>
            </a:lvl5pPr>
            <a:lvl6pPr marL="2514471" indent="-228588" algn="l" rtl="0" eaLnBrk="1" fontAlgn="base" hangingPunct="1">
              <a:spcBef>
                <a:spcPct val="20000"/>
              </a:spcBef>
              <a:spcAft>
                <a:spcPct val="0"/>
              </a:spcAft>
              <a:buClr>
                <a:schemeClr val="bg2"/>
              </a:buClr>
              <a:buSzPct val="40000"/>
              <a:buFont typeface="Wingdings" pitchFamily="2" charset="2"/>
              <a:buChar char="l"/>
              <a:defRPr sz="2000">
                <a:solidFill>
                  <a:schemeClr val="tx1"/>
                </a:solidFill>
                <a:latin typeface="+mn-lt"/>
              </a:defRPr>
            </a:lvl6pPr>
            <a:lvl7pPr marL="2971648" indent="-228588" algn="l" rtl="0" eaLnBrk="1" fontAlgn="base" hangingPunct="1">
              <a:spcBef>
                <a:spcPct val="20000"/>
              </a:spcBef>
              <a:spcAft>
                <a:spcPct val="0"/>
              </a:spcAft>
              <a:buClr>
                <a:schemeClr val="bg2"/>
              </a:buClr>
              <a:buSzPct val="40000"/>
              <a:buFont typeface="Wingdings" pitchFamily="2" charset="2"/>
              <a:buChar char="l"/>
              <a:defRPr sz="2000">
                <a:solidFill>
                  <a:schemeClr val="tx1"/>
                </a:solidFill>
                <a:latin typeface="+mn-lt"/>
              </a:defRPr>
            </a:lvl7pPr>
            <a:lvl8pPr marL="3428825" indent="-228588" algn="l" rtl="0" eaLnBrk="1" fontAlgn="base" hangingPunct="1">
              <a:spcBef>
                <a:spcPct val="20000"/>
              </a:spcBef>
              <a:spcAft>
                <a:spcPct val="0"/>
              </a:spcAft>
              <a:buClr>
                <a:schemeClr val="bg2"/>
              </a:buClr>
              <a:buSzPct val="40000"/>
              <a:buFont typeface="Wingdings" pitchFamily="2" charset="2"/>
              <a:buChar char="l"/>
              <a:defRPr sz="2000">
                <a:solidFill>
                  <a:schemeClr val="tx1"/>
                </a:solidFill>
                <a:latin typeface="+mn-lt"/>
              </a:defRPr>
            </a:lvl8pPr>
            <a:lvl9pPr marL="3886001" indent="-228588" algn="l" rtl="0" eaLnBrk="1" fontAlgn="base" hangingPunct="1">
              <a:spcBef>
                <a:spcPct val="20000"/>
              </a:spcBef>
              <a:spcAft>
                <a:spcPct val="0"/>
              </a:spcAft>
              <a:buClr>
                <a:schemeClr val="bg2"/>
              </a:buClr>
              <a:buSzPct val="40000"/>
              <a:buFont typeface="Wingdings" pitchFamily="2" charset="2"/>
              <a:buChar char="l"/>
              <a:defRPr sz="2000">
                <a:solidFill>
                  <a:schemeClr val="tx1"/>
                </a:solidFill>
                <a:latin typeface="+mn-lt"/>
              </a:defRPr>
            </a:lvl9pPr>
          </a:lstStyle>
          <a:p>
            <a:pPr>
              <a:buClr>
                <a:schemeClr val="tx2">
                  <a:lumMod val="50000"/>
                </a:schemeClr>
              </a:buClr>
              <a:buSzPct val="50000"/>
            </a:pPr>
            <a:r>
              <a:rPr lang="en-GB" dirty="0">
                <a:solidFill>
                  <a:srgbClr val="10253F"/>
                </a:solidFill>
                <a:latin typeface="Calibri"/>
                <a:cs typeface="Calibri"/>
              </a:rPr>
              <a:t>Analysis of interviews with 32 researchers and stakeholders across 13 environmental management projects</a:t>
            </a:r>
          </a:p>
          <a:p>
            <a:pPr>
              <a:buClr>
                <a:schemeClr val="tx2">
                  <a:lumMod val="50000"/>
                </a:schemeClr>
              </a:buClr>
              <a:buSzPct val="50000"/>
            </a:pPr>
            <a:r>
              <a:rPr lang="en-GB" dirty="0" smtClean="0">
                <a:solidFill>
                  <a:srgbClr val="10253F"/>
                </a:solidFill>
                <a:latin typeface="Calibri"/>
                <a:cs typeface="Calibri"/>
              </a:rPr>
              <a:t>Social network analysis &amp; interviews tracing how </a:t>
            </a:r>
            <a:r>
              <a:rPr lang="en-US" dirty="0" smtClean="0">
                <a:solidFill>
                  <a:srgbClr val="10253F"/>
                </a:solidFill>
                <a:latin typeface="Calibri"/>
                <a:cs typeface="Calibri"/>
              </a:rPr>
              <a:t>&gt;70 research findings were communicated via social networks and put into policy/practice</a:t>
            </a:r>
          </a:p>
          <a:p>
            <a:pPr>
              <a:buClr>
                <a:schemeClr val="tx2">
                  <a:lumMod val="50000"/>
                </a:schemeClr>
              </a:buClr>
              <a:buSzPct val="50000"/>
            </a:pPr>
            <a:r>
              <a:rPr lang="en-GB" dirty="0" smtClean="0">
                <a:solidFill>
                  <a:srgbClr val="10253F"/>
                </a:solidFill>
                <a:latin typeface="Calibri"/>
                <a:cs typeface="Calibri"/>
              </a:rPr>
              <a:t>Analysis </a:t>
            </a:r>
            <a:r>
              <a:rPr lang="en-GB" dirty="0">
                <a:solidFill>
                  <a:srgbClr val="10253F"/>
                </a:solidFill>
                <a:latin typeface="Calibri"/>
                <a:cs typeface="Calibri"/>
              </a:rPr>
              <a:t>of </a:t>
            </a:r>
            <a:r>
              <a:rPr lang="en-GB" dirty="0" smtClean="0">
                <a:solidFill>
                  <a:srgbClr val="10253F"/>
                </a:solidFill>
                <a:latin typeface="Calibri"/>
                <a:cs typeface="Calibri"/>
              </a:rPr>
              <a:t>53 interviews </a:t>
            </a:r>
            <a:r>
              <a:rPr lang="en-GB" dirty="0">
                <a:solidFill>
                  <a:srgbClr val="10253F"/>
                </a:solidFill>
                <a:latin typeface="Calibri"/>
                <a:cs typeface="Calibri"/>
              </a:rPr>
              <a:t>&amp; questionnaires with </a:t>
            </a:r>
            <a:r>
              <a:rPr lang="en-GB" dirty="0" smtClean="0">
                <a:solidFill>
                  <a:srgbClr val="10253F"/>
                </a:solidFill>
                <a:latin typeface="Calibri"/>
                <a:cs typeface="Calibri"/>
              </a:rPr>
              <a:t>land degradation projects:</a:t>
            </a:r>
          </a:p>
          <a:p>
            <a:pPr lvl="1">
              <a:buClr>
                <a:schemeClr val="tx2">
                  <a:lumMod val="50000"/>
                </a:schemeClr>
              </a:buClr>
              <a:buSzPct val="50000"/>
            </a:pPr>
            <a:r>
              <a:rPr lang="en-GB" dirty="0">
                <a:solidFill>
                  <a:srgbClr val="10253F"/>
                </a:solidFill>
                <a:latin typeface="Calibri"/>
                <a:cs typeface="Calibri"/>
              </a:rPr>
              <a:t>R</a:t>
            </a:r>
            <a:r>
              <a:rPr lang="en-GB" dirty="0" smtClean="0">
                <a:solidFill>
                  <a:srgbClr val="10253F"/>
                </a:solidFill>
                <a:latin typeface="Calibri"/>
                <a:cs typeface="Calibri"/>
              </a:rPr>
              <a:t>esearchers</a:t>
            </a:r>
            <a:r>
              <a:rPr lang="en-GB" dirty="0">
                <a:solidFill>
                  <a:srgbClr val="10253F"/>
                </a:solidFill>
                <a:latin typeface="Calibri"/>
                <a:cs typeface="Calibri"/>
              </a:rPr>
              <a:t>, facilitators &amp; stakeholders in 11 projects with varying participation in similar contexts in Spain and </a:t>
            </a:r>
            <a:r>
              <a:rPr lang="en-GB" dirty="0" smtClean="0">
                <a:solidFill>
                  <a:srgbClr val="10253F"/>
                </a:solidFill>
                <a:latin typeface="Calibri"/>
                <a:cs typeface="Calibri"/>
              </a:rPr>
              <a:t>Portugal</a:t>
            </a:r>
          </a:p>
          <a:p>
            <a:pPr lvl="1">
              <a:buClr>
                <a:schemeClr val="tx2">
                  <a:lumMod val="50000"/>
                </a:schemeClr>
              </a:buClr>
              <a:buSzPct val="50000"/>
            </a:pPr>
            <a:r>
              <a:rPr lang="en-GB" dirty="0" smtClean="0">
                <a:solidFill>
                  <a:srgbClr val="10253F"/>
                </a:solidFill>
                <a:latin typeface="Calibri"/>
                <a:cs typeface="Calibri"/>
              </a:rPr>
              <a:t>Facilitators of a participatory process replicated in 13 different countries</a:t>
            </a:r>
          </a:p>
          <a:p>
            <a:pPr>
              <a:buClr>
                <a:schemeClr val="tx2">
                  <a:lumMod val="50000"/>
                </a:schemeClr>
              </a:buClr>
              <a:buSzPct val="50000"/>
            </a:pPr>
            <a:r>
              <a:rPr lang="en-GB" dirty="0" smtClean="0">
                <a:solidFill>
                  <a:srgbClr val="10253F"/>
                </a:solidFill>
                <a:latin typeface="Calibri"/>
                <a:cs typeface="Calibri"/>
              </a:rPr>
              <a:t>Meta-analysis of 300 international cases</a:t>
            </a:r>
            <a:endParaRPr lang="en-GB" dirty="0">
              <a:solidFill>
                <a:srgbClr val="10253F"/>
              </a:solidFill>
              <a:latin typeface="Calibri"/>
              <a:cs typeface="Calibri"/>
            </a:endParaRPr>
          </a:p>
        </p:txBody>
      </p:sp>
    </p:spTree>
    <p:extLst>
      <p:ext uri="{BB962C8B-B14F-4D97-AF65-F5344CB8AC3E}">
        <p14:creationId xmlns:p14="http://schemas.microsoft.com/office/powerpoint/2010/main" val="4104009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194</TotalTime>
  <Words>2009</Words>
  <Application>Microsoft Office PowerPoint</Application>
  <PresentationFormat>On-screen Show (4:3)</PresentationFormat>
  <Paragraphs>110</Paragraphs>
  <Slides>28</Slides>
  <Notes>10</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Delivering change through interdisciplinary research</vt:lpstr>
      <vt:lpstr>PowerPoint Presentation</vt:lpstr>
      <vt:lpstr>PowerPoint Presentation</vt:lpstr>
      <vt:lpstr>PowerPoint Presentation</vt:lpstr>
      <vt:lpstr>PowerPoint Presentation</vt:lpstr>
      <vt:lpstr>PowerPoint Presentation</vt:lpstr>
      <vt:lpstr>PowerPoint Presentation</vt:lpstr>
      <vt:lpstr>5 Principles for achieving impact</vt:lpstr>
      <vt:lpstr>PowerPoint Presentation</vt:lpstr>
      <vt:lpstr>1 Design</vt:lpstr>
      <vt:lpstr>2 Represent</vt:lpstr>
      <vt:lpstr>3 Engage</vt:lpstr>
      <vt:lpstr>4 Impact</vt:lpstr>
      <vt:lpstr>5 Reflect &amp; Sustain</vt:lpstr>
      <vt:lpstr>1 Design  2 Represent  3 Engage  4 Impact  5 Reflect &amp; sustain</vt:lpstr>
      <vt:lpstr>PowerPoint Presentation</vt:lpstr>
      <vt:lpstr>PowerPoint Presentation</vt:lpstr>
      <vt:lpstr>Pathway to Impact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Design  2 Represent  3 Engage  4 Impact  5 Reflect &amp; sustain</vt:lpstr>
      <vt:lpstr>PowerPoint Presentation</vt:lpstr>
    </vt:vector>
  </TitlesOfParts>
  <Company>Birmingham City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Delivering change through interdisciplinary research</dc:title>
  <dc:creator>Mark Reed</dc:creator>
  <cp:lastModifiedBy>Ben Wells</cp:lastModifiedBy>
  <cp:revision>28</cp:revision>
  <dcterms:created xsi:type="dcterms:W3CDTF">2014-12-14T23:29:14Z</dcterms:created>
  <dcterms:modified xsi:type="dcterms:W3CDTF">2014-12-17T16:52:59Z</dcterms:modified>
</cp:coreProperties>
</file>