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41FE7-42A2-4A41-B481-E0AC03B425E5}" v="484" dt="2022-03-17T16:50:37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D6853-9F38-440E-888C-0C6D20783F22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EB1691-DC91-4377-9C4E-CA00611AE350}">
      <dgm:prSet/>
      <dgm:spPr/>
      <dgm:t>
        <a:bodyPr/>
        <a:lstStyle/>
        <a:p>
          <a:pPr rtl="0"/>
          <a:r>
            <a:rPr lang="en-US" b="1" dirty="0" smtClean="0"/>
            <a:t>‘</a:t>
          </a:r>
          <a:r>
            <a:rPr lang="en-US" b="1" dirty="0"/>
            <a:t>spectrum of arranged marriage in British Asian diaspora’ through an intersectional reading of select films</a:t>
          </a:r>
        </a:p>
      </dgm:t>
    </dgm:pt>
    <dgm:pt modelId="{33F4BB9D-B5AA-4D2E-AE4F-92EB7E50D4E0}" type="parTrans" cxnId="{A9A6DBCC-B22A-45CA-9A72-8F2029951F4E}">
      <dgm:prSet/>
      <dgm:spPr/>
      <dgm:t>
        <a:bodyPr/>
        <a:lstStyle/>
        <a:p>
          <a:endParaRPr lang="en-US"/>
        </a:p>
      </dgm:t>
    </dgm:pt>
    <dgm:pt modelId="{ABF5EFC0-A285-4E54-8CFC-3AA660BEED5F}" type="sibTrans" cxnId="{A9A6DBCC-B22A-45CA-9A72-8F2029951F4E}">
      <dgm:prSet/>
      <dgm:spPr/>
      <dgm:t>
        <a:bodyPr/>
        <a:lstStyle/>
        <a:p>
          <a:endParaRPr lang="en-US"/>
        </a:p>
      </dgm:t>
    </dgm:pt>
    <dgm:pt modelId="{C44C43AA-384C-434E-B504-C19EC0FDD8C1}">
      <dgm:prSet/>
      <dgm:spPr/>
      <dgm:t>
        <a:bodyPr/>
        <a:lstStyle/>
        <a:p>
          <a:r>
            <a:rPr lang="en-US" b="1" dirty="0" smtClean="0"/>
            <a:t>domestic </a:t>
          </a:r>
          <a:r>
            <a:rPr lang="en-US" b="1" dirty="0"/>
            <a:t>violence in the diasporic </a:t>
          </a:r>
          <a:r>
            <a:rPr lang="en-US" b="1" dirty="0" smtClean="0"/>
            <a:t>space/the </a:t>
          </a:r>
          <a:r>
            <a:rPr lang="en-US" b="1" dirty="0"/>
            <a:t>data available on various portals in understanding the systemic, legislative, and cultural issues that specifically plague South Asian women in </a:t>
          </a:r>
          <a:r>
            <a:rPr lang="en-US" b="1" dirty="0" smtClean="0"/>
            <a:t>Britain</a:t>
          </a:r>
          <a:endParaRPr lang="en-US" b="1" dirty="0"/>
        </a:p>
      </dgm:t>
    </dgm:pt>
    <dgm:pt modelId="{DA60B8A4-1942-4DAE-AA5A-19B9FA5192DD}" type="parTrans" cxnId="{83F8B8EF-1D13-45CC-9FF7-CEE55C16718C}">
      <dgm:prSet/>
      <dgm:spPr/>
      <dgm:t>
        <a:bodyPr/>
        <a:lstStyle/>
        <a:p>
          <a:endParaRPr lang="en-US"/>
        </a:p>
      </dgm:t>
    </dgm:pt>
    <dgm:pt modelId="{429FDA40-75A4-4E50-A96D-BA2D73CF89E2}" type="sibTrans" cxnId="{83F8B8EF-1D13-45CC-9FF7-CEE55C16718C}">
      <dgm:prSet/>
      <dgm:spPr/>
      <dgm:t>
        <a:bodyPr/>
        <a:lstStyle/>
        <a:p>
          <a:endParaRPr lang="en-US"/>
        </a:p>
      </dgm:t>
    </dgm:pt>
    <dgm:pt modelId="{5316B29F-0E36-4F71-B8C5-A6736C1310AA}">
      <dgm:prSet phldr="0"/>
      <dgm:spPr/>
      <dgm:t>
        <a:bodyPr/>
        <a:lstStyle/>
        <a:p>
          <a:endParaRPr lang="en-US" b="1" dirty="0"/>
        </a:p>
      </dgm:t>
    </dgm:pt>
    <dgm:pt modelId="{6D94244D-B36F-47C8-BCFB-8992F637EDB1}" type="parTrans" cxnId="{5FEBD944-87E1-4A13-9C32-5ED2BF1DFD72}">
      <dgm:prSet/>
      <dgm:spPr/>
    </dgm:pt>
    <dgm:pt modelId="{B012094E-8B3A-4744-9995-6349148E78EF}" type="sibTrans" cxnId="{5FEBD944-87E1-4A13-9C32-5ED2BF1DFD72}">
      <dgm:prSet/>
      <dgm:spPr/>
    </dgm:pt>
    <dgm:pt modelId="{C79241D2-F4E1-4070-AD6E-3CC79DA79A92}">
      <dgm:prSet phldr="0"/>
      <dgm:spPr/>
      <dgm:t>
        <a:bodyPr/>
        <a:lstStyle/>
        <a:p>
          <a:pPr algn="just" rtl="0"/>
          <a:r>
            <a:rPr lang="en-US" b="1" smtClean="0">
              <a:latin typeface="Calibri"/>
              <a:ea typeface="Calibri"/>
              <a:cs typeface="Calibri"/>
            </a:rPr>
            <a:t>changing </a:t>
          </a:r>
          <a:r>
            <a:rPr lang="en-US" b="1" dirty="0">
              <a:latin typeface="Calibri"/>
              <a:ea typeface="Calibri"/>
              <a:cs typeface="Calibri"/>
            </a:rPr>
            <a:t>nature of the resistance from the limits of domesticated liberation to one </a:t>
          </a:r>
          <a:r>
            <a:rPr lang="en-US" b="1">
              <a:latin typeface="Calibri"/>
              <a:ea typeface="Calibri"/>
              <a:cs typeface="Calibri"/>
            </a:rPr>
            <a:t>of </a:t>
          </a:r>
          <a:r>
            <a:rPr lang="en-US" b="1" smtClean="0">
              <a:latin typeface="Calibri"/>
              <a:ea typeface="Calibri"/>
              <a:cs typeface="Calibri"/>
            </a:rPr>
            <a:t>self-identification/realization</a:t>
          </a:r>
          <a:endParaRPr lang="en-US" b="1" dirty="0"/>
        </a:p>
      </dgm:t>
    </dgm:pt>
    <dgm:pt modelId="{83DAB7B7-26A5-4222-957F-3601E9B99B60}" type="parTrans" cxnId="{9089925B-C9C8-4D1F-A4A2-4D679D5830F8}">
      <dgm:prSet/>
      <dgm:spPr/>
    </dgm:pt>
    <dgm:pt modelId="{BF38E5B6-C8D5-44A5-BC2D-88BE13FCEC4A}" type="sibTrans" cxnId="{9089925B-C9C8-4D1F-A4A2-4D679D5830F8}">
      <dgm:prSet/>
      <dgm:spPr/>
    </dgm:pt>
    <dgm:pt modelId="{65F6063E-E890-4F2C-946A-812F41419143}" type="pres">
      <dgm:prSet presAssocID="{C3ED6853-9F38-440E-888C-0C6D20783F2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5459B1F-CD79-48C7-B478-B03122481ACD}" type="pres">
      <dgm:prSet presAssocID="{62EB1691-DC91-4377-9C4E-CA00611AE350}" presName="thickLine" presStyleLbl="alignNode1" presStyleIdx="0" presStyleCnt="4"/>
      <dgm:spPr/>
    </dgm:pt>
    <dgm:pt modelId="{42C484F8-8EB9-4D8D-A18F-0170FE1E60B5}" type="pres">
      <dgm:prSet presAssocID="{62EB1691-DC91-4377-9C4E-CA00611AE350}" presName="horz1" presStyleCnt="0"/>
      <dgm:spPr/>
    </dgm:pt>
    <dgm:pt modelId="{123BF7B5-1FA3-44F7-B9AE-204DB4E3C562}" type="pres">
      <dgm:prSet presAssocID="{62EB1691-DC91-4377-9C4E-CA00611AE350}" presName="tx1" presStyleLbl="revTx" presStyleIdx="0" presStyleCnt="4"/>
      <dgm:spPr/>
      <dgm:t>
        <a:bodyPr/>
        <a:lstStyle/>
        <a:p>
          <a:endParaRPr lang="en-US"/>
        </a:p>
      </dgm:t>
    </dgm:pt>
    <dgm:pt modelId="{1EA32463-FA64-4739-8AC0-42C5F7C42A70}" type="pres">
      <dgm:prSet presAssocID="{62EB1691-DC91-4377-9C4E-CA00611AE350}" presName="vert1" presStyleCnt="0"/>
      <dgm:spPr/>
    </dgm:pt>
    <dgm:pt modelId="{58016401-5DA2-4BBB-99E7-09FD245154C1}" type="pres">
      <dgm:prSet presAssocID="{C44C43AA-384C-434E-B504-C19EC0FDD8C1}" presName="thickLine" presStyleLbl="alignNode1" presStyleIdx="1" presStyleCnt="4"/>
      <dgm:spPr/>
    </dgm:pt>
    <dgm:pt modelId="{39E0CC49-AD3B-4B5B-88D5-472927993C01}" type="pres">
      <dgm:prSet presAssocID="{C44C43AA-384C-434E-B504-C19EC0FDD8C1}" presName="horz1" presStyleCnt="0"/>
      <dgm:spPr/>
    </dgm:pt>
    <dgm:pt modelId="{409593D0-DCC6-41D6-8135-71FEBFAFD311}" type="pres">
      <dgm:prSet presAssocID="{C44C43AA-384C-434E-B504-C19EC0FDD8C1}" presName="tx1" presStyleLbl="revTx" presStyleIdx="1" presStyleCnt="4"/>
      <dgm:spPr/>
      <dgm:t>
        <a:bodyPr/>
        <a:lstStyle/>
        <a:p>
          <a:endParaRPr lang="en-US"/>
        </a:p>
      </dgm:t>
    </dgm:pt>
    <dgm:pt modelId="{2A81C2AE-91D8-4D9A-BE1F-0F500ECD0269}" type="pres">
      <dgm:prSet presAssocID="{C44C43AA-384C-434E-B504-C19EC0FDD8C1}" presName="vert1" presStyleCnt="0"/>
      <dgm:spPr/>
    </dgm:pt>
    <dgm:pt modelId="{8EB82988-1074-477E-8049-9B6B2867F915}" type="pres">
      <dgm:prSet presAssocID="{C79241D2-F4E1-4070-AD6E-3CC79DA79A92}" presName="thickLine" presStyleLbl="alignNode1" presStyleIdx="2" presStyleCnt="4"/>
      <dgm:spPr/>
    </dgm:pt>
    <dgm:pt modelId="{25627951-C897-4E73-AA9C-908B52BC7B6F}" type="pres">
      <dgm:prSet presAssocID="{C79241D2-F4E1-4070-AD6E-3CC79DA79A92}" presName="horz1" presStyleCnt="0"/>
      <dgm:spPr/>
    </dgm:pt>
    <dgm:pt modelId="{C1DB0DE0-6A17-49D2-A22D-673219A16E9F}" type="pres">
      <dgm:prSet presAssocID="{C79241D2-F4E1-4070-AD6E-3CC79DA79A92}" presName="tx1" presStyleLbl="revTx" presStyleIdx="2" presStyleCnt="4"/>
      <dgm:spPr/>
      <dgm:t>
        <a:bodyPr/>
        <a:lstStyle/>
        <a:p>
          <a:endParaRPr lang="en-US"/>
        </a:p>
      </dgm:t>
    </dgm:pt>
    <dgm:pt modelId="{1619872B-9190-49EF-A37D-A05F830E208E}" type="pres">
      <dgm:prSet presAssocID="{C79241D2-F4E1-4070-AD6E-3CC79DA79A92}" presName="vert1" presStyleCnt="0"/>
      <dgm:spPr/>
    </dgm:pt>
    <dgm:pt modelId="{D2535989-56F3-434E-BA9B-6FCFDFD86A58}" type="pres">
      <dgm:prSet presAssocID="{5316B29F-0E36-4F71-B8C5-A6736C1310AA}" presName="thickLine" presStyleLbl="alignNode1" presStyleIdx="3" presStyleCnt="4"/>
      <dgm:spPr/>
    </dgm:pt>
    <dgm:pt modelId="{83484497-A882-4829-BFB6-3FFE405F79AD}" type="pres">
      <dgm:prSet presAssocID="{5316B29F-0E36-4F71-B8C5-A6736C1310AA}" presName="horz1" presStyleCnt="0"/>
      <dgm:spPr/>
    </dgm:pt>
    <dgm:pt modelId="{22C91991-1A16-4F28-A7F6-E187CF0E1A00}" type="pres">
      <dgm:prSet presAssocID="{5316B29F-0E36-4F71-B8C5-A6736C1310AA}" presName="tx1" presStyleLbl="revTx" presStyleIdx="3" presStyleCnt="4"/>
      <dgm:spPr/>
      <dgm:t>
        <a:bodyPr/>
        <a:lstStyle/>
        <a:p>
          <a:endParaRPr lang="en-US"/>
        </a:p>
      </dgm:t>
    </dgm:pt>
    <dgm:pt modelId="{18281688-D1A2-4781-8E61-94110C171DB6}" type="pres">
      <dgm:prSet presAssocID="{5316B29F-0E36-4F71-B8C5-A6736C1310AA}" presName="vert1" presStyleCnt="0"/>
      <dgm:spPr/>
    </dgm:pt>
  </dgm:ptLst>
  <dgm:cxnLst>
    <dgm:cxn modelId="{B5B22C3A-A956-4040-822C-5173E2FDF341}" type="presOf" srcId="{62EB1691-DC91-4377-9C4E-CA00611AE350}" destId="{123BF7B5-1FA3-44F7-B9AE-204DB4E3C562}" srcOrd="0" destOrd="0" presId="urn:microsoft.com/office/officeart/2008/layout/LinedList"/>
    <dgm:cxn modelId="{9089925B-C9C8-4D1F-A4A2-4D679D5830F8}" srcId="{C3ED6853-9F38-440E-888C-0C6D20783F22}" destId="{C79241D2-F4E1-4070-AD6E-3CC79DA79A92}" srcOrd="2" destOrd="0" parTransId="{83DAB7B7-26A5-4222-957F-3601E9B99B60}" sibTransId="{BF38E5B6-C8D5-44A5-BC2D-88BE13FCEC4A}"/>
    <dgm:cxn modelId="{2D831A1F-8C8F-41F4-8E0F-C2E2C795110A}" type="presOf" srcId="{C3ED6853-9F38-440E-888C-0C6D20783F22}" destId="{65F6063E-E890-4F2C-946A-812F41419143}" srcOrd="0" destOrd="0" presId="urn:microsoft.com/office/officeart/2008/layout/LinedList"/>
    <dgm:cxn modelId="{7C181910-B518-465A-BDE5-D8DB14332D7B}" type="presOf" srcId="{5316B29F-0E36-4F71-B8C5-A6736C1310AA}" destId="{22C91991-1A16-4F28-A7F6-E187CF0E1A00}" srcOrd="0" destOrd="0" presId="urn:microsoft.com/office/officeart/2008/layout/LinedList"/>
    <dgm:cxn modelId="{A9A6DBCC-B22A-45CA-9A72-8F2029951F4E}" srcId="{C3ED6853-9F38-440E-888C-0C6D20783F22}" destId="{62EB1691-DC91-4377-9C4E-CA00611AE350}" srcOrd="0" destOrd="0" parTransId="{33F4BB9D-B5AA-4D2E-AE4F-92EB7E50D4E0}" sibTransId="{ABF5EFC0-A285-4E54-8CFC-3AA660BEED5F}"/>
    <dgm:cxn modelId="{5FEBD944-87E1-4A13-9C32-5ED2BF1DFD72}" srcId="{C3ED6853-9F38-440E-888C-0C6D20783F22}" destId="{5316B29F-0E36-4F71-B8C5-A6736C1310AA}" srcOrd="3" destOrd="0" parTransId="{6D94244D-B36F-47C8-BCFB-8992F637EDB1}" sibTransId="{B012094E-8B3A-4744-9995-6349148E78EF}"/>
    <dgm:cxn modelId="{A3F06235-DFAB-446D-8D32-697268881832}" type="presOf" srcId="{C44C43AA-384C-434E-B504-C19EC0FDD8C1}" destId="{409593D0-DCC6-41D6-8135-71FEBFAFD311}" srcOrd="0" destOrd="0" presId="urn:microsoft.com/office/officeart/2008/layout/LinedList"/>
    <dgm:cxn modelId="{83F8B8EF-1D13-45CC-9FF7-CEE55C16718C}" srcId="{C3ED6853-9F38-440E-888C-0C6D20783F22}" destId="{C44C43AA-384C-434E-B504-C19EC0FDD8C1}" srcOrd="1" destOrd="0" parTransId="{DA60B8A4-1942-4DAE-AA5A-19B9FA5192DD}" sibTransId="{429FDA40-75A4-4E50-A96D-BA2D73CF89E2}"/>
    <dgm:cxn modelId="{2C8D8355-029A-491F-9F86-1CA26B5AD2DF}" type="presOf" srcId="{C79241D2-F4E1-4070-AD6E-3CC79DA79A92}" destId="{C1DB0DE0-6A17-49D2-A22D-673219A16E9F}" srcOrd="0" destOrd="0" presId="urn:microsoft.com/office/officeart/2008/layout/LinedList"/>
    <dgm:cxn modelId="{F9245855-EF7D-459B-A1DD-0949AE5EE043}" type="presParOf" srcId="{65F6063E-E890-4F2C-946A-812F41419143}" destId="{75459B1F-CD79-48C7-B478-B03122481ACD}" srcOrd="0" destOrd="0" presId="urn:microsoft.com/office/officeart/2008/layout/LinedList"/>
    <dgm:cxn modelId="{F1383DEA-AC1D-4690-A41F-9885F3FCA686}" type="presParOf" srcId="{65F6063E-E890-4F2C-946A-812F41419143}" destId="{42C484F8-8EB9-4D8D-A18F-0170FE1E60B5}" srcOrd="1" destOrd="0" presId="urn:microsoft.com/office/officeart/2008/layout/LinedList"/>
    <dgm:cxn modelId="{F33801F4-02F0-4A5C-8D57-718708FADFCF}" type="presParOf" srcId="{42C484F8-8EB9-4D8D-A18F-0170FE1E60B5}" destId="{123BF7B5-1FA3-44F7-B9AE-204DB4E3C562}" srcOrd="0" destOrd="0" presId="urn:microsoft.com/office/officeart/2008/layout/LinedList"/>
    <dgm:cxn modelId="{E807FB8A-7721-41D8-8F97-854FD7FA6869}" type="presParOf" srcId="{42C484F8-8EB9-4D8D-A18F-0170FE1E60B5}" destId="{1EA32463-FA64-4739-8AC0-42C5F7C42A70}" srcOrd="1" destOrd="0" presId="urn:microsoft.com/office/officeart/2008/layout/LinedList"/>
    <dgm:cxn modelId="{DF410D60-BFB5-45A3-BE17-A1A54B00688B}" type="presParOf" srcId="{65F6063E-E890-4F2C-946A-812F41419143}" destId="{58016401-5DA2-4BBB-99E7-09FD245154C1}" srcOrd="2" destOrd="0" presId="urn:microsoft.com/office/officeart/2008/layout/LinedList"/>
    <dgm:cxn modelId="{A00CBBD7-1D70-4E2B-8EBF-90E31778DE74}" type="presParOf" srcId="{65F6063E-E890-4F2C-946A-812F41419143}" destId="{39E0CC49-AD3B-4B5B-88D5-472927993C01}" srcOrd="3" destOrd="0" presId="urn:microsoft.com/office/officeart/2008/layout/LinedList"/>
    <dgm:cxn modelId="{CC4D69B3-7462-4944-8D76-46123042FD95}" type="presParOf" srcId="{39E0CC49-AD3B-4B5B-88D5-472927993C01}" destId="{409593D0-DCC6-41D6-8135-71FEBFAFD311}" srcOrd="0" destOrd="0" presId="urn:microsoft.com/office/officeart/2008/layout/LinedList"/>
    <dgm:cxn modelId="{E08CF2AF-48B0-4D35-8B88-C8C7AB770E52}" type="presParOf" srcId="{39E0CC49-AD3B-4B5B-88D5-472927993C01}" destId="{2A81C2AE-91D8-4D9A-BE1F-0F500ECD0269}" srcOrd="1" destOrd="0" presId="urn:microsoft.com/office/officeart/2008/layout/LinedList"/>
    <dgm:cxn modelId="{32D98A1F-199E-4D3A-83B5-2CA08E8E7CAD}" type="presParOf" srcId="{65F6063E-E890-4F2C-946A-812F41419143}" destId="{8EB82988-1074-477E-8049-9B6B2867F915}" srcOrd="4" destOrd="0" presId="urn:microsoft.com/office/officeart/2008/layout/LinedList"/>
    <dgm:cxn modelId="{7E91F7B6-7CD4-4B6A-AFFB-35CE50D0C777}" type="presParOf" srcId="{65F6063E-E890-4F2C-946A-812F41419143}" destId="{25627951-C897-4E73-AA9C-908B52BC7B6F}" srcOrd="5" destOrd="0" presId="urn:microsoft.com/office/officeart/2008/layout/LinedList"/>
    <dgm:cxn modelId="{9F978798-9D89-4BA0-A180-2F66CA15FDF3}" type="presParOf" srcId="{25627951-C897-4E73-AA9C-908B52BC7B6F}" destId="{C1DB0DE0-6A17-49D2-A22D-673219A16E9F}" srcOrd="0" destOrd="0" presId="urn:microsoft.com/office/officeart/2008/layout/LinedList"/>
    <dgm:cxn modelId="{FDE663F1-0FD7-4274-92FE-EEA19C263D68}" type="presParOf" srcId="{25627951-C897-4E73-AA9C-908B52BC7B6F}" destId="{1619872B-9190-49EF-A37D-A05F830E208E}" srcOrd="1" destOrd="0" presId="urn:microsoft.com/office/officeart/2008/layout/LinedList"/>
    <dgm:cxn modelId="{3E806EA9-6C71-4B48-8398-49D33653193E}" type="presParOf" srcId="{65F6063E-E890-4F2C-946A-812F41419143}" destId="{D2535989-56F3-434E-BA9B-6FCFDFD86A58}" srcOrd="6" destOrd="0" presId="urn:microsoft.com/office/officeart/2008/layout/LinedList"/>
    <dgm:cxn modelId="{56C6C300-55E2-4E1A-BCF8-AD522CF85BA0}" type="presParOf" srcId="{65F6063E-E890-4F2C-946A-812F41419143}" destId="{83484497-A882-4829-BFB6-3FFE405F79AD}" srcOrd="7" destOrd="0" presId="urn:microsoft.com/office/officeart/2008/layout/LinedList"/>
    <dgm:cxn modelId="{032F5D76-BC36-4460-A0FD-BA982D8D20A4}" type="presParOf" srcId="{83484497-A882-4829-BFB6-3FFE405F79AD}" destId="{22C91991-1A16-4F28-A7F6-E187CF0E1A00}" srcOrd="0" destOrd="0" presId="urn:microsoft.com/office/officeart/2008/layout/LinedList"/>
    <dgm:cxn modelId="{1B1E52BD-BA43-40BF-8F9F-716DD51D5547}" type="presParOf" srcId="{83484497-A882-4829-BFB6-3FFE405F79AD}" destId="{18281688-D1A2-4781-8E61-94110C171D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59B1F-CD79-48C7-B478-B03122481ACD}">
      <dsp:nvSpPr>
        <dsp:cNvPr id="0" name=""/>
        <dsp:cNvSpPr/>
      </dsp:nvSpPr>
      <dsp:spPr>
        <a:xfrm>
          <a:off x="0" y="0"/>
          <a:ext cx="1093601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3BF7B5-1FA3-44F7-B9AE-204DB4E3C562}">
      <dsp:nvSpPr>
        <dsp:cNvPr id="0" name=""/>
        <dsp:cNvSpPr/>
      </dsp:nvSpPr>
      <dsp:spPr>
        <a:xfrm>
          <a:off x="0" y="0"/>
          <a:ext cx="10936012" cy="150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‘</a:t>
          </a:r>
          <a:r>
            <a:rPr lang="en-US" sz="2900" b="1" kern="1200" dirty="0"/>
            <a:t>spectrum of arranged marriage in British Asian diaspora’ through an intersectional reading of select films</a:t>
          </a:r>
        </a:p>
      </dsp:txBody>
      <dsp:txXfrm>
        <a:off x="0" y="0"/>
        <a:ext cx="10936012" cy="1501679"/>
      </dsp:txXfrm>
    </dsp:sp>
    <dsp:sp modelId="{58016401-5DA2-4BBB-99E7-09FD245154C1}">
      <dsp:nvSpPr>
        <dsp:cNvPr id="0" name=""/>
        <dsp:cNvSpPr/>
      </dsp:nvSpPr>
      <dsp:spPr>
        <a:xfrm>
          <a:off x="0" y="1501679"/>
          <a:ext cx="10936012" cy="0"/>
        </a:xfrm>
        <a:prstGeom prst="line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9593D0-DCC6-41D6-8135-71FEBFAFD311}">
      <dsp:nvSpPr>
        <dsp:cNvPr id="0" name=""/>
        <dsp:cNvSpPr/>
      </dsp:nvSpPr>
      <dsp:spPr>
        <a:xfrm>
          <a:off x="0" y="1501679"/>
          <a:ext cx="10936012" cy="150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domestic </a:t>
          </a:r>
          <a:r>
            <a:rPr lang="en-US" sz="2900" b="1" kern="1200" dirty="0"/>
            <a:t>violence in the diasporic </a:t>
          </a:r>
          <a:r>
            <a:rPr lang="en-US" sz="2900" b="1" kern="1200" dirty="0" smtClean="0"/>
            <a:t>space/the </a:t>
          </a:r>
          <a:r>
            <a:rPr lang="en-US" sz="2900" b="1" kern="1200" dirty="0"/>
            <a:t>data available on various portals in understanding the systemic, legislative, and cultural issues that specifically plague South Asian women in </a:t>
          </a:r>
          <a:r>
            <a:rPr lang="en-US" sz="2900" b="1" kern="1200" dirty="0" smtClean="0"/>
            <a:t>Britain</a:t>
          </a:r>
          <a:endParaRPr lang="en-US" sz="2900" b="1" kern="1200" dirty="0"/>
        </a:p>
      </dsp:txBody>
      <dsp:txXfrm>
        <a:off x="0" y="1501679"/>
        <a:ext cx="10936012" cy="1501679"/>
      </dsp:txXfrm>
    </dsp:sp>
    <dsp:sp modelId="{8EB82988-1074-477E-8049-9B6B2867F915}">
      <dsp:nvSpPr>
        <dsp:cNvPr id="0" name=""/>
        <dsp:cNvSpPr/>
      </dsp:nvSpPr>
      <dsp:spPr>
        <a:xfrm>
          <a:off x="0" y="3003358"/>
          <a:ext cx="10936012" cy="0"/>
        </a:xfrm>
        <a:prstGeom prst="line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DB0DE0-6A17-49D2-A22D-673219A16E9F}">
      <dsp:nvSpPr>
        <dsp:cNvPr id="0" name=""/>
        <dsp:cNvSpPr/>
      </dsp:nvSpPr>
      <dsp:spPr>
        <a:xfrm>
          <a:off x="0" y="3003358"/>
          <a:ext cx="10936012" cy="150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just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smtClean="0">
              <a:latin typeface="Calibri"/>
              <a:ea typeface="Calibri"/>
              <a:cs typeface="Calibri"/>
            </a:rPr>
            <a:t>changing </a:t>
          </a:r>
          <a:r>
            <a:rPr lang="en-US" sz="2900" b="1" kern="1200" dirty="0">
              <a:latin typeface="Calibri"/>
              <a:ea typeface="Calibri"/>
              <a:cs typeface="Calibri"/>
            </a:rPr>
            <a:t>nature of the resistance from the limits of domesticated liberation to one </a:t>
          </a:r>
          <a:r>
            <a:rPr lang="en-US" sz="2900" b="1" kern="1200">
              <a:latin typeface="Calibri"/>
              <a:ea typeface="Calibri"/>
              <a:cs typeface="Calibri"/>
            </a:rPr>
            <a:t>of </a:t>
          </a:r>
          <a:r>
            <a:rPr lang="en-US" sz="2900" b="1" kern="1200" smtClean="0">
              <a:latin typeface="Calibri"/>
              <a:ea typeface="Calibri"/>
              <a:cs typeface="Calibri"/>
            </a:rPr>
            <a:t>self-identification/realization</a:t>
          </a:r>
          <a:endParaRPr lang="en-US" sz="2900" b="1" kern="1200" dirty="0"/>
        </a:p>
      </dsp:txBody>
      <dsp:txXfrm>
        <a:off x="0" y="3003358"/>
        <a:ext cx="10936012" cy="1501679"/>
      </dsp:txXfrm>
    </dsp:sp>
    <dsp:sp modelId="{D2535989-56F3-434E-BA9B-6FCFDFD86A58}">
      <dsp:nvSpPr>
        <dsp:cNvPr id="0" name=""/>
        <dsp:cNvSpPr/>
      </dsp:nvSpPr>
      <dsp:spPr>
        <a:xfrm>
          <a:off x="0" y="4505037"/>
          <a:ext cx="10936012" cy="0"/>
        </a:xfrm>
        <a:prstGeom prst="lin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C91991-1A16-4F28-A7F6-E187CF0E1A00}">
      <dsp:nvSpPr>
        <dsp:cNvPr id="0" name=""/>
        <dsp:cNvSpPr/>
      </dsp:nvSpPr>
      <dsp:spPr>
        <a:xfrm>
          <a:off x="0" y="4505037"/>
          <a:ext cx="10936012" cy="150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b="1" kern="1200" dirty="0"/>
        </a:p>
      </dsp:txBody>
      <dsp:txXfrm>
        <a:off x="0" y="4505037"/>
        <a:ext cx="10936012" cy="1501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88405-EFAC-4FEF-858A-1295F8F9BD89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F614B-B227-4C83-810E-1603C1054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9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DF48-A59C-462A-8CEE-5C3EDC6500F2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A78D-12E2-451C-A178-D41A37FBDFE9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9062-1304-4B74-AFBB-177A4A3DF4FD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0FA0E-0749-496A-8793-FC75FE40EDA2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15DB-060B-44D2-9DD0-2C3CF76E98A8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5EEE-5819-4E2D-B9BD-EE38562533B7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4CAC-DFDD-4D72-A9B3-4FA2D3D1C5CC}" type="datetime1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B225-7911-4BED-B920-4D98034C5D8D}" type="datetime1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1400-B1E3-47CE-AB17-B10032E03330}" type="datetime1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385DA-1428-4D15-A35B-E22F2C721435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DAAA-6BD5-42F7-B651-C210BBBF1B9F}" type="datetime1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16CB-6CC1-43CD-A385-07A1528FDC59}" type="datetime1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3">
            <a:extLst>
              <a:ext uri="{FF2B5EF4-FFF2-40B4-BE49-F238E27FC236}">
                <a16:creationId xmlns="" xmlns:a16="http://schemas.microsoft.com/office/drawing/2014/main" id="{F1BBBE79-C427-480A-88F3-4BBC7C8C32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45">
            <a:extLst>
              <a:ext uri="{FF2B5EF4-FFF2-40B4-BE49-F238E27FC236}">
                <a16:creationId xmlns="" xmlns:a16="http://schemas.microsoft.com/office/drawing/2014/main" id="{95C8260E-968F-44E8-A823-ABB4313119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FDE3A561-2E9A-4AC5-A659-54D1028D1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2" r="26477" b="2"/>
          <a:stretch/>
        </p:blipFill>
        <p:spPr>
          <a:xfrm>
            <a:off x="838200" y="364143"/>
            <a:ext cx="3335789" cy="342646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814273C9-BE01-40C5-B5F9-F8ADF12D7A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87" r="28599" b="2"/>
          <a:stretch/>
        </p:blipFill>
        <p:spPr>
          <a:xfrm>
            <a:off x="4466396" y="364142"/>
            <a:ext cx="3336953" cy="3426462"/>
          </a:xfrm>
          <a:prstGeom prst="rect">
            <a:avLst/>
          </a:prstGeom>
        </p:spPr>
      </p:pic>
      <p:pic>
        <p:nvPicPr>
          <p:cNvPr id="10" name="Picture 7" descr="A picture containing person, crowd&#10;&#10;Description automatically generated">
            <a:extLst>
              <a:ext uri="{FF2B5EF4-FFF2-40B4-BE49-F238E27FC236}">
                <a16:creationId xmlns="" xmlns:a16="http://schemas.microsoft.com/office/drawing/2014/main" id="{6EE94FF5-3229-473A-9589-A1C09AD586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94" r="7269" b="4"/>
          <a:stretch/>
        </p:blipFill>
        <p:spPr>
          <a:xfrm>
            <a:off x="8095756" y="364142"/>
            <a:ext cx="3336953" cy="342646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FE43805F-24A6-46A4-B19B-54F283473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0F26A3E-6BEA-44EB-8925-D57A925C5E2E}"/>
              </a:ext>
            </a:extLst>
          </p:cNvPr>
          <p:cNvSpPr txBox="1"/>
          <p:nvPr/>
        </p:nvSpPr>
        <p:spPr>
          <a:xfrm>
            <a:off x="7146547" y="4600673"/>
            <a:ext cx="5509604" cy="193150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latin typeface="Georgia"/>
              </a:rPr>
              <a:t>Dr. Priyanka Tripathi </a:t>
            </a:r>
            <a:endParaRPr lang="en-US" sz="2000" dirty="0">
              <a:latin typeface="Georgia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000" b="1" dirty="0">
                <a:latin typeface="Georgia"/>
              </a:rPr>
              <a:t>Associate </a:t>
            </a:r>
            <a:r>
              <a:rPr lang="en-US" sz="2000" b="1" smtClean="0">
                <a:latin typeface="Georgia"/>
              </a:rPr>
              <a:t>Professor </a:t>
            </a:r>
            <a:endParaRPr lang="en-US" sz="2000" b="1" smtClean="0">
              <a:latin typeface="Georgia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mtClean="0">
                <a:latin typeface="Georgia"/>
              </a:rPr>
              <a:t>Department </a:t>
            </a:r>
            <a:r>
              <a:rPr lang="en-US" dirty="0">
                <a:latin typeface="Georgia"/>
              </a:rPr>
              <a:t>of Humanities and Social Sciences​</a:t>
            </a:r>
            <a:endParaRPr lang="en-US" dirty="0">
              <a:latin typeface="Georgia"/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latin typeface="Georgia"/>
              </a:rPr>
              <a:t>Indian Institute of Technology Patna, India</a:t>
            </a:r>
            <a:r>
              <a:rPr lang="en-US" sz="1600" dirty="0"/>
              <a:t>​</a:t>
            </a:r>
            <a:endParaRPr lang="en-US" sz="16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Picture 7" descr="A picture containing text, sign, porcelain&#10;&#10;Description automatically generated">
            <a:extLst>
              <a:ext uri="{FF2B5EF4-FFF2-40B4-BE49-F238E27FC236}">
                <a16:creationId xmlns="" xmlns:a16="http://schemas.microsoft.com/office/drawing/2014/main" id="{9F07CFB7-B810-4DEB-84DE-AD7FF6D26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55" y="73572"/>
            <a:ext cx="811925" cy="7987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D7727F-204F-4B2A-831A-E26E92FB27EA}"/>
              </a:ext>
            </a:extLst>
          </p:cNvPr>
          <p:cNvSpPr/>
          <p:nvPr/>
        </p:nvSpPr>
        <p:spPr>
          <a:xfrm>
            <a:off x="396764" y="4495799"/>
            <a:ext cx="6450723" cy="2115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02B4C00-70BB-4AA7-B8D3-87D7A8FBA1AC}"/>
              </a:ext>
            </a:extLst>
          </p:cNvPr>
          <p:cNvSpPr txBox="1"/>
          <p:nvPr/>
        </p:nvSpPr>
        <p:spPr>
          <a:xfrm>
            <a:off x="518877" y="4600673"/>
            <a:ext cx="6279341" cy="191836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kern="1200" dirty="0">
                <a:latin typeface="Georgia"/>
                <a:ea typeface="+mj-ea"/>
                <a:cs typeface="+mj-cs"/>
              </a:rPr>
              <a:t>In Search of Agency and Self: Mapping Gendered Conjugal Violence in Diasporic Diegesis</a:t>
            </a:r>
            <a:endParaRPr lang="en-US" sz="3000" kern="1200" dirty="0">
              <a:latin typeface="Georgia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71A784BF-09DB-448D-99FC-B49DFC6605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917859B3-4C91-478D-929D-BB6433F908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6AFA743-026E-4AC2-A451-9CCCC8FB5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4" r="31763" b="-2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C040948-FAE4-4BD1-992D-D27006EBB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32" r="26244" b="-2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3" name="Picture 3" descr="A person kissing a person on the cheek&#10;&#10;Description automatically generated">
            <a:extLst>
              <a:ext uri="{FF2B5EF4-FFF2-40B4-BE49-F238E27FC236}">
                <a16:creationId xmlns="" xmlns:a16="http://schemas.microsoft.com/office/drawing/2014/main" id="{6EF4BB2C-8AF0-4659-88AC-BCF7636618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02" r="8075" b="-2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283FBD2-A663-469F-855C-06D86E3C11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A1279FC-7441-4E55-B082-2774E6316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3191D7-9334-4F37-A3DB-6DE68EBD1E3E}"/>
              </a:ext>
            </a:extLst>
          </p:cNvPr>
          <p:cNvSpPr txBox="1"/>
          <p:nvPr/>
        </p:nvSpPr>
        <p:spPr>
          <a:xfrm>
            <a:off x="4380266" y="4435052"/>
            <a:ext cx="7104188" cy="164592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900" dirty="0">
                <a:latin typeface="Georgia"/>
              </a:rPr>
              <a:t>Provoked is a filmic representation of the real case of Regina vs. Ahluwalia (1992) and is based on Kiranjit Ahluwalia’s autobiography, </a:t>
            </a:r>
            <a:r>
              <a:rPr lang="en-US" sz="1900" i="1" dirty="0">
                <a:latin typeface="Georgia"/>
              </a:rPr>
              <a:t>The Circle of Light </a:t>
            </a:r>
            <a:r>
              <a:rPr lang="en-US" sz="1900" dirty="0">
                <a:latin typeface="Georgia"/>
              </a:rPr>
              <a:t>(1997). The film focuses on her experience of domestic violence and imprisonment that lead to an alteration in British Law, redefining ‘provocation</a:t>
            </a:r>
            <a:r>
              <a:rPr lang="en-US" sz="1900" dirty="0" smtClean="0">
                <a:latin typeface="Georgia"/>
              </a:rPr>
              <a:t>’</a:t>
            </a:r>
            <a:endParaRPr lang="en-US" sz="19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012DA55-CD95-43AE-9DCF-6EFA8828A0B9}"/>
              </a:ext>
            </a:extLst>
          </p:cNvPr>
          <p:cNvSpPr txBox="1"/>
          <p:nvPr/>
        </p:nvSpPr>
        <p:spPr>
          <a:xfrm>
            <a:off x="717332" y="5000297"/>
            <a:ext cx="408326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i="1" dirty="0">
                <a:latin typeface="Georgia"/>
              </a:rPr>
              <a:t>Provoked </a:t>
            </a:r>
            <a:r>
              <a:rPr lang="en-US" sz="2800" b="1" dirty="0">
                <a:latin typeface="Georgia"/>
              </a:rPr>
              <a:t>(2006)</a:t>
            </a:r>
            <a:endParaRPr lang="en-US" sz="2800" b="1">
              <a:latin typeface="Georgia"/>
              <a:ea typeface="Calibri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8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5BA49487-3FDB-4FB7-9D50-2B4F9454DA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1C938212-FA12-4FF1-87C8-ACDE99D06F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E652E164-2845-40FB-AA14-19C4FB3B6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15" y="1132796"/>
            <a:ext cx="3584448" cy="210586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9E3546C8-8E5D-4D88-9D73-DB7DB8637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915" y="1177289"/>
            <a:ext cx="3584448" cy="201625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5EC35ACF-04BC-4BC4-B9AA-9DEB4063F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415" y="1190731"/>
            <a:ext cx="3584448" cy="19893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69F152D-E540-4B48-BA11-2ADF043C61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C059F7E-04C4-4C46-9B3E-E5CE267E34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36120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1E0EE76-AD3F-4121-86AC-EB663FBA10F8}"/>
              </a:ext>
            </a:extLst>
          </p:cNvPr>
          <p:cNvSpPr txBox="1"/>
          <p:nvPr/>
        </p:nvSpPr>
        <p:spPr>
          <a:xfrm>
            <a:off x="4578824" y="4440602"/>
            <a:ext cx="6860184" cy="16459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</a:rPr>
              <a:t> 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</a:rPr>
              <a:t>Namaste London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/>
              </a:rPr>
              <a:t> is the subversive rendition of the woman position within the sham marriage dynamics and pits the female lead in search of her identity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2BE6A5-26CE-4E9C-82B1-B46D12FB8926}"/>
              </a:ext>
            </a:extLst>
          </p:cNvPr>
          <p:cNvSpPr txBox="1"/>
          <p:nvPr/>
        </p:nvSpPr>
        <p:spPr>
          <a:xfrm>
            <a:off x="559678" y="5092261"/>
            <a:ext cx="47401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Georgia"/>
              </a:rPr>
              <a:t> </a:t>
            </a:r>
            <a:r>
              <a:rPr lang="en-US" sz="2400" b="1" i="1" dirty="0">
                <a:latin typeface="Georgia"/>
              </a:rPr>
              <a:t>Namaste London </a:t>
            </a:r>
            <a:r>
              <a:rPr lang="en-US" b="1" dirty="0">
                <a:latin typeface="Georgia"/>
              </a:rPr>
              <a:t>(</a:t>
            </a:r>
            <a:r>
              <a:rPr lang="en-US" b="1" dirty="0" smtClean="0">
                <a:latin typeface="Georgia"/>
              </a:rPr>
              <a:t>2007)</a:t>
            </a:r>
            <a:endParaRPr lang="en-US" b="1" dirty="0">
              <a:latin typeface="Georgia"/>
              <a:ea typeface="Calibri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6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71A784BF-09DB-448D-99FC-B49DFC6605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917859B3-4C91-478D-929D-BB6433F908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picture containing person, looking&#10;&#10;Description automatically generated">
            <a:extLst>
              <a:ext uri="{FF2B5EF4-FFF2-40B4-BE49-F238E27FC236}">
                <a16:creationId xmlns="" xmlns:a16="http://schemas.microsoft.com/office/drawing/2014/main" id="{BA43E578-415F-470B-AEA4-D55BE24667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83" r="15661" b="3"/>
          <a:stretch/>
        </p:blipFill>
        <p:spPr>
          <a:xfrm>
            <a:off x="20" y="-6"/>
            <a:ext cx="3931900" cy="400507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80C3BF77-A195-4B2A-846A-CA774B03B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16" r="18954" b="2"/>
          <a:stretch/>
        </p:blipFill>
        <p:spPr>
          <a:xfrm>
            <a:off x="4130040" y="6"/>
            <a:ext cx="3931920" cy="400507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4EC0CA78-7A25-4B43-8C03-AEC4BDC9CE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38" r="5930" b="-2"/>
          <a:stretch/>
        </p:blipFill>
        <p:spPr>
          <a:xfrm>
            <a:off x="8260080" y="-1"/>
            <a:ext cx="3931920" cy="40050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6283FBD2-A663-469F-855C-06D86E3C11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8A1279FC-7441-4E55-B082-2774E6316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33985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6D3D6E-3F54-43CB-AE9B-ACFA9507919B}"/>
              </a:ext>
            </a:extLst>
          </p:cNvPr>
          <p:cNvSpPr txBox="1"/>
          <p:nvPr/>
        </p:nvSpPr>
        <p:spPr>
          <a:xfrm>
            <a:off x="4380266" y="4435052"/>
            <a:ext cx="7104188" cy="16459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Georgia"/>
              </a:rPr>
              <a:t>In </a:t>
            </a:r>
            <a:r>
              <a:rPr lang="en-US" sz="2000" i="1" dirty="0">
                <a:latin typeface="Georgia"/>
              </a:rPr>
              <a:t>Cocktail</a:t>
            </a:r>
            <a:r>
              <a:rPr lang="en-US" sz="2000" dirty="0">
                <a:latin typeface="Georgia"/>
              </a:rPr>
              <a:t> , the introductory sequence gives us a glimpse of a sham marriage where the newly married female protagonist travels to London for uniting with her husband but instead gets abandoned by him on her </a:t>
            </a:r>
            <a:r>
              <a:rPr lang="en-US" sz="2000" dirty="0" smtClean="0">
                <a:latin typeface="Georgia"/>
              </a:rPr>
              <a:t>arrival</a:t>
            </a:r>
            <a:endParaRPr lang="en-US" sz="2000" dirty="0">
              <a:latin typeface="Georgia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8EC3EE7-4359-4E27-8862-490384613826}"/>
              </a:ext>
            </a:extLst>
          </p:cNvPr>
          <p:cNvSpPr txBox="1"/>
          <p:nvPr/>
        </p:nvSpPr>
        <p:spPr>
          <a:xfrm>
            <a:off x="691055" y="5079124"/>
            <a:ext cx="325557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Georgia"/>
              </a:rPr>
              <a:t> </a:t>
            </a:r>
            <a:r>
              <a:rPr lang="en-US" sz="2800" b="1" i="1" dirty="0">
                <a:latin typeface="Georgia"/>
              </a:rPr>
              <a:t>Cocktail </a:t>
            </a:r>
            <a:r>
              <a:rPr lang="en-US" sz="2800" b="1" dirty="0">
                <a:latin typeface="Georgia"/>
              </a:rPr>
              <a:t>(2012)</a:t>
            </a:r>
            <a:endParaRPr lang="en-US" sz="2800">
              <a:ea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1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F1BBBE79-C427-480A-88F3-4BBC7C8C32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5C8260E-968F-44E8-A823-ABB4313119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7889" y="-1"/>
            <a:ext cx="11231745" cy="4131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="" xmlns:a16="http://schemas.microsoft.com/office/drawing/2014/main" id="{38899E0A-59DE-464C-BD77-CC7B1E0F52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34"/>
          <a:stretch/>
        </p:blipFill>
        <p:spPr>
          <a:xfrm>
            <a:off x="4346028" y="351005"/>
            <a:ext cx="3335789" cy="342646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48B4A6A4-91C5-4566-99CA-C952D1348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98" r="15364" b="4"/>
          <a:stretch/>
        </p:blipFill>
        <p:spPr>
          <a:xfrm>
            <a:off x="8197568" y="351004"/>
            <a:ext cx="3336953" cy="3426462"/>
          </a:xfrm>
          <a:prstGeom prst="rect">
            <a:avLst/>
          </a:prstGeom>
        </p:spPr>
      </p:pic>
      <p:pic>
        <p:nvPicPr>
          <p:cNvPr id="7" name="Picture 7" descr="A picture containing person, crowd&#10;&#10;Description automatically generated">
            <a:extLst>
              <a:ext uri="{FF2B5EF4-FFF2-40B4-BE49-F238E27FC236}">
                <a16:creationId xmlns="" xmlns:a16="http://schemas.microsoft.com/office/drawing/2014/main" id="{2C21D3FC-673C-41B5-9386-6EE68B313F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94" r="7269" b="4"/>
          <a:stretch/>
        </p:blipFill>
        <p:spPr>
          <a:xfrm>
            <a:off x="659687" y="351004"/>
            <a:ext cx="3336953" cy="342646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E43805F-24A6-46A4-B19B-54F283473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H="1">
            <a:off x="3837444" y="5460209"/>
            <a:ext cx="1790365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678345-F7C0-47A1-9ADF-6728B7AC6788}"/>
              </a:ext>
            </a:extLst>
          </p:cNvPr>
          <p:cNvSpPr txBox="1"/>
          <p:nvPr/>
        </p:nvSpPr>
        <p:spPr>
          <a:xfrm>
            <a:off x="4965651" y="4495568"/>
            <a:ext cx="7059879" cy="187895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i="1" dirty="0">
                <a:latin typeface="Georgia"/>
              </a:rPr>
              <a:t>Queen </a:t>
            </a:r>
            <a:r>
              <a:rPr lang="en-US" sz="2000" dirty="0">
                <a:latin typeface="Georgia"/>
              </a:rPr>
              <a:t>explicates the idea of the search for self-identity for the female lead within the diasporic space as it emanates her from the shackles of an imminent conjugal bind she fortunately escaped.</a:t>
            </a:r>
            <a:r>
              <a:rPr lang="en-US" dirty="0"/>
              <a:t> ​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530CEB0-68EE-4E68-8C77-392A752B4586}"/>
              </a:ext>
            </a:extLst>
          </p:cNvPr>
          <p:cNvSpPr txBox="1"/>
          <p:nvPr/>
        </p:nvSpPr>
        <p:spPr>
          <a:xfrm>
            <a:off x="454573" y="5065986"/>
            <a:ext cx="40175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i="1" dirty="0">
                <a:latin typeface="Georgia"/>
              </a:rPr>
              <a:t>Queen</a:t>
            </a:r>
            <a:r>
              <a:rPr lang="en-US" sz="3600" b="1" dirty="0">
                <a:latin typeface="Georgia"/>
              </a:rPr>
              <a:t> (2013)</a:t>
            </a:r>
            <a:endParaRPr lang="en-US" sz="28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6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3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7AC7A71D-1160-4C08-96C4-0939EDE26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55" y="270878"/>
            <a:ext cx="12202510" cy="63162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50AB553-2A96-4A92-96F2-93548E0969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12B06A3-86D5-47F1-9977-8DB5EFE0FBF2}"/>
              </a:ext>
            </a:extLst>
          </p:cNvPr>
          <p:cNvSpPr txBox="1"/>
          <p:nvPr/>
        </p:nvSpPr>
        <p:spPr>
          <a:xfrm>
            <a:off x="838200" y="207470"/>
            <a:ext cx="10515600" cy="13255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smtClean="0">
                <a:latin typeface="Georgia"/>
                <a:ea typeface="+mj-ea"/>
                <a:cs typeface="+mj-cs"/>
              </a:rPr>
              <a:t>Discussion</a:t>
            </a:r>
            <a:endParaRPr lang="en-US" sz="4400" b="1" dirty="0">
              <a:latin typeface="Georgia"/>
              <a:ea typeface="+mj-ea"/>
              <a:cs typeface="+mj-cs"/>
            </a:endParaRPr>
          </a:p>
        </p:txBody>
      </p:sp>
      <p:graphicFrame>
        <p:nvGraphicFramePr>
          <p:cNvPr id="4" name="TextBox 1">
            <a:extLst>
              <a:ext uri="{FF2B5EF4-FFF2-40B4-BE49-F238E27FC236}">
                <a16:creationId xmlns="" xmlns:a16="http://schemas.microsoft.com/office/drawing/2014/main" id="{A8673208-BFF3-F0E6-198D-882530227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899072"/>
              </p:ext>
            </p:extLst>
          </p:nvPr>
        </p:nvGraphicFramePr>
        <p:xfrm>
          <a:off x="733097" y="1536591"/>
          <a:ext cx="10936013" cy="600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5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48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</TotalTime>
  <Words>161</Words>
  <Application>Microsoft Office PowerPoint</Application>
  <PresentationFormat>Custom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Priyanka Tripathi</cp:lastModifiedBy>
  <cp:revision>203</cp:revision>
  <dcterms:created xsi:type="dcterms:W3CDTF">2022-03-17T15:46:47Z</dcterms:created>
  <dcterms:modified xsi:type="dcterms:W3CDTF">2022-03-18T05:18:54Z</dcterms:modified>
</cp:coreProperties>
</file>