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8" r:id="rId2"/>
    <p:sldId id="261" r:id="rId3"/>
    <p:sldId id="299" r:id="rId4"/>
    <p:sldId id="264" r:id="rId5"/>
    <p:sldId id="266" r:id="rId6"/>
    <p:sldId id="296" r:id="rId7"/>
    <p:sldId id="315" r:id="rId8"/>
    <p:sldId id="297" r:id="rId9"/>
    <p:sldId id="595" r:id="rId10"/>
    <p:sldId id="413" r:id="rId11"/>
    <p:sldId id="600" r:id="rId12"/>
    <p:sldId id="601" r:id="rId13"/>
    <p:sldId id="602" r:id="rId14"/>
    <p:sldId id="603" r:id="rId15"/>
    <p:sldId id="604" r:id="rId16"/>
    <p:sldId id="605" r:id="rId17"/>
    <p:sldId id="606" r:id="rId18"/>
    <p:sldId id="607" r:id="rId19"/>
    <p:sldId id="608" r:id="rId20"/>
    <p:sldId id="524" r:id="rId21"/>
    <p:sldId id="691" r:id="rId22"/>
    <p:sldId id="535" r:id="rId23"/>
    <p:sldId id="536" r:id="rId24"/>
    <p:sldId id="699" r:id="rId25"/>
    <p:sldId id="381" r:id="rId26"/>
    <p:sldId id="298" r:id="rId27"/>
    <p:sldId id="302" r:id="rId28"/>
    <p:sldId id="303" r:id="rId29"/>
    <p:sldId id="501" r:id="rId30"/>
    <p:sldId id="503" r:id="rId31"/>
    <p:sldId id="504" r:id="rId32"/>
    <p:sldId id="508" r:id="rId33"/>
    <p:sldId id="295" r:id="rId34"/>
    <p:sldId id="414" r:id="rId35"/>
    <p:sldId id="510" r:id="rId36"/>
    <p:sldId id="505" r:id="rId37"/>
    <p:sldId id="306" r:id="rId38"/>
    <p:sldId id="307" r:id="rId39"/>
    <p:sldId id="310" r:id="rId40"/>
    <p:sldId id="609" r:id="rId41"/>
    <p:sldId id="610" r:id="rId42"/>
    <p:sldId id="611" r:id="rId43"/>
    <p:sldId id="612" r:id="rId44"/>
    <p:sldId id="312" r:id="rId45"/>
    <p:sldId id="509" r:id="rId46"/>
    <p:sldId id="308" r:id="rId47"/>
    <p:sldId id="31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7EF890-EACC-4B27-8F33-EEB631877DB5}" v="1" dt="2023-11-15T16:17:49.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1" autoAdjust="0"/>
    <p:restoredTop sz="94660"/>
  </p:normalViewPr>
  <p:slideViewPr>
    <p:cSldViewPr snapToGrid="0">
      <p:cViewPr varScale="1">
        <p:scale>
          <a:sx n="67" d="100"/>
          <a:sy n="67" d="100"/>
        </p:scale>
        <p:origin x="5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85994-A31D-469A-8C8D-5BA488A6982B}" type="datetimeFigureOut">
              <a:rPr lang="en-GB" smtClean="0"/>
              <a:t>15/11/2023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5C081-44E1-4D3D-AF8D-2B03C45BAD87}" type="slidenum">
              <a:rPr lang="en-GB" smtClean="0"/>
              <a:t>‹#›</a:t>
            </a:fld>
            <a:endParaRPr lang="en-GB"/>
          </a:p>
        </p:txBody>
      </p:sp>
    </p:spTree>
    <p:extLst>
      <p:ext uri="{BB962C8B-B14F-4D97-AF65-F5344CB8AC3E}">
        <p14:creationId xmlns:p14="http://schemas.microsoft.com/office/powerpoint/2010/main" val="392318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67EAF-241F-44F9-B94B-A815B7A109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05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of curriculum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31C2-B581-43FF-98D3-8D1BE85744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35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Booklets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31C2-B581-43FF-98D3-8D1BE85744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0525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Both PGCE and BA Curriculums have been broken down into subject specific ‘learn that’ and ‘learn how to’ statements. These statements allow the mentor to have clarity of the developmental nature of how we share our curriculum with Associate Teachers. They will know that for example in school based training 1, AT’s will have not been necessarily taught all subject specific content, but it will guide mentors as to what they have been taught at that point and how they can continue to support AT’s development.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31C2-B581-43FF-98D3-8D1BE85744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165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a:t>
            </a:r>
            <a:r>
              <a:rPr lang="en-GB" baseline="0" dirty="0"/>
              <a:t> trainees to pp3-8 of TP Booklet.</a:t>
            </a:r>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17</a:t>
            </a:fld>
            <a:endParaRPr lang="en-GB" dirty="0"/>
          </a:p>
        </p:txBody>
      </p:sp>
    </p:spTree>
    <p:extLst>
      <p:ext uri="{BB962C8B-B14F-4D97-AF65-F5344CB8AC3E}">
        <p14:creationId xmlns:p14="http://schemas.microsoft.com/office/powerpoint/2010/main" val="1608724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copy of Theme C. You will see that the colour coding as for our Phase 1, Phase 2 and Phase 3 of both our BAQTS and PGCE Curriculum coincides with our Primary Assessment Tracker. Theme C, focusing on subject knowledge looks different to last year as we have combined the evidence for this section with the Subject Specific Development Journal which PGCE Associate Teachers should be sharing with you.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F31C2-B581-43FF-98D3-8D1BE85744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966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our CPD dates for 2023/24.</a:t>
            </a:r>
          </a:p>
          <a:p>
            <a:endParaRPr lang="en-GB" dirty="0"/>
          </a:p>
          <a:p>
            <a:r>
              <a:rPr lang="en-GB" dirty="0"/>
              <a:t>We have deliberately kept these to three repeater sessions so that you can also work closely with your University Tutor to develop your understanding and active engagement with our BCU ITE Curriculum. </a:t>
            </a:r>
          </a:p>
          <a:p>
            <a:r>
              <a:rPr lang="en-GB" dirty="0"/>
              <a:t>All dates have been added to the Primary Partnership Website Please note that the expectation is that all mentors complete the Mentor Induction whether this is live through the sessions on offer or watching the recorded version. Mentors also attend at one CPD session and relevant school briefing when they have Associate Teachers in schools. Mentors are more than welcome to engage with any of the CPD sessions as again, recordings and PowerPoints will be uploaded to the Primary Partnership website.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5BC03-939B-452C-89A9-0DB030990D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457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A9D90-6353-4D98-8603-0426EE7F48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551E97-C779-442A-B203-79D55F79C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BB588E-C4DD-4E51-99A3-8A8F24D34B4F}"/>
              </a:ext>
            </a:extLst>
          </p:cNvPr>
          <p:cNvSpPr>
            <a:spLocks noGrp="1"/>
          </p:cNvSpPr>
          <p:nvPr>
            <p:ph type="dt" sz="half" idx="10"/>
          </p:nvPr>
        </p:nvSpPr>
        <p:spPr/>
        <p:txBody>
          <a:bodyPr/>
          <a:lstStyle/>
          <a:p>
            <a:fld id="{450CE5C3-E188-4E7D-ABD8-8B92D85F961A}" type="datetimeFigureOut">
              <a:rPr lang="en-GB" smtClean="0"/>
              <a:t>15/11/2023</a:t>
            </a:fld>
            <a:endParaRPr lang="en-GB"/>
          </a:p>
        </p:txBody>
      </p:sp>
      <p:sp>
        <p:nvSpPr>
          <p:cNvPr id="5" name="Footer Placeholder 4">
            <a:extLst>
              <a:ext uri="{FF2B5EF4-FFF2-40B4-BE49-F238E27FC236}">
                <a16:creationId xmlns:a16="http://schemas.microsoft.com/office/drawing/2014/main" id="{6C076655-935C-4DAB-8F87-F1C1973491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A9955A-966C-43B4-AD7A-299FA777F627}"/>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8" name="Picture 7">
            <a:extLst>
              <a:ext uri="{FF2B5EF4-FFF2-40B4-BE49-F238E27FC236}">
                <a16:creationId xmlns:a16="http://schemas.microsoft.com/office/drawing/2014/main" id="{B4A89D5C-0D7A-4F26-85D9-C4A8848F493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638824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8200D-D855-4905-ABA4-5E1563331B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181861-5CB6-4247-A237-C648423A8C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40EB1A-1B37-48CE-B145-588D6F02DB26}"/>
              </a:ext>
            </a:extLst>
          </p:cNvPr>
          <p:cNvSpPr>
            <a:spLocks noGrp="1"/>
          </p:cNvSpPr>
          <p:nvPr>
            <p:ph type="dt" sz="half" idx="10"/>
          </p:nvPr>
        </p:nvSpPr>
        <p:spPr/>
        <p:txBody>
          <a:bodyPr/>
          <a:lstStyle/>
          <a:p>
            <a:fld id="{450CE5C3-E188-4E7D-ABD8-8B92D85F961A}" type="datetimeFigureOut">
              <a:rPr lang="en-GB" smtClean="0"/>
              <a:t>15/11/2023</a:t>
            </a:fld>
            <a:endParaRPr lang="en-GB"/>
          </a:p>
        </p:txBody>
      </p:sp>
      <p:sp>
        <p:nvSpPr>
          <p:cNvPr id="5" name="Footer Placeholder 4">
            <a:extLst>
              <a:ext uri="{FF2B5EF4-FFF2-40B4-BE49-F238E27FC236}">
                <a16:creationId xmlns:a16="http://schemas.microsoft.com/office/drawing/2014/main" id="{27150025-5E3B-4D2B-A2DB-DBDC0F9208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C97731-2E27-450C-9606-34D6F16DF9FD}"/>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BA13D9B6-FF8A-4CE1-BEF2-91E673B52B9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415117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1D3577-71A2-4D2A-A1E4-18D6CA03E5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42D5C0-C556-48CE-8A67-E9F3B22E0C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A4FE02-DC2E-4535-81CD-76F8F0334CE9}"/>
              </a:ext>
            </a:extLst>
          </p:cNvPr>
          <p:cNvSpPr>
            <a:spLocks noGrp="1"/>
          </p:cNvSpPr>
          <p:nvPr>
            <p:ph type="dt" sz="half" idx="10"/>
          </p:nvPr>
        </p:nvSpPr>
        <p:spPr/>
        <p:txBody>
          <a:bodyPr/>
          <a:lstStyle/>
          <a:p>
            <a:fld id="{450CE5C3-E188-4E7D-ABD8-8B92D85F961A}" type="datetimeFigureOut">
              <a:rPr lang="en-GB" smtClean="0"/>
              <a:t>15/11/2023</a:t>
            </a:fld>
            <a:endParaRPr lang="en-GB"/>
          </a:p>
        </p:txBody>
      </p:sp>
      <p:sp>
        <p:nvSpPr>
          <p:cNvPr id="5" name="Footer Placeholder 4">
            <a:extLst>
              <a:ext uri="{FF2B5EF4-FFF2-40B4-BE49-F238E27FC236}">
                <a16:creationId xmlns:a16="http://schemas.microsoft.com/office/drawing/2014/main" id="{27447D2C-9A99-43BA-B2AE-E9ECE1CDEE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9A8AE6-BCEC-49E9-ABBB-B098B122C3FC}"/>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C3BE4314-BE52-462A-9555-D557514CB46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413372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C270-8C28-4DF3-A1BE-1B768C5209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E57AC2-8FB7-4530-8265-3B9B50334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319269-6FD2-4285-AE67-2A466F5125A8}"/>
              </a:ext>
            </a:extLst>
          </p:cNvPr>
          <p:cNvSpPr>
            <a:spLocks noGrp="1"/>
          </p:cNvSpPr>
          <p:nvPr>
            <p:ph type="dt" sz="half" idx="10"/>
          </p:nvPr>
        </p:nvSpPr>
        <p:spPr/>
        <p:txBody>
          <a:bodyPr/>
          <a:lstStyle/>
          <a:p>
            <a:fld id="{450CE5C3-E188-4E7D-ABD8-8B92D85F961A}" type="datetimeFigureOut">
              <a:rPr lang="en-GB" smtClean="0"/>
              <a:t>15/11/2023</a:t>
            </a:fld>
            <a:endParaRPr lang="en-GB"/>
          </a:p>
        </p:txBody>
      </p:sp>
      <p:sp>
        <p:nvSpPr>
          <p:cNvPr id="5" name="Footer Placeholder 4">
            <a:extLst>
              <a:ext uri="{FF2B5EF4-FFF2-40B4-BE49-F238E27FC236}">
                <a16:creationId xmlns:a16="http://schemas.microsoft.com/office/drawing/2014/main" id="{8373E651-F0CA-496F-A936-5538BE6443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963AD0-A34A-42D9-A86B-8F5D09D22D16}"/>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5AD73B05-8BBB-425B-8780-95626CA0A94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199996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8C22-9A09-4D3A-A6F4-CCCE3E1B60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D74862-F2C5-4816-84F2-174FEA8F0A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5ED457-0EA9-4E45-89DB-06C344999F17}"/>
              </a:ext>
            </a:extLst>
          </p:cNvPr>
          <p:cNvSpPr>
            <a:spLocks noGrp="1"/>
          </p:cNvSpPr>
          <p:nvPr>
            <p:ph type="dt" sz="half" idx="10"/>
          </p:nvPr>
        </p:nvSpPr>
        <p:spPr/>
        <p:txBody>
          <a:bodyPr/>
          <a:lstStyle/>
          <a:p>
            <a:fld id="{450CE5C3-E188-4E7D-ABD8-8B92D85F961A}" type="datetimeFigureOut">
              <a:rPr lang="en-GB" smtClean="0"/>
              <a:t>15/11/2023</a:t>
            </a:fld>
            <a:endParaRPr lang="en-GB"/>
          </a:p>
        </p:txBody>
      </p:sp>
      <p:sp>
        <p:nvSpPr>
          <p:cNvPr id="5" name="Footer Placeholder 4">
            <a:extLst>
              <a:ext uri="{FF2B5EF4-FFF2-40B4-BE49-F238E27FC236}">
                <a16:creationId xmlns:a16="http://schemas.microsoft.com/office/drawing/2014/main" id="{E8148CE1-BB90-4D60-A552-3BBDA0BA02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B8BDBB-01FB-4CF7-B70C-A18D95841886}"/>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E3BC8E17-2C9E-4F7A-8586-6D332265C56E}"/>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3515672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C3BB-1746-488E-8FFD-18DC799BDC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251BD3-5898-4DFD-9BDB-C6E1E12873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7B8041-8BE8-4DD4-B173-DC987882AF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3D1C3A-9A15-4F54-A7D9-CF93A5E11E8F}"/>
              </a:ext>
            </a:extLst>
          </p:cNvPr>
          <p:cNvSpPr>
            <a:spLocks noGrp="1"/>
          </p:cNvSpPr>
          <p:nvPr>
            <p:ph type="dt" sz="half" idx="10"/>
          </p:nvPr>
        </p:nvSpPr>
        <p:spPr/>
        <p:txBody>
          <a:bodyPr/>
          <a:lstStyle/>
          <a:p>
            <a:fld id="{450CE5C3-E188-4E7D-ABD8-8B92D85F961A}" type="datetimeFigureOut">
              <a:rPr lang="en-GB" smtClean="0"/>
              <a:t>15/11/2023</a:t>
            </a:fld>
            <a:endParaRPr lang="en-GB"/>
          </a:p>
        </p:txBody>
      </p:sp>
      <p:sp>
        <p:nvSpPr>
          <p:cNvPr id="6" name="Footer Placeholder 5">
            <a:extLst>
              <a:ext uri="{FF2B5EF4-FFF2-40B4-BE49-F238E27FC236}">
                <a16:creationId xmlns:a16="http://schemas.microsoft.com/office/drawing/2014/main" id="{CAFBD746-6F02-4B3A-8270-3A4E87BF7C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7AB93B-670F-40A0-A153-82DA1431657C}"/>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8" name="Picture 7">
            <a:extLst>
              <a:ext uri="{FF2B5EF4-FFF2-40B4-BE49-F238E27FC236}">
                <a16:creationId xmlns:a16="http://schemas.microsoft.com/office/drawing/2014/main" id="{6E2241B0-8EF7-4DB8-9986-1E5C6C80C214}"/>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1294065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2CBD-80BA-41AD-9837-0A297ABFD0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B0829A-DA13-40DF-9C26-AF0950991D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D4955E-6EB4-4B40-A54D-E5FCAD2DEC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034645-E1B8-407A-B662-9D19B3CF1A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447228-71D7-4A35-A23D-FC4FDC1EEF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8D3D4D-04E7-48B1-9710-EBF95AD1F8FC}"/>
              </a:ext>
            </a:extLst>
          </p:cNvPr>
          <p:cNvSpPr>
            <a:spLocks noGrp="1"/>
          </p:cNvSpPr>
          <p:nvPr>
            <p:ph type="dt" sz="half" idx="10"/>
          </p:nvPr>
        </p:nvSpPr>
        <p:spPr/>
        <p:txBody>
          <a:bodyPr/>
          <a:lstStyle/>
          <a:p>
            <a:fld id="{450CE5C3-E188-4E7D-ABD8-8B92D85F961A}" type="datetimeFigureOut">
              <a:rPr lang="en-GB" smtClean="0"/>
              <a:t>15/11/2023</a:t>
            </a:fld>
            <a:endParaRPr lang="en-GB"/>
          </a:p>
        </p:txBody>
      </p:sp>
      <p:sp>
        <p:nvSpPr>
          <p:cNvPr id="8" name="Footer Placeholder 7">
            <a:extLst>
              <a:ext uri="{FF2B5EF4-FFF2-40B4-BE49-F238E27FC236}">
                <a16:creationId xmlns:a16="http://schemas.microsoft.com/office/drawing/2014/main" id="{D2667719-5D09-4E09-B3FD-A1AEA9E84B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8EE642-14D5-40F6-A20E-A45E4A963F78}"/>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10" name="Picture 9">
            <a:extLst>
              <a:ext uri="{FF2B5EF4-FFF2-40B4-BE49-F238E27FC236}">
                <a16:creationId xmlns:a16="http://schemas.microsoft.com/office/drawing/2014/main" id="{41C72F2D-AC6A-40AD-9232-E5277EBC439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363546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A3834-46D5-4EC7-B013-F9F07DAB16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DF51427-4A10-4E7B-85FC-FD1628F266FF}"/>
              </a:ext>
            </a:extLst>
          </p:cNvPr>
          <p:cNvSpPr>
            <a:spLocks noGrp="1"/>
          </p:cNvSpPr>
          <p:nvPr>
            <p:ph type="dt" sz="half" idx="10"/>
          </p:nvPr>
        </p:nvSpPr>
        <p:spPr/>
        <p:txBody>
          <a:bodyPr/>
          <a:lstStyle/>
          <a:p>
            <a:fld id="{450CE5C3-E188-4E7D-ABD8-8B92D85F961A}" type="datetimeFigureOut">
              <a:rPr lang="en-GB" smtClean="0"/>
              <a:t>15/11/2023</a:t>
            </a:fld>
            <a:endParaRPr lang="en-GB"/>
          </a:p>
        </p:txBody>
      </p:sp>
      <p:sp>
        <p:nvSpPr>
          <p:cNvPr id="4" name="Footer Placeholder 3">
            <a:extLst>
              <a:ext uri="{FF2B5EF4-FFF2-40B4-BE49-F238E27FC236}">
                <a16:creationId xmlns:a16="http://schemas.microsoft.com/office/drawing/2014/main" id="{6263BF4F-44FE-4582-8AEE-46BCEBBA1A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EB8C61-B705-468C-85C2-60DE1B8C29E1}"/>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6" name="Picture 5">
            <a:extLst>
              <a:ext uri="{FF2B5EF4-FFF2-40B4-BE49-F238E27FC236}">
                <a16:creationId xmlns:a16="http://schemas.microsoft.com/office/drawing/2014/main" id="{D923512A-09D0-411C-B2B5-824FB1FA8FC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3514602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C53360-BB54-4A9E-89A1-CA1AB0FB1B65}"/>
              </a:ext>
            </a:extLst>
          </p:cNvPr>
          <p:cNvSpPr>
            <a:spLocks noGrp="1"/>
          </p:cNvSpPr>
          <p:nvPr>
            <p:ph type="dt" sz="half" idx="10"/>
          </p:nvPr>
        </p:nvSpPr>
        <p:spPr/>
        <p:txBody>
          <a:bodyPr/>
          <a:lstStyle/>
          <a:p>
            <a:fld id="{450CE5C3-E188-4E7D-ABD8-8B92D85F961A}" type="datetimeFigureOut">
              <a:rPr lang="en-GB" smtClean="0"/>
              <a:t>15/11/2023</a:t>
            </a:fld>
            <a:endParaRPr lang="en-GB"/>
          </a:p>
        </p:txBody>
      </p:sp>
      <p:sp>
        <p:nvSpPr>
          <p:cNvPr id="3" name="Footer Placeholder 2">
            <a:extLst>
              <a:ext uri="{FF2B5EF4-FFF2-40B4-BE49-F238E27FC236}">
                <a16:creationId xmlns:a16="http://schemas.microsoft.com/office/drawing/2014/main" id="{FCB525BE-E11C-43B4-8597-B786491985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30DD5B-EFCF-43FE-93A3-2240AEC498DE}"/>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5" name="Picture 4">
            <a:extLst>
              <a:ext uri="{FF2B5EF4-FFF2-40B4-BE49-F238E27FC236}">
                <a16:creationId xmlns:a16="http://schemas.microsoft.com/office/drawing/2014/main" id="{D238593D-791D-4E33-978B-CF99B2B16916}"/>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179637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A4440-236B-4F0A-9CDF-210C10E146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1A418B-9F6A-411E-ACF0-E4CEE11B26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8EFF62-B908-4A1B-819C-BFA92ED6A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EC326-13B2-46F1-914B-7FF87F9BC20F}"/>
              </a:ext>
            </a:extLst>
          </p:cNvPr>
          <p:cNvSpPr>
            <a:spLocks noGrp="1"/>
          </p:cNvSpPr>
          <p:nvPr>
            <p:ph type="dt" sz="half" idx="10"/>
          </p:nvPr>
        </p:nvSpPr>
        <p:spPr/>
        <p:txBody>
          <a:bodyPr/>
          <a:lstStyle/>
          <a:p>
            <a:fld id="{450CE5C3-E188-4E7D-ABD8-8B92D85F961A}" type="datetimeFigureOut">
              <a:rPr lang="en-GB" smtClean="0"/>
              <a:t>15/11/2023</a:t>
            </a:fld>
            <a:endParaRPr lang="en-GB"/>
          </a:p>
        </p:txBody>
      </p:sp>
      <p:sp>
        <p:nvSpPr>
          <p:cNvPr id="6" name="Footer Placeholder 5">
            <a:extLst>
              <a:ext uri="{FF2B5EF4-FFF2-40B4-BE49-F238E27FC236}">
                <a16:creationId xmlns:a16="http://schemas.microsoft.com/office/drawing/2014/main" id="{C3440A65-EBBC-47A7-8811-B4799A95A7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E5DA22-1AF1-4EE5-A641-72C9BF6F4509}"/>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8" name="Picture 7">
            <a:extLst>
              <a:ext uri="{FF2B5EF4-FFF2-40B4-BE49-F238E27FC236}">
                <a16:creationId xmlns:a16="http://schemas.microsoft.com/office/drawing/2014/main" id="{FD365563-2B2A-49B7-8095-AAB9B7CC30B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4208609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F439-0497-4BCD-A37B-E6AF67819F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A0A0AA-FA7F-4CFE-9DC1-2EA359A9C2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395210C-6837-43ED-B967-A27E58A6F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9B1272-3E87-49FA-8A24-B8B78978CF98}"/>
              </a:ext>
            </a:extLst>
          </p:cNvPr>
          <p:cNvSpPr>
            <a:spLocks noGrp="1"/>
          </p:cNvSpPr>
          <p:nvPr>
            <p:ph type="dt" sz="half" idx="10"/>
          </p:nvPr>
        </p:nvSpPr>
        <p:spPr/>
        <p:txBody>
          <a:bodyPr/>
          <a:lstStyle/>
          <a:p>
            <a:fld id="{450CE5C3-E188-4E7D-ABD8-8B92D85F961A}" type="datetimeFigureOut">
              <a:rPr lang="en-GB" smtClean="0"/>
              <a:t>15/11/2023</a:t>
            </a:fld>
            <a:endParaRPr lang="en-GB"/>
          </a:p>
        </p:txBody>
      </p:sp>
      <p:sp>
        <p:nvSpPr>
          <p:cNvPr id="6" name="Footer Placeholder 5">
            <a:extLst>
              <a:ext uri="{FF2B5EF4-FFF2-40B4-BE49-F238E27FC236}">
                <a16:creationId xmlns:a16="http://schemas.microsoft.com/office/drawing/2014/main" id="{F8840D9B-DF79-4B17-A987-17D91D1948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5055D4-EF63-4C9A-8D27-E5C4B663F4D3}"/>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8" name="Picture 7">
            <a:extLst>
              <a:ext uri="{FF2B5EF4-FFF2-40B4-BE49-F238E27FC236}">
                <a16:creationId xmlns:a16="http://schemas.microsoft.com/office/drawing/2014/main" id="{8CFDC64D-838D-4DA5-AA58-872A9CBB7A80}"/>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396742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F4D21-12DB-4400-A0C6-504BF0B8D6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EE6962-5FBB-48A0-ABC8-DBCEBDBF2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1EFE19-AD11-4339-B036-CE99CB1548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CE5C3-E188-4E7D-ABD8-8B92D85F961A}" type="datetimeFigureOut">
              <a:rPr lang="en-GB" smtClean="0"/>
              <a:t>15/11/2023</a:t>
            </a:fld>
            <a:endParaRPr lang="en-GB"/>
          </a:p>
        </p:txBody>
      </p:sp>
      <p:sp>
        <p:nvSpPr>
          <p:cNvPr id="5" name="Footer Placeholder 4">
            <a:extLst>
              <a:ext uri="{FF2B5EF4-FFF2-40B4-BE49-F238E27FC236}">
                <a16:creationId xmlns:a16="http://schemas.microsoft.com/office/drawing/2014/main" id="{6CDA2437-94DA-4086-8F04-AE2D009BA3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1AE08D7-40B0-478F-B4F1-F298884DCA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806751C8-7B79-490C-9917-69235D0B53D2}"/>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pic>
        <p:nvPicPr>
          <p:cNvPr id="8" name="Picture 7">
            <a:extLst>
              <a:ext uri="{FF2B5EF4-FFF2-40B4-BE49-F238E27FC236}">
                <a16:creationId xmlns:a16="http://schemas.microsoft.com/office/drawing/2014/main" id="{009545E2-05BA-434B-BACA-73F0D2A5607F}"/>
              </a:ext>
            </a:extLst>
          </p:cNvPr>
          <p:cNvPicPr>
            <a:picLocks noChangeAspect="1"/>
          </p:cNvPicPr>
          <p:nvPr userDrawn="1"/>
        </p:nvPicPr>
        <p:blipFill rotWithShape="1">
          <a:blip r:embed="rId14" cstate="screen">
            <a:alphaModFix amt="5000"/>
            <a:extLst>
              <a:ext uri="{28A0092B-C50C-407E-A947-70E740481C1C}">
                <a14:useLocalDpi xmlns:a14="http://schemas.microsoft.com/office/drawing/2010/main"/>
              </a:ext>
            </a:extLst>
          </a:blip>
          <a:srcRect r="17423" b="15777"/>
          <a:stretch/>
        </p:blipFill>
        <p:spPr>
          <a:xfrm>
            <a:off x="4889594" y="0"/>
            <a:ext cx="7302406" cy="6857999"/>
          </a:xfrm>
          <a:prstGeom prst="rect">
            <a:avLst/>
          </a:prstGeom>
        </p:spPr>
      </p:pic>
    </p:spTree>
    <p:extLst>
      <p:ext uri="{BB962C8B-B14F-4D97-AF65-F5344CB8AC3E}">
        <p14:creationId xmlns:p14="http://schemas.microsoft.com/office/powerpoint/2010/main" val="3944326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youtu.be/eZUF2TFFerE" TargetMode="External"/><Relationship Id="rId2" Type="http://schemas.openxmlformats.org/officeDocument/2006/relationships/hyperlink" Target="https://www.bcu.ac.uk/education-and-social-work/partnerships-and-collaborations/primary-early-years-partnerships/overview" TargetMode="External"/><Relationship Id="rId1" Type="http://schemas.openxmlformats.org/officeDocument/2006/relationships/slideLayout" Target="../slideLayouts/slideLayout2.xml"/><Relationship Id="rId4" Type="http://schemas.openxmlformats.org/officeDocument/2006/relationships/hyperlink" Target="https://www.bcu.ac.uk/Download/Asset/1f7795da-fe68-ee11-9937-002248c63948"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teams.microsoft.com/l/meetup-join/19%3ameeting_NjMxOWQwYmMtMzllNi00OWEzLWIzNTMtN2Y1NTI2MmU4M2Qw%40thread.v2/0?context=%7b%22Tid%22%3a%227e2be055-828a-4523-b5e5-b77ad9939785%22%2c%22Oid%22%3a%220bcae5b5-745e-489f-b067-b154703333cb%22%7d" TargetMode="External"/><Relationship Id="rId13" Type="http://schemas.openxmlformats.org/officeDocument/2006/relationships/hyperlink" Target="https://teams.microsoft.com/l/meetup-join/19%3ameeting_YTE1ZmYxODEtN2U4Yi00YzA1LWI1YzEtNGNkZjk1YTZlN2Nk%40thread.v2/0?context=%7b%22Tid%22%3a%227e2be055-828a-4523-b5e5-b77ad9939785%22%2c%22Oid%22%3a%220bcae5b5-745e-489f-b067-b154703333cb%22%7d" TargetMode="External"/><Relationship Id="rId3" Type="http://schemas.openxmlformats.org/officeDocument/2006/relationships/hyperlink" Target="https://www.bcu.ac.uk/education-and-social-work/partnerships-and-collaborations/primary-early-years-partnerships/" TargetMode="External"/><Relationship Id="rId7" Type="http://schemas.openxmlformats.org/officeDocument/2006/relationships/hyperlink" Target="https://teams.microsoft.com/l/meetup-join/19%3ameeting_NTE0M2U5NTctZDE5Zi00NjgwLWJkMDktZDllYzIyNjlhODAy%40thread.v2/0?context=%7b%22Tid%22%3a%227e2be055-828a-4523-b5e5-b77ad9939785%22%2c%22Oid%22%3a%220bcae5b5-745e-489f-b067-b154703333cb%22%7d" TargetMode="External"/><Relationship Id="rId12" Type="http://schemas.openxmlformats.org/officeDocument/2006/relationships/hyperlink" Target="https://teams.microsoft.com/l/meetup-join/19%3ameeting_NjhiZDg2YmEtM2U1Ni00MzNhLWFiOTctMjc4ZjVlMWUxYjRm%40thread.v2/0?context=%7b%22Tid%22%3a%227e2be055-828a-4523-b5e5-b77ad9939785%22%2c%22Oid%22%3a%220bcae5b5-745e-489f-b067-b154703333cb%22%7d"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s://teams.microsoft.com/l/meetup-join/19%3ameeting_OTQzMTZjOTMtMjVlYy00MzViLTlkMDYtMzA3YTdhMmQ1ZTJi%40thread.v2/0?context=%7b%22Tid%22%3a%227e2be055-828a-4523-b5e5-b77ad9939785%22%2c%22Oid%22%3a%220bcae5b5-745e-489f-b067-b154703333cb%22%7d" TargetMode="External"/><Relationship Id="rId11" Type="http://schemas.openxmlformats.org/officeDocument/2006/relationships/hyperlink" Target="https://teams.microsoft.com/l/meetup-join/19%3ameeting_ZDhiY2UwYzAtYzQ3OC00MjdhLWE2N2EtYzkxZjFlY2M4Y2Fj%40thread.v2/0?context=%7b%22Tid%22%3a%227e2be055-828a-4523-b5e5-b77ad9939785%22%2c%22Oid%22%3a%220bcae5b5-745e-489f-b067-b154703333cb%22%7d" TargetMode="External"/><Relationship Id="rId5" Type="http://schemas.openxmlformats.org/officeDocument/2006/relationships/hyperlink" Target="https://teams.microsoft.com/l/meetup-join/19%3ameeting_ZDgxYmJlNTQtNTYzZC00NTMzLWEzNjktM2FiMGRkMjE2NDQy%40thread.v2/0?context=%7b%22Tid%22%3a%227e2be055-828a-4523-b5e5-b77ad9939785%22%2c%22Oid%22%3a%220bcae5b5-745e-489f-b067-b154703333cb%22%7d" TargetMode="External"/><Relationship Id="rId15" Type="http://schemas.openxmlformats.org/officeDocument/2006/relationships/hyperlink" Target="https://teams.microsoft.com/l/meetup-join/19%3ameeting_N2ViZjllYjMtMjk4NC00NjAwLTk2MzgtNGU4Y2YyOWU2OWY2%40thread.v2/0?context=%7b%22Tid%22%3a%227e2be055-828a-4523-b5e5-b77ad9939785%22%2c%22Oid%22%3a%220bcae5b5-745e-489f-b067-b154703333cb%22%7d" TargetMode="External"/><Relationship Id="rId10" Type="http://schemas.openxmlformats.org/officeDocument/2006/relationships/hyperlink" Target="https://teams.microsoft.com/l/meetup-join/19%3ameeting_NDYwNGQ5NTgtNTllYi00Zjc0LTlmNDAtZjZlNGFiYjI3MDhh%40thread.v2/0?context=%7b%22Tid%22%3a%227e2be055-828a-4523-b5e5-b77ad9939785%22%2c%22Oid%22%3a%220bcae5b5-745e-489f-b067-b154703333cb%22%7d" TargetMode="External"/><Relationship Id="rId4" Type="http://schemas.openxmlformats.org/officeDocument/2006/relationships/hyperlink" Target="https://teams.microsoft.com/l/meetup-join/19%3ameeting_NWFlYWM3OGEtZDU3Mi00MDI0LWJiN2ItYTQwMjI1ZDQ1YjMz%40thread.v2/0?context=%7b%22Tid%22%3a%227e2be055-828a-4523-b5e5-b77ad9939785%22%2c%22Oid%22%3a%220bcae5b5-745e-489f-b067-b154703333cb%22%7d" TargetMode="External"/><Relationship Id="rId9" Type="http://schemas.openxmlformats.org/officeDocument/2006/relationships/hyperlink" Target="https://teams.microsoft.com/l/meetup-join/19%3ameeting_ZGE2ZmE0MDUtNmFlOC00NzBjLTg0M2ItZGU3YzJkNGE4N2Y3%40thread.v2/0?context=%7b%22Tid%22%3a%227e2be055-828a-4523-b5e5-b77ad9939785%22%2c%22Oid%22%3a%220bcae5b5-745e-489f-b067-b154703333cb%22%7d" TargetMode="External"/><Relationship Id="rId14" Type="http://schemas.openxmlformats.org/officeDocument/2006/relationships/hyperlink" Target="https://teams.microsoft.com/l/meetup-join/19%3ameeting_MzUyNDM4MWUtNTQ0Zi00ZjJmLTkzMjktNzNhMmNkOTY3NjIx%40thread.v2/0?context=%7b%22Tid%22%3a%227e2be055-828a-4523-b5e5-b77ad9939785%22%2c%22Oid%22%3a%220bcae5b5-745e-489f-b067-b154703333cb%22%7d"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077" y="890954"/>
            <a:ext cx="11605846" cy="1656183"/>
          </a:xfrm>
        </p:spPr>
        <p:txBody>
          <a:bodyPr>
            <a:noAutofit/>
          </a:bodyPr>
          <a:lstStyle/>
          <a:p>
            <a:br>
              <a:rPr lang="en-GB" sz="4000" dirty="0">
                <a:solidFill>
                  <a:schemeClr val="accent1">
                    <a:lumMod val="50000"/>
                  </a:schemeClr>
                </a:solidFill>
                <a:latin typeface="Arial Black" pitchFamily="34" charset="0"/>
              </a:rPr>
            </a:br>
            <a:endParaRPr lang="en-GB" sz="4000" dirty="0">
              <a:solidFill>
                <a:schemeClr val="accent1">
                  <a:lumMod val="50000"/>
                </a:schemeClr>
              </a:solidFill>
              <a:latin typeface="Arial Black" pitchFamily="34" charset="0"/>
            </a:endParaRPr>
          </a:p>
        </p:txBody>
      </p:sp>
      <p:sp>
        <p:nvSpPr>
          <p:cNvPr id="3" name="Subtitle 2"/>
          <p:cNvSpPr>
            <a:spLocks noGrp="1"/>
          </p:cNvSpPr>
          <p:nvPr>
            <p:ph type="subTitle" idx="1"/>
          </p:nvPr>
        </p:nvSpPr>
        <p:spPr>
          <a:xfrm>
            <a:off x="1101969" y="2670138"/>
            <a:ext cx="9988062" cy="2030816"/>
          </a:xfrm>
        </p:spPr>
        <p:txBody>
          <a:bodyPr>
            <a:noAutofit/>
          </a:bodyPr>
          <a:lstStyle/>
          <a:p>
            <a:r>
              <a:rPr lang="en-GB" sz="4400" b="1" dirty="0"/>
              <a:t>BCU Mentor Support</a:t>
            </a:r>
          </a:p>
          <a:p>
            <a:r>
              <a:rPr lang="en-GB" sz="4400" b="1" dirty="0"/>
              <a:t>2023-24</a:t>
            </a:r>
          </a:p>
          <a:p>
            <a:endParaRPr lang="en-GB"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DCC366-FA40-5F52-CDBB-B1108489722B}"/>
              </a:ext>
            </a:extLst>
          </p:cNvPr>
          <p:cNvPicPr>
            <a:picLocks noChangeAspect="1"/>
          </p:cNvPicPr>
          <p:nvPr/>
        </p:nvPicPr>
        <p:blipFill>
          <a:blip r:embed="rId2"/>
          <a:stretch>
            <a:fillRect/>
          </a:stretch>
        </p:blipFill>
        <p:spPr>
          <a:xfrm>
            <a:off x="8386761" y="219670"/>
            <a:ext cx="3331525" cy="460001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6D9618C6-1642-8238-6255-C948599CA15E}"/>
              </a:ext>
            </a:extLst>
          </p:cNvPr>
          <p:cNvPicPr>
            <a:picLocks noChangeAspect="1"/>
          </p:cNvPicPr>
          <p:nvPr/>
        </p:nvPicPr>
        <p:blipFill>
          <a:blip r:embed="rId3"/>
          <a:stretch>
            <a:fillRect/>
          </a:stretch>
        </p:blipFill>
        <p:spPr>
          <a:xfrm>
            <a:off x="4283503" y="1823862"/>
            <a:ext cx="3331525" cy="468017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9CF39B74-A26D-49D6-C755-9C9F659DC15D}"/>
              </a:ext>
            </a:extLst>
          </p:cNvPr>
          <p:cNvPicPr>
            <a:picLocks noChangeAspect="1"/>
          </p:cNvPicPr>
          <p:nvPr/>
        </p:nvPicPr>
        <p:blipFill>
          <a:blip r:embed="rId4"/>
          <a:stretch>
            <a:fillRect/>
          </a:stretch>
        </p:blipFill>
        <p:spPr>
          <a:xfrm>
            <a:off x="370054" y="219670"/>
            <a:ext cx="3331525" cy="47809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005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88640"/>
            <a:ext cx="7886700" cy="831626"/>
          </a:xfrm>
        </p:spPr>
        <p:txBody>
          <a:bodyPr/>
          <a:lstStyle/>
          <a:p>
            <a:r>
              <a:rPr lang="en-GB" b="1" dirty="0"/>
              <a:t>Progress</a:t>
            </a:r>
            <a:r>
              <a:rPr lang="en-GB" dirty="0"/>
              <a:t> </a:t>
            </a:r>
            <a:r>
              <a:rPr lang="en-GB" b="1" dirty="0"/>
              <a:t>Journal</a:t>
            </a:r>
          </a:p>
        </p:txBody>
      </p:sp>
      <p:sp>
        <p:nvSpPr>
          <p:cNvPr id="3" name="Content Placeholder 2"/>
          <p:cNvSpPr>
            <a:spLocks noGrp="1"/>
          </p:cNvSpPr>
          <p:nvPr>
            <p:ph idx="1"/>
          </p:nvPr>
        </p:nvSpPr>
        <p:spPr>
          <a:xfrm>
            <a:off x="2130092" y="836712"/>
            <a:ext cx="8347171" cy="4752528"/>
          </a:xfrm>
        </p:spPr>
        <p:txBody>
          <a:bodyPr>
            <a:normAutofit fontScale="25000" lnSpcReduction="20000"/>
          </a:bodyPr>
          <a:lstStyle/>
          <a:p>
            <a:endParaRPr lang="en-GB" dirty="0"/>
          </a:p>
          <a:p>
            <a:pPr marL="0" indent="0">
              <a:buNone/>
            </a:pPr>
            <a:r>
              <a:rPr lang="en-GB" sz="9600" dirty="0">
                <a:latin typeface="Calibri"/>
                <a:cs typeface="Calibri"/>
              </a:rPr>
              <a:t>It is </a:t>
            </a:r>
            <a:r>
              <a:rPr lang="en-GB" sz="9600" spc="-10" dirty="0">
                <a:latin typeface="Calibri"/>
                <a:cs typeface="Calibri"/>
              </a:rPr>
              <a:t>the Associate Teachers </a:t>
            </a:r>
            <a:r>
              <a:rPr lang="en-GB" sz="9600" spc="-5" dirty="0">
                <a:latin typeface="Calibri"/>
                <a:cs typeface="Calibri"/>
              </a:rPr>
              <a:t>responsibility </a:t>
            </a:r>
            <a:r>
              <a:rPr lang="en-GB" sz="9600" spc="-15" dirty="0">
                <a:latin typeface="Calibri"/>
                <a:cs typeface="Calibri"/>
              </a:rPr>
              <a:t>to </a:t>
            </a:r>
            <a:r>
              <a:rPr lang="en-GB" sz="9600" spc="-20" dirty="0">
                <a:latin typeface="Calibri"/>
                <a:cs typeface="Calibri"/>
              </a:rPr>
              <a:t>keep </a:t>
            </a:r>
            <a:r>
              <a:rPr lang="en-GB" sz="9600" spc="-10" dirty="0">
                <a:latin typeface="Calibri"/>
                <a:cs typeface="Calibri"/>
              </a:rPr>
              <a:t>their </a:t>
            </a:r>
            <a:r>
              <a:rPr lang="en-GB" sz="9600" spc="-15" dirty="0">
                <a:latin typeface="Calibri"/>
                <a:cs typeface="Calibri"/>
              </a:rPr>
              <a:t>Progress </a:t>
            </a:r>
            <a:r>
              <a:rPr lang="en-GB" sz="9600" dirty="0">
                <a:latin typeface="Calibri"/>
                <a:cs typeface="Calibri"/>
              </a:rPr>
              <a:t>Journal </a:t>
            </a:r>
            <a:r>
              <a:rPr lang="en-GB" sz="9600" spc="-5" dirty="0">
                <a:latin typeface="Calibri"/>
                <a:cs typeface="Calibri"/>
              </a:rPr>
              <a:t>up </a:t>
            </a:r>
            <a:r>
              <a:rPr lang="en-GB" sz="9600" spc="-15" dirty="0">
                <a:latin typeface="Calibri"/>
                <a:cs typeface="Calibri"/>
              </a:rPr>
              <a:t>to </a:t>
            </a:r>
            <a:r>
              <a:rPr lang="en-GB" sz="9600" spc="-530" dirty="0">
                <a:latin typeface="Calibri"/>
                <a:cs typeface="Calibri"/>
              </a:rPr>
              <a:t> </a:t>
            </a:r>
            <a:r>
              <a:rPr lang="en-GB" sz="9600" spc="-15" dirty="0">
                <a:latin typeface="Calibri"/>
                <a:cs typeface="Calibri"/>
              </a:rPr>
              <a:t>date.</a:t>
            </a:r>
          </a:p>
          <a:p>
            <a:pPr marL="0" indent="0">
              <a:buNone/>
            </a:pPr>
            <a:r>
              <a:rPr lang="en-GB" sz="9600" spc="-40" dirty="0">
                <a:latin typeface="Calibri" panose="020F0502020204030204" pitchFamily="34" charset="0"/>
                <a:cs typeface="Calibri" panose="020F0502020204030204" pitchFamily="34" charset="0"/>
              </a:rPr>
              <a:t>The Associate teacher should share their Progress Journal with their UT and Mentor via their</a:t>
            </a:r>
            <a:r>
              <a:rPr lang="en-GB" sz="9600" spc="-5" dirty="0">
                <a:latin typeface="Calibri" panose="020F0502020204030204" pitchFamily="34" charset="0"/>
                <a:cs typeface="Calibri" panose="020F0502020204030204" pitchFamily="34" charset="0"/>
              </a:rPr>
              <a:t> </a:t>
            </a:r>
            <a:r>
              <a:rPr lang="en-GB" sz="9600" b="1" spc="-5" dirty="0">
                <a:latin typeface="Calibri" panose="020F0502020204030204" pitchFamily="34" charset="0"/>
                <a:cs typeface="Calibri" panose="020F0502020204030204" pitchFamily="34" charset="0"/>
              </a:rPr>
              <a:t>OneDrive Associate Teacher Folder</a:t>
            </a:r>
            <a:endParaRPr lang="en-GB" sz="9600" dirty="0"/>
          </a:p>
          <a:p>
            <a:r>
              <a:rPr lang="en-GB" sz="9600" dirty="0"/>
              <a:t>Preliminary Tasks</a:t>
            </a:r>
          </a:p>
          <a:p>
            <a:r>
              <a:rPr lang="en-GB" sz="9600" dirty="0"/>
              <a:t>Associate Teacher Learning Observation</a:t>
            </a:r>
          </a:p>
          <a:p>
            <a:r>
              <a:rPr lang="en-GB" sz="9600" dirty="0"/>
              <a:t>Checklist of tasks that need to be completed for sign off</a:t>
            </a:r>
          </a:p>
          <a:p>
            <a:r>
              <a:rPr lang="en-GB" sz="9600" dirty="0"/>
              <a:t>BCU Assessment Tracker</a:t>
            </a:r>
          </a:p>
          <a:p>
            <a:r>
              <a:rPr lang="en-GB" sz="9600" dirty="0"/>
              <a:t>Attendance register</a:t>
            </a:r>
          </a:p>
          <a:p>
            <a:r>
              <a:rPr lang="en-GB" sz="9600" dirty="0"/>
              <a:t>Targets page</a:t>
            </a:r>
          </a:p>
          <a:p>
            <a:r>
              <a:rPr lang="en-GB" sz="9600" dirty="0"/>
              <a:t>Weekly Meeting and Target Setting</a:t>
            </a:r>
          </a:p>
          <a:p>
            <a:r>
              <a:rPr lang="en-GB" sz="9600" dirty="0"/>
              <a:t>Review/Progress Meetings</a:t>
            </a:r>
          </a:p>
          <a:p>
            <a:r>
              <a:rPr lang="en-GB" sz="9600" dirty="0"/>
              <a:t>Critical Incidents</a:t>
            </a:r>
          </a:p>
        </p:txBody>
      </p:sp>
    </p:spTree>
    <p:extLst>
      <p:ext uri="{BB962C8B-B14F-4D97-AF65-F5344CB8AC3E}">
        <p14:creationId xmlns:p14="http://schemas.microsoft.com/office/powerpoint/2010/main" val="320226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88640"/>
            <a:ext cx="7886700" cy="759618"/>
          </a:xfrm>
        </p:spPr>
        <p:txBody>
          <a:bodyPr/>
          <a:lstStyle/>
          <a:p>
            <a:pPr algn="ctr"/>
            <a:r>
              <a:rPr lang="en-GB" dirty="0">
                <a:latin typeface="+mn-lt"/>
              </a:rPr>
              <a:t>SBT Prelim Tasks</a:t>
            </a:r>
          </a:p>
        </p:txBody>
      </p:sp>
      <p:sp>
        <p:nvSpPr>
          <p:cNvPr id="3" name="Content Placeholder 2"/>
          <p:cNvSpPr>
            <a:spLocks noGrp="1"/>
          </p:cNvSpPr>
          <p:nvPr>
            <p:ph idx="1"/>
          </p:nvPr>
        </p:nvSpPr>
        <p:spPr>
          <a:xfrm>
            <a:off x="2170345" y="965492"/>
            <a:ext cx="8174127" cy="5040559"/>
          </a:xfrm>
        </p:spPr>
        <p:txBody>
          <a:bodyPr>
            <a:normAutofit fontScale="32500" lnSpcReduction="20000"/>
          </a:bodyPr>
          <a:lstStyle/>
          <a:p>
            <a:pPr marL="342900" indent="-342900"/>
            <a:r>
              <a:rPr lang="en-GB" sz="7400" dirty="0">
                <a:latin typeface="Calibri" panose="020F0502020204030204" pitchFamily="34" charset="0"/>
                <a:cs typeface="Calibri" panose="020F0502020204030204" pitchFamily="34" charset="0"/>
              </a:rPr>
              <a:t>These are to be completed during  PPSE days.</a:t>
            </a:r>
          </a:p>
          <a:p>
            <a:pPr marL="342900" indent="-342900"/>
            <a:r>
              <a:rPr lang="en-GB" sz="7400" dirty="0">
                <a:latin typeface="Calibri" panose="020F0502020204030204" pitchFamily="34" charset="0"/>
                <a:cs typeface="Calibri" panose="020F0502020204030204" pitchFamily="34" charset="0"/>
              </a:rPr>
              <a:t>Linked directly with pre-approval checklist.</a:t>
            </a:r>
          </a:p>
          <a:p>
            <a:pPr marL="0" indent="0">
              <a:buNone/>
            </a:pPr>
            <a:endParaRPr lang="en-GB" sz="7400" dirty="0">
              <a:latin typeface="Calibri" panose="020F0502020204030204" pitchFamily="34" charset="0"/>
              <a:cs typeface="Calibri" panose="020F0502020204030204" pitchFamily="34" charset="0"/>
            </a:endParaRPr>
          </a:p>
          <a:p>
            <a:pPr marL="0" indent="0">
              <a:buNone/>
            </a:pPr>
            <a:r>
              <a:rPr lang="en-GB" sz="7400" dirty="0">
                <a:latin typeface="Calibri" panose="020F0502020204030204" pitchFamily="34" charset="0"/>
                <a:cs typeface="Calibri" panose="020F0502020204030204" pitchFamily="34" charset="0"/>
              </a:rPr>
              <a:t>The Prelim Tasks are:</a:t>
            </a:r>
          </a:p>
          <a:p>
            <a:pPr marL="457200" indent="-457200">
              <a:buFont typeface="+mj-lt"/>
              <a:buAutoNum type="arabicPeriod"/>
            </a:pPr>
            <a:r>
              <a:rPr lang="en-GB" sz="7400" dirty="0">
                <a:solidFill>
                  <a:srgbClr val="000000"/>
                </a:solidFill>
                <a:latin typeface="Calibri" panose="020F0502020204030204" pitchFamily="34" charset="0"/>
                <a:cs typeface="Calibri" panose="020F0502020204030204" pitchFamily="34" charset="0"/>
              </a:rPr>
              <a:t>Safeguarding Prelim Task</a:t>
            </a:r>
          </a:p>
          <a:p>
            <a:pPr marL="457200" indent="-457200">
              <a:buFont typeface="+mj-lt"/>
              <a:buAutoNum type="arabicPeriod"/>
            </a:pPr>
            <a:r>
              <a:rPr lang="en-GB" sz="7400" dirty="0">
                <a:solidFill>
                  <a:srgbClr val="000000"/>
                </a:solidFill>
                <a:latin typeface="Calibri" panose="020F0502020204030204" pitchFamily="34" charset="0"/>
                <a:cs typeface="Calibri" panose="020F0502020204030204" pitchFamily="34" charset="0"/>
              </a:rPr>
              <a:t>Behaviour Prelim Task</a:t>
            </a:r>
          </a:p>
          <a:p>
            <a:pPr marL="457200" indent="-457200">
              <a:buFont typeface="+mj-lt"/>
              <a:buAutoNum type="arabicPeriod"/>
            </a:pPr>
            <a:r>
              <a:rPr lang="en-GB" sz="7400" dirty="0">
                <a:solidFill>
                  <a:srgbClr val="000000"/>
                </a:solidFill>
                <a:latin typeface="Calibri" panose="020F0502020204030204" pitchFamily="34" charset="0"/>
                <a:cs typeface="Calibri" panose="020F0502020204030204" pitchFamily="34" charset="0"/>
              </a:rPr>
              <a:t>Professional Behaviours</a:t>
            </a:r>
          </a:p>
          <a:p>
            <a:pPr marL="457200" indent="-457200">
              <a:buFont typeface="+mj-lt"/>
              <a:buAutoNum type="arabicPeriod"/>
            </a:pPr>
            <a:r>
              <a:rPr lang="en-GB" sz="7400" dirty="0">
                <a:solidFill>
                  <a:srgbClr val="000000"/>
                </a:solidFill>
                <a:latin typeface="Calibri" panose="020F0502020204030204" pitchFamily="34" charset="0"/>
                <a:cs typeface="Calibri" panose="020F0502020204030204" pitchFamily="34" charset="0"/>
              </a:rPr>
              <a:t>Learning Environment Prelim Task</a:t>
            </a:r>
          </a:p>
          <a:p>
            <a:pPr marL="457200" indent="-457200">
              <a:buFont typeface="+mj-lt"/>
              <a:buAutoNum type="arabicPeriod"/>
            </a:pPr>
            <a:r>
              <a:rPr lang="en-GB" sz="7400" dirty="0">
                <a:solidFill>
                  <a:srgbClr val="000000"/>
                </a:solidFill>
                <a:latin typeface="Calibri" panose="020F0502020204030204" pitchFamily="34" charset="0"/>
                <a:cs typeface="Calibri" panose="020F0502020204030204" pitchFamily="34" charset="0"/>
              </a:rPr>
              <a:t>Foundation and Phonics Learning Observations</a:t>
            </a:r>
          </a:p>
          <a:p>
            <a:pPr marL="457200" indent="-457200">
              <a:buFont typeface="+mj-lt"/>
              <a:buAutoNum type="arabicPeriod"/>
            </a:pPr>
            <a:endParaRPr lang="en-GB" sz="7400" dirty="0">
              <a:solidFill>
                <a:srgbClr val="000000"/>
              </a:solidFill>
              <a:latin typeface="Calibri" panose="020F0502020204030204" pitchFamily="34" charset="0"/>
              <a:cs typeface="Calibri" panose="020F0502020204030204" pitchFamily="34" charset="0"/>
            </a:endParaRPr>
          </a:p>
          <a:p>
            <a:pPr algn="l"/>
            <a:r>
              <a:rPr lang="en-GB" sz="7400" dirty="0">
                <a:solidFill>
                  <a:srgbClr val="000000"/>
                </a:solidFill>
                <a:latin typeface="Calibri" panose="020F0502020204030204" pitchFamily="34" charset="0"/>
                <a:cs typeface="Calibri" panose="020F0502020204030204" pitchFamily="34" charset="0"/>
              </a:rPr>
              <a:t>All prelim task must be completed prior to the UT sign off meeting.</a:t>
            </a:r>
          </a:p>
          <a:p>
            <a:endParaRPr lang="en-GB" dirty="0"/>
          </a:p>
        </p:txBody>
      </p:sp>
    </p:spTree>
    <p:extLst>
      <p:ext uri="{BB962C8B-B14F-4D97-AF65-F5344CB8AC3E}">
        <p14:creationId xmlns:p14="http://schemas.microsoft.com/office/powerpoint/2010/main" val="160433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5F39C8-5958-37B5-A29C-FC6A79640376}"/>
              </a:ext>
            </a:extLst>
          </p:cNvPr>
          <p:cNvPicPr>
            <a:picLocks noChangeAspect="1"/>
          </p:cNvPicPr>
          <p:nvPr/>
        </p:nvPicPr>
        <p:blipFill>
          <a:blip r:embed="rId2"/>
          <a:stretch>
            <a:fillRect/>
          </a:stretch>
        </p:blipFill>
        <p:spPr>
          <a:xfrm>
            <a:off x="2041296" y="188640"/>
            <a:ext cx="8109408" cy="54941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1072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2CFA3E-3169-BC5B-046B-E203DF65CF5C}"/>
              </a:ext>
            </a:extLst>
          </p:cNvPr>
          <p:cNvPicPr>
            <a:picLocks noChangeAspect="1"/>
          </p:cNvPicPr>
          <p:nvPr/>
        </p:nvPicPr>
        <p:blipFill>
          <a:blip r:embed="rId2"/>
          <a:stretch>
            <a:fillRect/>
          </a:stretch>
        </p:blipFill>
        <p:spPr>
          <a:xfrm>
            <a:off x="3143672" y="188641"/>
            <a:ext cx="5904656" cy="5547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1605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241F3D-5D3B-89B5-D15A-502468843D69}"/>
              </a:ext>
            </a:extLst>
          </p:cNvPr>
          <p:cNvPicPr>
            <a:picLocks noChangeAspect="1"/>
          </p:cNvPicPr>
          <p:nvPr/>
        </p:nvPicPr>
        <p:blipFill>
          <a:blip r:embed="rId2"/>
          <a:stretch>
            <a:fillRect/>
          </a:stretch>
        </p:blipFill>
        <p:spPr>
          <a:xfrm>
            <a:off x="3179676" y="54034"/>
            <a:ext cx="5832648" cy="60984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5778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8C5B27-2180-8BB8-664D-A378953CB0B9}"/>
              </a:ext>
            </a:extLst>
          </p:cNvPr>
          <p:cNvPicPr>
            <a:picLocks noChangeAspect="1"/>
          </p:cNvPicPr>
          <p:nvPr/>
        </p:nvPicPr>
        <p:blipFill>
          <a:blip r:embed="rId2"/>
          <a:stretch>
            <a:fillRect/>
          </a:stretch>
        </p:blipFill>
        <p:spPr>
          <a:xfrm>
            <a:off x="3071664" y="188641"/>
            <a:ext cx="6048672" cy="53908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8821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105056" cy="1143000"/>
          </a:xfrm>
        </p:spPr>
        <p:txBody>
          <a:bodyPr>
            <a:normAutofit/>
          </a:bodyPr>
          <a:lstStyle/>
          <a:p>
            <a:r>
              <a:rPr lang="en-GB" sz="3600" dirty="0">
                <a:latin typeface="+mn-lt"/>
              </a:rPr>
              <a:t>Associate Teacher Learning Observation</a:t>
            </a:r>
          </a:p>
        </p:txBody>
      </p:sp>
      <p:sp>
        <p:nvSpPr>
          <p:cNvPr id="3" name="Content Placeholder 2"/>
          <p:cNvSpPr>
            <a:spLocks noGrp="1"/>
          </p:cNvSpPr>
          <p:nvPr>
            <p:ph idx="1"/>
          </p:nvPr>
        </p:nvSpPr>
        <p:spPr>
          <a:xfrm>
            <a:off x="2063552" y="1417639"/>
            <a:ext cx="8022704" cy="4597971"/>
          </a:xfrm>
        </p:spPr>
        <p:txBody>
          <a:bodyPr>
            <a:normAutofit/>
          </a:bodyPr>
          <a:lstStyle/>
          <a:p>
            <a:pPr marL="0" indent="0">
              <a:spcAft>
                <a:spcPts val="400"/>
              </a:spcAft>
              <a:buNone/>
            </a:pPr>
            <a:r>
              <a:rPr lang="en-GB" sz="3100" dirty="0">
                <a:latin typeface="Calibri" panose="020F0502020204030204" pitchFamily="34" charset="0"/>
                <a:ea typeface="Calibri" panose="020F0502020204030204" pitchFamily="34" charset="0"/>
                <a:cs typeface="Calibri" panose="020F0502020204030204" pitchFamily="34" charset="0"/>
              </a:rPr>
              <a:t>The minimum expectations in the preliminary visits of Learning Observations are:</a:t>
            </a:r>
            <a:endParaRPr lang="en-GB" sz="3100" dirty="0">
              <a:latin typeface="Calibri" panose="020F0502020204030204" pitchFamily="34" charset="0"/>
              <a:ea typeface="Times New Roman" panose="02020603050405020304" pitchFamily="18" charset="0"/>
              <a:cs typeface="Calibri" panose="020F0502020204030204" pitchFamily="34" charset="0"/>
            </a:endParaRPr>
          </a:p>
          <a:p>
            <a:pPr marL="342900" indent="-342900">
              <a:buFont typeface="Symbol" panose="05050102010706020507" pitchFamily="18" charset="2"/>
              <a:buChar char=""/>
            </a:pPr>
            <a:r>
              <a:rPr lang="en-GB" sz="3100" dirty="0">
                <a:latin typeface="Calibri" panose="020F0502020204030204" pitchFamily="34" charset="0"/>
                <a:ea typeface="Calibri" panose="020F0502020204030204" pitchFamily="34" charset="0"/>
                <a:cs typeface="Calibri" panose="020F0502020204030204" pitchFamily="34" charset="0"/>
              </a:rPr>
              <a:t>One Core Subject </a:t>
            </a:r>
          </a:p>
          <a:p>
            <a:pPr marL="342900" indent="-342900">
              <a:buFont typeface="Symbol" panose="05050102010706020507" pitchFamily="18" charset="2"/>
              <a:buChar char=""/>
            </a:pPr>
            <a:r>
              <a:rPr lang="en-GB" sz="3100" dirty="0">
                <a:latin typeface="Calibri" panose="020F0502020204030204" pitchFamily="34" charset="0"/>
                <a:ea typeface="Calibri" panose="020F0502020204030204" pitchFamily="34" charset="0"/>
                <a:cs typeface="Calibri" panose="020F0502020204030204" pitchFamily="34" charset="0"/>
              </a:rPr>
              <a:t>One Foundation Subject</a:t>
            </a:r>
          </a:p>
          <a:p>
            <a:pPr marL="342900" indent="-342900">
              <a:spcAft>
                <a:spcPts val="1000"/>
              </a:spcAft>
              <a:buFont typeface="Symbol" panose="05050102010706020507" pitchFamily="18" charset="2"/>
              <a:buChar char=""/>
            </a:pPr>
            <a:r>
              <a:rPr lang="en-GB" sz="3100" dirty="0">
                <a:latin typeface="Calibri" panose="020F0502020204030204" pitchFamily="34" charset="0"/>
                <a:ea typeface="Calibri" panose="020F0502020204030204" pitchFamily="34" charset="0"/>
                <a:cs typeface="Calibri" panose="020F0502020204030204" pitchFamily="34" charset="0"/>
              </a:rPr>
              <a:t>One Phonics Session</a:t>
            </a:r>
            <a:endParaRPr lang="en-GB" sz="3000" dirty="0"/>
          </a:p>
        </p:txBody>
      </p:sp>
    </p:spTree>
    <p:extLst>
      <p:ext uri="{BB962C8B-B14F-4D97-AF65-F5344CB8AC3E}">
        <p14:creationId xmlns:p14="http://schemas.microsoft.com/office/powerpoint/2010/main" val="1419249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CA0AA5-8078-4BC6-8EE4-FAB99D540C64}"/>
              </a:ext>
            </a:extLst>
          </p:cNvPr>
          <p:cNvPicPr>
            <a:picLocks noChangeAspect="1"/>
          </p:cNvPicPr>
          <p:nvPr/>
        </p:nvPicPr>
        <p:blipFill>
          <a:blip r:embed="rId2"/>
          <a:stretch>
            <a:fillRect/>
          </a:stretch>
        </p:blipFill>
        <p:spPr>
          <a:xfrm>
            <a:off x="1775521" y="260649"/>
            <a:ext cx="4176465" cy="526161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936D50D2-F4CA-4A81-9254-EE169950485E}"/>
              </a:ext>
            </a:extLst>
          </p:cNvPr>
          <p:cNvPicPr>
            <a:picLocks noChangeAspect="1"/>
          </p:cNvPicPr>
          <p:nvPr/>
        </p:nvPicPr>
        <p:blipFill>
          <a:blip r:embed="rId3"/>
          <a:stretch>
            <a:fillRect/>
          </a:stretch>
        </p:blipFill>
        <p:spPr>
          <a:xfrm>
            <a:off x="6528049" y="1556793"/>
            <a:ext cx="3638169" cy="20812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7805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620689"/>
            <a:ext cx="7886700" cy="936104"/>
          </a:xfrm>
        </p:spPr>
        <p:txBody>
          <a:bodyPr>
            <a:normAutofit fontScale="90000"/>
          </a:bodyPr>
          <a:lstStyle/>
          <a:p>
            <a:r>
              <a:rPr lang="en-GB" dirty="0">
                <a:latin typeface="+mn-lt"/>
              </a:rPr>
              <a:t>How to prepare for the School Based Training Block:</a:t>
            </a:r>
            <a:br>
              <a:rPr lang="en-GB" sz="6000" dirty="0"/>
            </a:br>
            <a:endParaRPr lang="en-GB" dirty="0"/>
          </a:p>
        </p:txBody>
      </p:sp>
      <p:sp>
        <p:nvSpPr>
          <p:cNvPr id="3" name="Content Placeholder 2"/>
          <p:cNvSpPr>
            <a:spLocks noGrp="1"/>
          </p:cNvSpPr>
          <p:nvPr>
            <p:ph idx="1"/>
          </p:nvPr>
        </p:nvSpPr>
        <p:spPr>
          <a:xfrm>
            <a:off x="2141016" y="1412776"/>
            <a:ext cx="7886700" cy="4351338"/>
          </a:xfrm>
        </p:spPr>
        <p:txBody>
          <a:bodyPr>
            <a:normAutofit fontScale="92500"/>
          </a:bodyPr>
          <a:lstStyle/>
          <a:p>
            <a:pPr lvl="1"/>
            <a:r>
              <a:rPr lang="en-GB" dirty="0"/>
              <a:t>Develop an appropriate teaching timetable through negotiation between mentor (class teacher) and Associate Teacher.</a:t>
            </a:r>
            <a:endParaRPr lang="en-GB" sz="3600" dirty="0"/>
          </a:p>
          <a:p>
            <a:pPr lvl="1"/>
            <a:r>
              <a:rPr lang="en-GB" dirty="0"/>
              <a:t>Discuss targets and generate strategies for in-school support, this could include arranging to observe other colleagues in school.</a:t>
            </a:r>
            <a:endParaRPr lang="en-GB" sz="3600" dirty="0"/>
          </a:p>
          <a:p>
            <a:pPr lvl="1"/>
            <a:r>
              <a:rPr lang="en-GB" dirty="0"/>
              <a:t>Identify subject knowledge needs and appropriate activities/resources/ideas to support the planning process.</a:t>
            </a:r>
            <a:endParaRPr lang="en-GB" sz="3600" dirty="0"/>
          </a:p>
          <a:p>
            <a:pPr lvl="1"/>
            <a:r>
              <a:rPr lang="en-GB" dirty="0"/>
              <a:t>Identify a schedule for Weekly Meeting and Target Setting.</a:t>
            </a:r>
            <a:endParaRPr lang="en-GB" sz="3600" dirty="0"/>
          </a:p>
          <a:p>
            <a:pPr lvl="1"/>
            <a:r>
              <a:rPr lang="en-GB" dirty="0"/>
              <a:t>Identify relevant staff meetings that should be attended.</a:t>
            </a:r>
            <a:endParaRPr lang="en-GB" sz="3600" dirty="0"/>
          </a:p>
          <a:p>
            <a:pPr lvl="1"/>
            <a:r>
              <a:rPr lang="en-GB" dirty="0"/>
              <a:t>If, for any reason, you feel that the Associate Teachers is not ready to start the block experience, please contact the University Tutor.</a:t>
            </a:r>
            <a:endParaRPr lang="en-GB" sz="3600" dirty="0"/>
          </a:p>
          <a:p>
            <a:endParaRPr lang="en-GB" dirty="0"/>
          </a:p>
        </p:txBody>
      </p:sp>
    </p:spTree>
    <p:extLst>
      <p:ext uri="{BB962C8B-B14F-4D97-AF65-F5344CB8AC3E}">
        <p14:creationId xmlns:p14="http://schemas.microsoft.com/office/powerpoint/2010/main" val="120360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333B1-B505-40E6-B9DF-0A76027F986C}"/>
              </a:ext>
            </a:extLst>
          </p:cNvPr>
          <p:cNvSpPr>
            <a:spLocks noGrp="1"/>
          </p:cNvSpPr>
          <p:nvPr>
            <p:ph type="title"/>
          </p:nvPr>
        </p:nvSpPr>
        <p:spPr>
          <a:xfrm>
            <a:off x="838200" y="205637"/>
            <a:ext cx="4836042" cy="980005"/>
          </a:xfrm>
        </p:spPr>
        <p:txBody>
          <a:bodyPr/>
          <a:lstStyle/>
          <a:p>
            <a:r>
              <a:rPr lang="en-US" dirty="0">
                <a:cs typeface="Calibri Light"/>
              </a:rPr>
              <a:t>BCU ITE Curriculum</a:t>
            </a:r>
            <a:endParaRPr lang="en-US" dirty="0"/>
          </a:p>
        </p:txBody>
      </p:sp>
      <p:sp>
        <p:nvSpPr>
          <p:cNvPr id="3" name="Content Placeholder 2">
            <a:extLst>
              <a:ext uri="{FF2B5EF4-FFF2-40B4-BE49-F238E27FC236}">
                <a16:creationId xmlns:a16="http://schemas.microsoft.com/office/drawing/2014/main" id="{FD100AAA-6E09-4B0C-9ACF-DCDDB62C5B7D}"/>
              </a:ext>
            </a:extLst>
          </p:cNvPr>
          <p:cNvSpPr>
            <a:spLocks noGrp="1"/>
          </p:cNvSpPr>
          <p:nvPr>
            <p:ph idx="1"/>
          </p:nvPr>
        </p:nvSpPr>
        <p:spPr>
          <a:xfrm>
            <a:off x="741218" y="1185642"/>
            <a:ext cx="10515600" cy="4647670"/>
          </a:xfrm>
          <a:ln w="28575">
            <a:solidFill>
              <a:srgbClr val="4472C4"/>
            </a:solidFill>
          </a:ln>
        </p:spPr>
        <p:txBody>
          <a:bodyPr vert="horz" lIns="91440" tIns="45720" rIns="91440" bIns="45720" rtlCol="0" anchor="t">
            <a:normAutofit fontScale="70000" lnSpcReduction="20000"/>
          </a:bodyPr>
          <a:lstStyle/>
          <a:p>
            <a:pPr>
              <a:lnSpc>
                <a:spcPct val="120000"/>
              </a:lnSpc>
            </a:pPr>
            <a:r>
              <a:rPr lang="en-US" dirty="0">
                <a:ea typeface="+mn-lt"/>
                <a:cs typeface="+mn-lt"/>
              </a:rPr>
              <a:t>At BCU we have designed the ITE curriculum as a carefully crafted coherent sequence of experiences and activities that will support Associate Teachers to succeed in the classroom. Our curricula encompasses the full entitlement described in the ITT Core Content Framework as well as integrating additional analysis and critique of theory, research and expert practice that we feel is appropriate. </a:t>
            </a:r>
            <a:endParaRPr lang="en-US" dirty="0">
              <a:cs typeface="Calibri" panose="020F0502020204030204"/>
            </a:endParaRPr>
          </a:p>
          <a:p>
            <a:pPr>
              <a:lnSpc>
                <a:spcPct val="120000"/>
              </a:lnSpc>
            </a:pPr>
            <a:r>
              <a:rPr lang="en-US" dirty="0">
                <a:ea typeface="+mn-lt"/>
                <a:cs typeface="+mn-lt"/>
              </a:rPr>
              <a:t>We believe that the quality of teaching is the most important factor in improving outcomes for pupils. We recognise that it is an entitlement of all Associate Teachers to work with and learn from expert colleagues as they practise, rehearse and refine approaches. We give high importance to mentoring that enables Associate Teachers to receive high quality clear and structured feedback from expert colleagues as they apply knowledge and understanding of the evidence in the classroom to understand how practice can be improved.</a:t>
            </a:r>
            <a:endParaRPr lang="en-US" dirty="0">
              <a:cs typeface="Calibri" panose="020F0502020204030204"/>
            </a:endParaRPr>
          </a:p>
          <a:p>
            <a:pPr>
              <a:lnSpc>
                <a:spcPct val="120000"/>
              </a:lnSpc>
            </a:pPr>
            <a:r>
              <a:rPr lang="en-US" dirty="0">
                <a:ea typeface="+mn-lt"/>
                <a:cs typeface="+mn-lt"/>
              </a:rPr>
              <a:t>Associate Teachers are supported to embody our four professional core values: committed, creative, confident, and collaborative and develop the skills and knowledge needed to be a Primary School Teacher. </a:t>
            </a:r>
            <a:endParaRPr lang="en-US" dirty="0">
              <a:cs typeface="Calibri"/>
            </a:endParaRPr>
          </a:p>
          <a:p>
            <a:endParaRPr lang="en-US" dirty="0">
              <a:cs typeface="Calibri"/>
            </a:endParaRPr>
          </a:p>
        </p:txBody>
      </p:sp>
    </p:spTree>
    <p:extLst>
      <p:ext uri="{BB962C8B-B14F-4D97-AF65-F5344CB8AC3E}">
        <p14:creationId xmlns:p14="http://schemas.microsoft.com/office/powerpoint/2010/main" val="775512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188A07-2BC9-D952-439B-3324656B4C55}"/>
              </a:ext>
            </a:extLst>
          </p:cNvPr>
          <p:cNvPicPr>
            <a:picLocks noChangeAspect="1"/>
          </p:cNvPicPr>
          <p:nvPr/>
        </p:nvPicPr>
        <p:blipFill>
          <a:blip r:embed="rId2"/>
          <a:stretch>
            <a:fillRect/>
          </a:stretch>
        </p:blipFill>
        <p:spPr>
          <a:xfrm>
            <a:off x="1919537" y="1168858"/>
            <a:ext cx="3909159" cy="4968552"/>
          </a:xfrm>
          <a:prstGeom prst="rect">
            <a:avLst/>
          </a:prstGeom>
          <a:ln>
            <a:noFill/>
          </a:ln>
          <a:effectLst>
            <a:outerShdw blurRad="292100" dist="139700" dir="2700000" algn="tl" rotWithShape="0">
              <a:srgbClr val="333333">
                <a:alpha val="65000"/>
              </a:srgbClr>
            </a:outerShdw>
          </a:effectLst>
        </p:spPr>
      </p:pic>
      <p:sp>
        <p:nvSpPr>
          <p:cNvPr id="4" name="Content Placeholder 2">
            <a:extLst>
              <a:ext uri="{FF2B5EF4-FFF2-40B4-BE49-F238E27FC236}">
                <a16:creationId xmlns:a16="http://schemas.microsoft.com/office/drawing/2014/main" id="{B2703010-450E-5E10-7F0A-0EAFF6DC04D8}"/>
              </a:ext>
            </a:extLst>
          </p:cNvPr>
          <p:cNvSpPr txBox="1">
            <a:spLocks/>
          </p:cNvSpPr>
          <p:nvPr/>
        </p:nvSpPr>
        <p:spPr>
          <a:xfrm>
            <a:off x="6128289" y="1212732"/>
            <a:ext cx="4144175" cy="483619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Associate Teacher should contact UT to arrange a time to meet via TEAMs</a:t>
            </a:r>
          </a:p>
          <a:p>
            <a:r>
              <a:rPr lang="en-GB" dirty="0"/>
              <a:t>Targets should have been discussed</a:t>
            </a:r>
          </a:p>
          <a:p>
            <a:r>
              <a:rPr lang="en-GB" dirty="0"/>
              <a:t>Associate Teachers will have to talk through the Pre-Approval checklist</a:t>
            </a:r>
          </a:p>
          <a:p>
            <a:r>
              <a:rPr lang="en-GB" b="1" dirty="0"/>
              <a:t>Associate Teachers will be in school on this day but will need time to meet with their UT</a:t>
            </a:r>
          </a:p>
        </p:txBody>
      </p:sp>
      <p:sp>
        <p:nvSpPr>
          <p:cNvPr id="5" name="Title 1">
            <a:extLst>
              <a:ext uri="{FF2B5EF4-FFF2-40B4-BE49-F238E27FC236}">
                <a16:creationId xmlns:a16="http://schemas.microsoft.com/office/drawing/2014/main" id="{FAEFA2B8-6852-63DE-581A-51E030E12E82}"/>
              </a:ext>
            </a:extLst>
          </p:cNvPr>
          <p:cNvSpPr txBox="1">
            <a:spLocks/>
          </p:cNvSpPr>
          <p:nvPr/>
        </p:nvSpPr>
        <p:spPr>
          <a:xfrm>
            <a:off x="2152650" y="193216"/>
            <a:ext cx="7886700" cy="9756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atin typeface="+mn-lt"/>
              </a:rPr>
              <a:t>UT Sign off Meeting - Online</a:t>
            </a:r>
            <a:endParaRPr lang="en-GB" dirty="0">
              <a:latin typeface="+mn-lt"/>
            </a:endParaRPr>
          </a:p>
        </p:txBody>
      </p:sp>
    </p:spTree>
    <p:extLst>
      <p:ext uri="{BB962C8B-B14F-4D97-AF65-F5344CB8AC3E}">
        <p14:creationId xmlns:p14="http://schemas.microsoft.com/office/powerpoint/2010/main" val="3355688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7994" y="801926"/>
            <a:ext cx="5055010" cy="1364316"/>
          </a:xfrm>
          <a:prstGeom prst="rect">
            <a:avLst/>
          </a:prstGeom>
        </p:spPr>
        <p:txBody>
          <a:bodyPr vert="horz" wrap="square" lIns="0" tIns="10001" rIns="0" bIns="0" rtlCol="0" anchor="ctr">
            <a:spAutoFit/>
          </a:bodyPr>
          <a:lstStyle/>
          <a:p>
            <a:pPr marL="9525" algn="ctr">
              <a:lnSpc>
                <a:spcPct val="100000"/>
              </a:lnSpc>
              <a:spcBef>
                <a:spcPts val="79"/>
              </a:spcBef>
            </a:pPr>
            <a:r>
              <a:rPr spc="-45" dirty="0">
                <a:latin typeface="Calibri Light"/>
                <a:cs typeface="Calibri Light"/>
              </a:rPr>
              <a:t>Weekly</a:t>
            </a:r>
            <a:r>
              <a:rPr spc="-116" dirty="0">
                <a:latin typeface="Calibri Light"/>
                <a:cs typeface="Calibri Light"/>
              </a:rPr>
              <a:t> </a:t>
            </a:r>
            <a:r>
              <a:rPr lang="en-GB" spc="-34" dirty="0">
                <a:latin typeface="Calibri Light"/>
                <a:cs typeface="Calibri Light"/>
              </a:rPr>
              <a:t>Meeting &amp; Target Setting</a:t>
            </a:r>
            <a:endParaRPr dirty="0">
              <a:latin typeface="Calibri Light"/>
              <a:cs typeface="Calibri Light"/>
            </a:endParaRPr>
          </a:p>
        </p:txBody>
      </p:sp>
      <p:sp>
        <p:nvSpPr>
          <p:cNvPr id="5" name="object 3">
            <a:extLst>
              <a:ext uri="{FF2B5EF4-FFF2-40B4-BE49-F238E27FC236}">
                <a16:creationId xmlns:a16="http://schemas.microsoft.com/office/drawing/2014/main" id="{78A3FA50-7FF5-1584-ACF2-8BFDFC4D5553}"/>
              </a:ext>
            </a:extLst>
          </p:cNvPr>
          <p:cNvSpPr txBox="1"/>
          <p:nvPr/>
        </p:nvSpPr>
        <p:spPr>
          <a:xfrm>
            <a:off x="5870918" y="2086765"/>
            <a:ext cx="4524239" cy="3075040"/>
          </a:xfrm>
          <a:prstGeom prst="rect">
            <a:avLst/>
          </a:prstGeom>
        </p:spPr>
        <p:txBody>
          <a:bodyPr vert="horz" wrap="square" lIns="0" tIns="10001" rIns="0" bIns="0" rtlCol="0">
            <a:spAutoFit/>
          </a:bodyPr>
          <a:lstStyle/>
          <a:p>
            <a:pPr marL="180975" marR="3810" indent="-171450">
              <a:spcBef>
                <a:spcPts val="746"/>
              </a:spcBef>
              <a:buFont typeface="Arial MT"/>
              <a:buChar char="•"/>
              <a:tabLst>
                <a:tab pos="180499" algn="l"/>
                <a:tab pos="180975" algn="l"/>
              </a:tabLst>
            </a:pPr>
            <a:r>
              <a:rPr spc="-4" dirty="0">
                <a:latin typeface="Calibri"/>
                <a:cs typeface="Calibri"/>
              </a:rPr>
              <a:t>These</a:t>
            </a:r>
            <a:r>
              <a:rPr spc="8" dirty="0">
                <a:latin typeface="Calibri"/>
                <a:cs typeface="Calibri"/>
              </a:rPr>
              <a:t> </a:t>
            </a:r>
            <a:r>
              <a:rPr spc="-4" dirty="0">
                <a:latin typeface="Calibri"/>
                <a:cs typeface="Calibri"/>
              </a:rPr>
              <a:t>meetings</a:t>
            </a:r>
            <a:r>
              <a:rPr spc="8" dirty="0">
                <a:latin typeface="Calibri"/>
                <a:cs typeface="Calibri"/>
              </a:rPr>
              <a:t> </a:t>
            </a:r>
            <a:r>
              <a:rPr spc="-8" dirty="0">
                <a:latin typeface="Calibri"/>
                <a:cs typeface="Calibri"/>
              </a:rPr>
              <a:t>provide</a:t>
            </a:r>
            <a:r>
              <a:rPr spc="4" dirty="0">
                <a:latin typeface="Calibri"/>
                <a:cs typeface="Calibri"/>
              </a:rPr>
              <a:t> </a:t>
            </a:r>
            <a:r>
              <a:rPr dirty="0">
                <a:latin typeface="Calibri"/>
                <a:cs typeface="Calibri"/>
              </a:rPr>
              <a:t>an</a:t>
            </a:r>
            <a:r>
              <a:rPr spc="4" dirty="0">
                <a:latin typeface="Calibri"/>
                <a:cs typeface="Calibri"/>
              </a:rPr>
              <a:t> </a:t>
            </a:r>
            <a:r>
              <a:rPr spc="-4" dirty="0">
                <a:latin typeface="Calibri"/>
                <a:cs typeface="Calibri"/>
              </a:rPr>
              <a:t>opportunity</a:t>
            </a:r>
            <a:r>
              <a:rPr spc="-19" dirty="0">
                <a:latin typeface="Calibri"/>
                <a:cs typeface="Calibri"/>
              </a:rPr>
              <a:t> </a:t>
            </a:r>
            <a:r>
              <a:rPr spc="-11" dirty="0">
                <a:latin typeface="Calibri"/>
                <a:cs typeface="Calibri"/>
              </a:rPr>
              <a:t>to</a:t>
            </a:r>
            <a:r>
              <a:rPr spc="4" dirty="0">
                <a:latin typeface="Calibri"/>
                <a:cs typeface="Calibri"/>
              </a:rPr>
              <a:t> </a:t>
            </a:r>
            <a:r>
              <a:rPr spc="-4" dirty="0">
                <a:latin typeface="Calibri"/>
                <a:cs typeface="Calibri"/>
              </a:rPr>
              <a:t>identify</a:t>
            </a:r>
            <a:r>
              <a:rPr spc="8" dirty="0">
                <a:latin typeface="Calibri"/>
                <a:cs typeface="Calibri"/>
              </a:rPr>
              <a:t> </a:t>
            </a:r>
            <a:r>
              <a:rPr spc="-8" dirty="0">
                <a:latin typeface="Calibri"/>
                <a:cs typeface="Calibri"/>
              </a:rPr>
              <a:t>what</a:t>
            </a:r>
            <a:r>
              <a:rPr spc="8" dirty="0">
                <a:latin typeface="Calibri"/>
                <a:cs typeface="Calibri"/>
              </a:rPr>
              <a:t> </a:t>
            </a:r>
            <a:r>
              <a:rPr lang="en-GB" spc="8" dirty="0">
                <a:latin typeface="Calibri"/>
                <a:cs typeface="Calibri"/>
              </a:rPr>
              <a:t>has been</a:t>
            </a:r>
            <a:r>
              <a:rPr spc="15" dirty="0">
                <a:latin typeface="Calibri"/>
                <a:cs typeface="Calibri"/>
              </a:rPr>
              <a:t> </a:t>
            </a:r>
            <a:r>
              <a:rPr spc="-4" dirty="0">
                <a:latin typeface="Calibri"/>
                <a:cs typeface="Calibri"/>
              </a:rPr>
              <a:t>learnt</a:t>
            </a:r>
            <a:r>
              <a:rPr spc="15" dirty="0">
                <a:latin typeface="Calibri"/>
                <a:cs typeface="Calibri"/>
              </a:rPr>
              <a:t> </a:t>
            </a:r>
            <a:r>
              <a:rPr dirty="0">
                <a:latin typeface="Calibri"/>
                <a:cs typeface="Calibri"/>
              </a:rPr>
              <a:t>and </a:t>
            </a:r>
            <a:r>
              <a:rPr spc="-330" dirty="0">
                <a:latin typeface="Calibri"/>
                <a:cs typeface="Calibri"/>
              </a:rPr>
              <a:t> </a:t>
            </a:r>
            <a:r>
              <a:rPr spc="-4" dirty="0">
                <a:latin typeface="Calibri"/>
                <a:cs typeface="Calibri"/>
              </a:rPr>
              <a:t>how </a:t>
            </a:r>
            <a:r>
              <a:rPr lang="en-GB" spc="-4" dirty="0">
                <a:latin typeface="Calibri"/>
                <a:cs typeface="Calibri"/>
              </a:rPr>
              <a:t>the Associate Teachers has</a:t>
            </a:r>
            <a:r>
              <a:rPr spc="-15" dirty="0">
                <a:latin typeface="Calibri"/>
                <a:cs typeface="Calibri"/>
              </a:rPr>
              <a:t> </a:t>
            </a:r>
            <a:r>
              <a:rPr spc="-4" dirty="0">
                <a:latin typeface="Calibri"/>
                <a:cs typeface="Calibri"/>
              </a:rPr>
              <a:t>learnt </a:t>
            </a:r>
            <a:r>
              <a:rPr dirty="0">
                <a:latin typeface="Calibri"/>
                <a:cs typeface="Calibri"/>
              </a:rPr>
              <a:t>it.</a:t>
            </a:r>
            <a:r>
              <a:rPr spc="4" dirty="0">
                <a:latin typeface="Calibri"/>
                <a:cs typeface="Calibri"/>
              </a:rPr>
              <a:t> </a:t>
            </a:r>
            <a:endParaRPr lang="en-GB" spc="4" dirty="0">
              <a:latin typeface="Calibri"/>
              <a:cs typeface="Calibri"/>
            </a:endParaRPr>
          </a:p>
          <a:p>
            <a:pPr marL="180975" marR="3810" indent="-171450">
              <a:spcBef>
                <a:spcPts val="746"/>
              </a:spcBef>
              <a:buFont typeface="Arial MT"/>
              <a:buChar char="•"/>
              <a:tabLst>
                <a:tab pos="180499" algn="l"/>
                <a:tab pos="180975" algn="l"/>
              </a:tabLst>
            </a:pPr>
            <a:r>
              <a:rPr dirty="0">
                <a:latin typeface="Calibri"/>
                <a:cs typeface="Calibri"/>
              </a:rPr>
              <a:t>It is </a:t>
            </a:r>
            <a:r>
              <a:rPr spc="-4" dirty="0">
                <a:latin typeface="Calibri"/>
                <a:cs typeface="Calibri"/>
              </a:rPr>
              <a:t>also </a:t>
            </a:r>
            <a:r>
              <a:rPr dirty="0">
                <a:latin typeface="Calibri"/>
                <a:cs typeface="Calibri"/>
              </a:rPr>
              <a:t>an </a:t>
            </a:r>
            <a:r>
              <a:rPr spc="-4" dirty="0">
                <a:latin typeface="Calibri"/>
                <a:cs typeface="Calibri"/>
              </a:rPr>
              <a:t>opportunity </a:t>
            </a:r>
            <a:r>
              <a:rPr spc="-11" dirty="0">
                <a:latin typeface="Calibri"/>
                <a:cs typeface="Calibri"/>
              </a:rPr>
              <a:t>to </a:t>
            </a:r>
            <a:r>
              <a:rPr dirty="0">
                <a:latin typeface="Calibri"/>
                <a:cs typeface="Calibri"/>
              </a:rPr>
              <a:t>discuss </a:t>
            </a:r>
            <a:r>
              <a:rPr spc="-8" dirty="0">
                <a:latin typeface="Calibri"/>
                <a:cs typeface="Calibri"/>
              </a:rPr>
              <a:t>strengths</a:t>
            </a:r>
            <a:r>
              <a:rPr spc="8" dirty="0">
                <a:latin typeface="Calibri"/>
                <a:cs typeface="Calibri"/>
              </a:rPr>
              <a:t> </a:t>
            </a:r>
            <a:r>
              <a:rPr dirty="0">
                <a:latin typeface="Calibri"/>
                <a:cs typeface="Calibri"/>
              </a:rPr>
              <a:t>and</a:t>
            </a:r>
            <a:r>
              <a:rPr spc="-8" dirty="0">
                <a:latin typeface="Calibri"/>
                <a:cs typeface="Calibri"/>
              </a:rPr>
              <a:t> </a:t>
            </a:r>
            <a:r>
              <a:rPr spc="-4" dirty="0">
                <a:latin typeface="Calibri"/>
                <a:cs typeface="Calibri"/>
              </a:rPr>
              <a:t>skills,</a:t>
            </a:r>
            <a:r>
              <a:rPr spc="26" dirty="0">
                <a:latin typeface="Calibri"/>
                <a:cs typeface="Calibri"/>
              </a:rPr>
              <a:t> </a:t>
            </a:r>
            <a:r>
              <a:rPr spc="-4" dirty="0">
                <a:latin typeface="Calibri"/>
                <a:cs typeface="Calibri"/>
              </a:rPr>
              <a:t>knowledge</a:t>
            </a:r>
            <a:r>
              <a:rPr spc="-19" dirty="0">
                <a:latin typeface="Calibri"/>
                <a:cs typeface="Calibri"/>
              </a:rPr>
              <a:t> </a:t>
            </a:r>
            <a:r>
              <a:rPr dirty="0">
                <a:latin typeface="Calibri"/>
                <a:cs typeface="Calibri"/>
              </a:rPr>
              <a:t>and</a:t>
            </a:r>
            <a:r>
              <a:rPr spc="-4" dirty="0">
                <a:latin typeface="Calibri"/>
                <a:cs typeface="Calibri"/>
              </a:rPr>
              <a:t> practice</a:t>
            </a:r>
            <a:r>
              <a:rPr spc="-26" dirty="0">
                <a:latin typeface="Calibri"/>
                <a:cs typeface="Calibri"/>
              </a:rPr>
              <a:t> </a:t>
            </a:r>
            <a:r>
              <a:rPr spc="-4" dirty="0">
                <a:latin typeface="Calibri"/>
                <a:cs typeface="Calibri"/>
              </a:rPr>
              <a:t>need</a:t>
            </a:r>
            <a:r>
              <a:rPr lang="en-GB" spc="-4" dirty="0">
                <a:latin typeface="Calibri"/>
                <a:cs typeface="Calibri"/>
              </a:rPr>
              <a:t>ed</a:t>
            </a:r>
            <a:r>
              <a:rPr spc="4" dirty="0">
                <a:latin typeface="Calibri"/>
                <a:cs typeface="Calibri"/>
              </a:rPr>
              <a:t> </a:t>
            </a:r>
            <a:r>
              <a:rPr spc="-11" dirty="0">
                <a:latin typeface="Calibri"/>
                <a:cs typeface="Calibri"/>
              </a:rPr>
              <a:t>to </a:t>
            </a:r>
            <a:r>
              <a:rPr spc="-8" dirty="0">
                <a:latin typeface="Calibri"/>
                <a:cs typeface="Calibri"/>
              </a:rPr>
              <a:t> develop.</a:t>
            </a:r>
            <a:endParaRPr dirty="0">
              <a:latin typeface="Calibri"/>
              <a:cs typeface="Calibri"/>
            </a:endParaRPr>
          </a:p>
          <a:p>
            <a:pPr marL="180975" indent="-171450">
              <a:spcBef>
                <a:spcPts val="750"/>
              </a:spcBef>
              <a:buFont typeface="Arial MT"/>
              <a:buChar char="•"/>
              <a:tabLst>
                <a:tab pos="180499" algn="l"/>
                <a:tab pos="180975" algn="l"/>
              </a:tabLst>
            </a:pPr>
            <a:r>
              <a:rPr spc="-11" dirty="0">
                <a:latin typeface="Calibri"/>
                <a:cs typeface="Calibri"/>
              </a:rPr>
              <a:t>Review</a:t>
            </a:r>
            <a:r>
              <a:rPr dirty="0">
                <a:latin typeface="Calibri"/>
                <a:cs typeface="Calibri"/>
              </a:rPr>
              <a:t> </a:t>
            </a:r>
            <a:r>
              <a:rPr spc="-11" dirty="0">
                <a:latin typeface="Calibri"/>
                <a:cs typeface="Calibri"/>
              </a:rPr>
              <a:t>targets</a:t>
            </a:r>
            <a:r>
              <a:rPr spc="11" dirty="0">
                <a:latin typeface="Calibri"/>
                <a:cs typeface="Calibri"/>
              </a:rPr>
              <a:t> </a:t>
            </a:r>
            <a:r>
              <a:rPr spc="-8" dirty="0">
                <a:latin typeface="Calibri"/>
                <a:cs typeface="Calibri"/>
              </a:rPr>
              <a:t>set</a:t>
            </a:r>
            <a:r>
              <a:rPr spc="4" dirty="0">
                <a:latin typeface="Calibri"/>
                <a:cs typeface="Calibri"/>
              </a:rPr>
              <a:t> </a:t>
            </a:r>
            <a:r>
              <a:rPr spc="-8" dirty="0">
                <a:latin typeface="Calibri"/>
                <a:cs typeface="Calibri"/>
              </a:rPr>
              <a:t>from</a:t>
            </a:r>
            <a:r>
              <a:rPr dirty="0">
                <a:latin typeface="Calibri"/>
                <a:cs typeface="Calibri"/>
              </a:rPr>
              <a:t> the</a:t>
            </a:r>
            <a:r>
              <a:rPr spc="4" dirty="0">
                <a:latin typeface="Calibri"/>
                <a:cs typeface="Calibri"/>
              </a:rPr>
              <a:t> </a:t>
            </a:r>
            <a:r>
              <a:rPr spc="-4" dirty="0">
                <a:latin typeface="Calibri"/>
                <a:cs typeface="Calibri"/>
              </a:rPr>
              <a:t>week</a:t>
            </a:r>
            <a:r>
              <a:rPr spc="4" dirty="0">
                <a:latin typeface="Calibri"/>
                <a:cs typeface="Calibri"/>
              </a:rPr>
              <a:t> </a:t>
            </a:r>
            <a:r>
              <a:rPr spc="-11" dirty="0">
                <a:latin typeface="Calibri"/>
                <a:cs typeface="Calibri"/>
              </a:rPr>
              <a:t>before </a:t>
            </a:r>
            <a:r>
              <a:rPr dirty="0">
                <a:latin typeface="Calibri"/>
                <a:cs typeface="Calibri"/>
              </a:rPr>
              <a:t>and </a:t>
            </a:r>
            <a:r>
              <a:rPr spc="-8" dirty="0">
                <a:latin typeface="Calibri"/>
                <a:cs typeface="Calibri"/>
              </a:rPr>
              <a:t>set</a:t>
            </a:r>
            <a:r>
              <a:rPr spc="4" dirty="0">
                <a:latin typeface="Calibri"/>
                <a:cs typeface="Calibri"/>
              </a:rPr>
              <a:t> </a:t>
            </a:r>
            <a:r>
              <a:rPr spc="-4" dirty="0">
                <a:latin typeface="Calibri"/>
                <a:cs typeface="Calibri"/>
              </a:rPr>
              <a:t>new</a:t>
            </a:r>
            <a:r>
              <a:rPr spc="4" dirty="0">
                <a:latin typeface="Calibri"/>
                <a:cs typeface="Calibri"/>
              </a:rPr>
              <a:t> </a:t>
            </a:r>
            <a:r>
              <a:rPr spc="-11" dirty="0">
                <a:latin typeface="Calibri"/>
                <a:cs typeface="Calibri"/>
              </a:rPr>
              <a:t>targets</a:t>
            </a:r>
            <a:endParaRPr lang="en-GB" spc="-11" dirty="0">
              <a:latin typeface="Calibri"/>
              <a:cs typeface="Calibri"/>
            </a:endParaRPr>
          </a:p>
          <a:p>
            <a:pPr marL="180975" indent="-171450">
              <a:spcBef>
                <a:spcPts val="750"/>
              </a:spcBef>
              <a:buFont typeface="Arial MT"/>
              <a:buChar char="•"/>
              <a:tabLst>
                <a:tab pos="180499" algn="l"/>
                <a:tab pos="180975" algn="l"/>
              </a:tabLst>
            </a:pPr>
            <a:r>
              <a:rPr lang="en-GB" spc="-11" dirty="0">
                <a:latin typeface="Calibri"/>
                <a:cs typeface="Calibri"/>
              </a:rPr>
              <a:t>Please comment on progress towards the BCU curriculum</a:t>
            </a:r>
            <a:endParaRPr dirty="0">
              <a:latin typeface="Calibri"/>
              <a:cs typeface="Calibri"/>
            </a:endParaRPr>
          </a:p>
        </p:txBody>
      </p:sp>
      <p:pic>
        <p:nvPicPr>
          <p:cNvPr id="3" name="Picture 2">
            <a:extLst>
              <a:ext uri="{FF2B5EF4-FFF2-40B4-BE49-F238E27FC236}">
                <a16:creationId xmlns:a16="http://schemas.microsoft.com/office/drawing/2014/main" id="{8DD46609-51BF-50CB-B118-776CBF272021}"/>
              </a:ext>
            </a:extLst>
          </p:cNvPr>
          <p:cNvPicPr>
            <a:picLocks noChangeAspect="1"/>
          </p:cNvPicPr>
          <p:nvPr/>
        </p:nvPicPr>
        <p:blipFill>
          <a:blip r:embed="rId2"/>
          <a:stretch>
            <a:fillRect/>
          </a:stretch>
        </p:blipFill>
        <p:spPr>
          <a:xfrm>
            <a:off x="1765072" y="548680"/>
            <a:ext cx="3951781" cy="49685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8622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41D1-AB89-4821-8CF9-79B5F0BEE5D1}"/>
              </a:ext>
            </a:extLst>
          </p:cNvPr>
          <p:cNvSpPr>
            <a:spLocks noGrp="1"/>
          </p:cNvSpPr>
          <p:nvPr>
            <p:ph type="title"/>
          </p:nvPr>
        </p:nvSpPr>
        <p:spPr/>
        <p:txBody>
          <a:bodyPr/>
          <a:lstStyle/>
          <a:p>
            <a:pPr algn="ctr"/>
            <a:r>
              <a:rPr lang="en-GB" spc="-45" dirty="0">
                <a:latin typeface="Calibri Light"/>
                <a:cs typeface="Calibri Light"/>
              </a:rPr>
              <a:t>Weekly</a:t>
            </a:r>
            <a:r>
              <a:rPr lang="en-GB" spc="-116" dirty="0">
                <a:latin typeface="Calibri Light"/>
                <a:cs typeface="Calibri Light"/>
              </a:rPr>
              <a:t> </a:t>
            </a:r>
            <a:r>
              <a:rPr lang="en-GB" spc="-34" dirty="0">
                <a:latin typeface="Calibri Light"/>
                <a:cs typeface="Calibri Light"/>
              </a:rPr>
              <a:t>Meeting &amp; Target Setting</a:t>
            </a:r>
            <a:endParaRPr lang="en-GB" dirty="0"/>
          </a:p>
        </p:txBody>
      </p:sp>
      <p:sp>
        <p:nvSpPr>
          <p:cNvPr id="3" name="Content Placeholder 2">
            <a:extLst>
              <a:ext uri="{FF2B5EF4-FFF2-40B4-BE49-F238E27FC236}">
                <a16:creationId xmlns:a16="http://schemas.microsoft.com/office/drawing/2014/main" id="{B3C45269-E54E-B1F7-E306-16E392C52711}"/>
              </a:ext>
            </a:extLst>
          </p:cNvPr>
          <p:cNvSpPr>
            <a:spLocks noGrp="1"/>
          </p:cNvSpPr>
          <p:nvPr>
            <p:ph idx="1"/>
          </p:nvPr>
        </p:nvSpPr>
        <p:spPr>
          <a:xfrm>
            <a:off x="2320709" y="3598325"/>
            <a:ext cx="7550581" cy="1877899"/>
          </a:xfrm>
        </p:spPr>
        <p:txBody>
          <a:bodyPr>
            <a:normAutofit fontScale="92500" lnSpcReduction="20000"/>
          </a:bodyPr>
          <a:lstStyle/>
          <a:p>
            <a:pPr marL="0" indent="0">
              <a:buNone/>
            </a:pPr>
            <a:r>
              <a:rPr lang="en-GB" dirty="0">
                <a:latin typeface="Calibri" panose="020F0502020204030204" pitchFamily="34" charset="0"/>
                <a:cs typeface="Calibri" panose="020F0502020204030204" pitchFamily="34" charset="0"/>
              </a:rPr>
              <a:t>Associate Teachers </a:t>
            </a:r>
            <a:r>
              <a:rPr lang="en-GB" b="1" dirty="0">
                <a:latin typeface="Calibri" panose="020F0502020204030204" pitchFamily="34" charset="0"/>
                <a:cs typeface="Calibri" panose="020F0502020204030204" pitchFamily="34" charset="0"/>
              </a:rPr>
              <a:t>should</a:t>
            </a:r>
            <a:r>
              <a:rPr lang="en-GB" dirty="0">
                <a:latin typeface="Calibri" panose="020F0502020204030204" pitchFamily="34" charset="0"/>
                <a:cs typeface="Calibri" panose="020F0502020204030204" pitchFamily="34" charset="0"/>
              </a:rPr>
              <a:t> be sharing their Subject Specific Development Journal at the Weekly Meetings. They </a:t>
            </a:r>
            <a:r>
              <a:rPr lang="en-GB" b="1" dirty="0">
                <a:latin typeface="Calibri" panose="020F0502020204030204" pitchFamily="34" charset="0"/>
                <a:cs typeface="Calibri" panose="020F0502020204030204" pitchFamily="34" charset="0"/>
              </a:rPr>
              <a:t>should</a:t>
            </a:r>
            <a:r>
              <a:rPr lang="en-GB" dirty="0">
                <a:latin typeface="Calibri" panose="020F0502020204030204" pitchFamily="34" charset="0"/>
                <a:cs typeface="Calibri" panose="020F0502020204030204" pitchFamily="34" charset="0"/>
              </a:rPr>
              <a:t> be talking to you about how their subject knowledge has developed with links to learning from university and how they have applied it in the classroom.</a:t>
            </a:r>
          </a:p>
        </p:txBody>
      </p:sp>
      <p:pic>
        <p:nvPicPr>
          <p:cNvPr id="5" name="Picture 4">
            <a:extLst>
              <a:ext uri="{FF2B5EF4-FFF2-40B4-BE49-F238E27FC236}">
                <a16:creationId xmlns:a16="http://schemas.microsoft.com/office/drawing/2014/main" id="{2A87335F-C2EA-25D3-1BC4-C28CA8BD15DD}"/>
              </a:ext>
            </a:extLst>
          </p:cNvPr>
          <p:cNvPicPr>
            <a:picLocks noChangeAspect="1"/>
          </p:cNvPicPr>
          <p:nvPr/>
        </p:nvPicPr>
        <p:blipFill>
          <a:blip r:embed="rId2"/>
          <a:stretch>
            <a:fillRect/>
          </a:stretch>
        </p:blipFill>
        <p:spPr>
          <a:xfrm>
            <a:off x="2508131" y="1556793"/>
            <a:ext cx="7175739" cy="1702885"/>
          </a:xfrm>
          <a:prstGeom prst="rect">
            <a:avLst/>
          </a:prstGeom>
        </p:spPr>
      </p:pic>
    </p:spTree>
    <p:extLst>
      <p:ext uri="{BB962C8B-B14F-4D97-AF65-F5344CB8AC3E}">
        <p14:creationId xmlns:p14="http://schemas.microsoft.com/office/powerpoint/2010/main" val="59761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41D1-AB89-4821-8CF9-79B5F0BEE5D1}"/>
              </a:ext>
            </a:extLst>
          </p:cNvPr>
          <p:cNvSpPr>
            <a:spLocks noGrp="1"/>
          </p:cNvSpPr>
          <p:nvPr>
            <p:ph type="title"/>
          </p:nvPr>
        </p:nvSpPr>
        <p:spPr/>
        <p:txBody>
          <a:bodyPr/>
          <a:lstStyle/>
          <a:p>
            <a:pPr algn="ctr"/>
            <a:r>
              <a:rPr lang="en-GB" spc="-45" dirty="0">
                <a:latin typeface="Calibri Light"/>
                <a:cs typeface="Calibri Light"/>
              </a:rPr>
              <a:t>Weekly</a:t>
            </a:r>
            <a:r>
              <a:rPr lang="en-GB" spc="-116" dirty="0">
                <a:latin typeface="Calibri Light"/>
                <a:cs typeface="Calibri Light"/>
              </a:rPr>
              <a:t> </a:t>
            </a:r>
            <a:r>
              <a:rPr lang="en-GB" spc="-34" dirty="0">
                <a:latin typeface="Calibri Light"/>
                <a:cs typeface="Calibri Light"/>
              </a:rPr>
              <a:t>Meeting &amp; Target Setting</a:t>
            </a:r>
            <a:endParaRPr lang="en-GB" dirty="0"/>
          </a:p>
        </p:txBody>
      </p:sp>
      <p:sp>
        <p:nvSpPr>
          <p:cNvPr id="3" name="Content Placeholder 2">
            <a:extLst>
              <a:ext uri="{FF2B5EF4-FFF2-40B4-BE49-F238E27FC236}">
                <a16:creationId xmlns:a16="http://schemas.microsoft.com/office/drawing/2014/main" id="{B3C45269-E54E-B1F7-E306-16E392C52711}"/>
              </a:ext>
            </a:extLst>
          </p:cNvPr>
          <p:cNvSpPr>
            <a:spLocks noGrp="1"/>
          </p:cNvSpPr>
          <p:nvPr>
            <p:ph idx="1"/>
          </p:nvPr>
        </p:nvSpPr>
        <p:spPr>
          <a:xfrm>
            <a:off x="2503153" y="3316779"/>
            <a:ext cx="7550581" cy="1877899"/>
          </a:xfrm>
        </p:spPr>
        <p:txBody>
          <a:bodyPr>
            <a:normAutofit lnSpcReduction="10000"/>
          </a:bodyPr>
          <a:lstStyle/>
          <a:p>
            <a:pPr marL="0" indent="0">
              <a:buNone/>
            </a:pPr>
            <a:r>
              <a:rPr lang="en-GB" dirty="0"/>
              <a:t>Comments should be made relating to Professional Studies such as Behaviour Management, relationships with parents/carers, the wider roles and responsibilities of a teacher, planning and assessment.</a:t>
            </a:r>
          </a:p>
        </p:txBody>
      </p:sp>
      <p:pic>
        <p:nvPicPr>
          <p:cNvPr id="6" name="Picture 5">
            <a:extLst>
              <a:ext uri="{FF2B5EF4-FFF2-40B4-BE49-F238E27FC236}">
                <a16:creationId xmlns:a16="http://schemas.microsoft.com/office/drawing/2014/main" id="{60A6DE49-33AD-EA9B-5C95-F8DB9374A134}"/>
              </a:ext>
            </a:extLst>
          </p:cNvPr>
          <p:cNvPicPr>
            <a:picLocks noChangeAspect="1"/>
          </p:cNvPicPr>
          <p:nvPr/>
        </p:nvPicPr>
        <p:blipFill>
          <a:blip r:embed="rId2"/>
          <a:stretch>
            <a:fillRect/>
          </a:stretch>
        </p:blipFill>
        <p:spPr>
          <a:xfrm>
            <a:off x="2320710" y="1396481"/>
            <a:ext cx="7915466" cy="1440160"/>
          </a:xfrm>
          <a:prstGeom prst="rect">
            <a:avLst/>
          </a:prstGeom>
        </p:spPr>
      </p:pic>
    </p:spTree>
    <p:extLst>
      <p:ext uri="{BB962C8B-B14F-4D97-AF65-F5344CB8AC3E}">
        <p14:creationId xmlns:p14="http://schemas.microsoft.com/office/powerpoint/2010/main" val="1763546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46084-C8F7-A247-9BE3-FE8B32F7265E}"/>
              </a:ext>
            </a:extLst>
          </p:cNvPr>
          <p:cNvSpPr>
            <a:spLocks noGrp="1"/>
          </p:cNvSpPr>
          <p:nvPr>
            <p:ph type="title"/>
          </p:nvPr>
        </p:nvSpPr>
        <p:spPr>
          <a:xfrm>
            <a:off x="2152649" y="188641"/>
            <a:ext cx="7886700" cy="1325563"/>
          </a:xfrm>
        </p:spPr>
        <p:txBody>
          <a:bodyPr anchor="ctr">
            <a:normAutofit/>
          </a:bodyPr>
          <a:lstStyle/>
          <a:p>
            <a:pPr algn="ctr"/>
            <a:r>
              <a:rPr lang="en-GB" dirty="0"/>
              <a:t>Target Setting</a:t>
            </a:r>
          </a:p>
        </p:txBody>
      </p:sp>
      <p:pic>
        <p:nvPicPr>
          <p:cNvPr id="5" name="Picture 4">
            <a:extLst>
              <a:ext uri="{FF2B5EF4-FFF2-40B4-BE49-F238E27FC236}">
                <a16:creationId xmlns:a16="http://schemas.microsoft.com/office/drawing/2014/main" id="{49AB1765-DD38-6C25-6BE4-D5ED70301831}"/>
              </a:ext>
            </a:extLst>
          </p:cNvPr>
          <p:cNvPicPr>
            <a:picLocks noChangeAspect="1"/>
          </p:cNvPicPr>
          <p:nvPr/>
        </p:nvPicPr>
        <p:blipFill>
          <a:blip r:embed="rId2"/>
          <a:stretch>
            <a:fillRect/>
          </a:stretch>
        </p:blipFill>
        <p:spPr>
          <a:xfrm>
            <a:off x="3149129" y="1253331"/>
            <a:ext cx="5893743" cy="4351338"/>
          </a:xfrm>
          <a:prstGeom prst="rect">
            <a:avLst/>
          </a:prstGeom>
          <a:noFill/>
        </p:spPr>
      </p:pic>
    </p:spTree>
    <p:extLst>
      <p:ext uri="{BB962C8B-B14F-4D97-AF65-F5344CB8AC3E}">
        <p14:creationId xmlns:p14="http://schemas.microsoft.com/office/powerpoint/2010/main" val="1513512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E1329-8716-00F8-4C53-D82B614D2757}"/>
              </a:ext>
            </a:extLst>
          </p:cNvPr>
          <p:cNvSpPr>
            <a:spLocks noGrp="1"/>
          </p:cNvSpPr>
          <p:nvPr>
            <p:ph type="title"/>
          </p:nvPr>
        </p:nvSpPr>
        <p:spPr>
          <a:xfrm>
            <a:off x="2929775" y="68138"/>
            <a:ext cx="6332450" cy="677108"/>
          </a:xfrm>
        </p:spPr>
        <p:txBody>
          <a:bodyPr>
            <a:normAutofit fontScale="90000"/>
          </a:bodyPr>
          <a:lstStyle/>
          <a:p>
            <a:r>
              <a:rPr lang="en-GB" dirty="0"/>
              <a:t>Focus on Target Setting </a:t>
            </a:r>
          </a:p>
        </p:txBody>
      </p:sp>
      <p:sp>
        <p:nvSpPr>
          <p:cNvPr id="6" name="TextBox 5">
            <a:extLst>
              <a:ext uri="{FF2B5EF4-FFF2-40B4-BE49-F238E27FC236}">
                <a16:creationId xmlns:a16="http://schemas.microsoft.com/office/drawing/2014/main" id="{4F37433B-F961-0B3F-E015-F89BA5E6CBA5}"/>
              </a:ext>
            </a:extLst>
          </p:cNvPr>
          <p:cNvSpPr txBox="1"/>
          <p:nvPr/>
        </p:nvSpPr>
        <p:spPr>
          <a:xfrm>
            <a:off x="1873331" y="860655"/>
            <a:ext cx="8448440" cy="4967514"/>
          </a:xfrm>
          <a:prstGeom prst="rect">
            <a:avLst/>
          </a:prstGeom>
          <a:noFill/>
        </p:spPr>
        <p:txBody>
          <a:bodyPr wrap="square">
            <a:spAutoFit/>
          </a:bodyPr>
          <a:lstStyle/>
          <a:p>
            <a:pPr>
              <a:lnSpc>
                <a:spcPct val="115000"/>
              </a:lnSpc>
            </a:pPr>
            <a:r>
              <a:rPr lang="en-GB" b="1" dirty="0">
                <a:latin typeface="Calibri" panose="020F0502020204030204" pitchFamily="34" charset="0"/>
                <a:ea typeface="Times New Roman" panose="02020603050405020304" pitchFamily="18" charset="0"/>
              </a:rPr>
              <a:t>Target Setting: </a:t>
            </a:r>
            <a:r>
              <a:rPr lang="en-GB" dirty="0">
                <a:latin typeface="Calibri" panose="020F0502020204030204" pitchFamily="34" charset="0"/>
                <a:ea typeface="Arial" panose="020B0604020202020204" pitchFamily="34" charset="0"/>
              </a:rPr>
              <a:t>At least one subject specific target should be set following an observation. This should include </a:t>
            </a:r>
            <a:r>
              <a:rPr lang="en-GB" b="1" dirty="0">
                <a:solidFill>
                  <a:srgbClr val="00B050"/>
                </a:solidFill>
                <a:latin typeface="Calibri" panose="020F0502020204030204" pitchFamily="34" charset="0"/>
              </a:rPr>
              <a:t>what</a:t>
            </a:r>
            <a:r>
              <a:rPr lang="en-GB" dirty="0">
                <a:solidFill>
                  <a:srgbClr val="00B050"/>
                </a:solidFill>
                <a:latin typeface="Calibri" panose="020F0502020204030204" pitchFamily="34" charset="0"/>
              </a:rPr>
              <a:t> is the next step (to support Associate Teacher progress)</a:t>
            </a:r>
            <a:r>
              <a:rPr lang="en-GB" dirty="0">
                <a:latin typeface="Calibri" panose="020F0502020204030204" pitchFamily="34" charset="0"/>
                <a:ea typeface="Arial" panose="020B0604020202020204" pitchFamily="34" charset="0"/>
              </a:rPr>
              <a:t> </a:t>
            </a:r>
            <a:r>
              <a:rPr lang="en-GB" b="1" dirty="0">
                <a:solidFill>
                  <a:srgbClr val="0070C0"/>
                </a:solidFill>
                <a:latin typeface="Calibri" panose="020F0502020204030204" pitchFamily="34" charset="0"/>
              </a:rPr>
              <a:t>why</a:t>
            </a:r>
            <a:r>
              <a:rPr lang="en-GB" dirty="0">
                <a:solidFill>
                  <a:srgbClr val="0070C0"/>
                </a:solidFill>
                <a:latin typeface="Calibri" panose="020F0502020204030204" pitchFamily="34" charset="0"/>
              </a:rPr>
              <a:t> is this important (impact on pupil progress)</a:t>
            </a:r>
            <a:r>
              <a:rPr lang="en-GB" dirty="0">
                <a:solidFill>
                  <a:srgbClr val="0070C0"/>
                </a:solidFill>
                <a:latin typeface="Calibri" panose="020F0502020204030204" pitchFamily="34" charset="0"/>
                <a:ea typeface="Arial" panose="020B0604020202020204" pitchFamily="34" charset="0"/>
              </a:rPr>
              <a:t> </a:t>
            </a:r>
            <a:r>
              <a:rPr lang="en-GB" dirty="0">
                <a:latin typeface="Calibri" panose="020F0502020204030204" pitchFamily="34" charset="0"/>
                <a:ea typeface="Arial" panose="020B0604020202020204" pitchFamily="34" charset="0"/>
              </a:rPr>
              <a:t>and </a:t>
            </a:r>
            <a:r>
              <a:rPr lang="en-GB" b="1" dirty="0">
                <a:solidFill>
                  <a:srgbClr val="ED7D31"/>
                </a:solidFill>
                <a:latin typeface="Calibri" panose="020F0502020204030204" pitchFamily="34" charset="0"/>
              </a:rPr>
              <a:t>how</a:t>
            </a:r>
            <a:r>
              <a:rPr lang="en-GB" dirty="0">
                <a:solidFill>
                  <a:srgbClr val="ED7D31"/>
                </a:solidFill>
                <a:latin typeface="Calibri" panose="020F0502020204030204" pitchFamily="34" charset="0"/>
              </a:rPr>
              <a:t> will this be achieved (what actions are needed?)</a:t>
            </a:r>
            <a:endParaRPr lang="en-GB" dirty="0">
              <a:latin typeface="Arial" panose="020B0604020202020204" pitchFamily="34" charset="0"/>
              <a:ea typeface="Arial" panose="020B0604020202020204" pitchFamily="34" charset="0"/>
            </a:endParaRPr>
          </a:p>
          <a:p>
            <a:endParaRPr lang="en-GB" b="1" dirty="0">
              <a:solidFill>
                <a:srgbClr val="00B050"/>
              </a:solidFill>
              <a:latin typeface="Calibri" panose="020F0502020204030204" pitchFamily="34" charset="0"/>
            </a:endParaRPr>
          </a:p>
          <a:p>
            <a:endParaRPr lang="en-GB" b="1" dirty="0">
              <a:solidFill>
                <a:srgbClr val="00B050"/>
              </a:solidFill>
              <a:latin typeface="Calibri" panose="020F0502020204030204" pitchFamily="34" charset="0"/>
            </a:endParaRPr>
          </a:p>
          <a:p>
            <a:r>
              <a:rPr lang="en-GB" b="1" dirty="0">
                <a:latin typeface="Calibri" panose="020F0502020204030204" pitchFamily="34" charset="0"/>
              </a:rPr>
              <a:t>PE EXAMPLE:</a:t>
            </a:r>
          </a:p>
          <a:p>
            <a:r>
              <a:rPr lang="en-GB" dirty="0">
                <a:solidFill>
                  <a:srgbClr val="00B050"/>
                </a:solidFill>
                <a:latin typeface="Calibri" panose="020F0502020204030204" pitchFamily="34" charset="0"/>
              </a:rPr>
              <a:t>To scaffold the learning </a:t>
            </a:r>
            <a:r>
              <a:rPr lang="en-GB" dirty="0">
                <a:solidFill>
                  <a:srgbClr val="0070C0"/>
                </a:solidFill>
                <a:latin typeface="Calibri" panose="020F0502020204030204" pitchFamily="34" charset="0"/>
              </a:rPr>
              <a:t>to enable all children to demonstrate the skill of jumping from 2 feet to 2 feet </a:t>
            </a:r>
            <a:r>
              <a:rPr lang="en-GB" dirty="0">
                <a:solidFill>
                  <a:srgbClr val="E36C0A"/>
                </a:solidFill>
                <a:latin typeface="Calibri" panose="020F0502020204030204" pitchFamily="34" charset="0"/>
              </a:rPr>
              <a:t>using the STEP model. </a:t>
            </a:r>
          </a:p>
          <a:p>
            <a:r>
              <a:rPr lang="en-GB" b="1" dirty="0">
                <a:latin typeface="Calibri" panose="020F0502020204030204" pitchFamily="34" charset="0"/>
              </a:rPr>
              <a:t>MATHS EXAMPLE</a:t>
            </a:r>
          </a:p>
          <a:p>
            <a:r>
              <a:rPr lang="en-GB" dirty="0">
                <a:solidFill>
                  <a:srgbClr val="00B050"/>
                </a:solidFill>
                <a:latin typeface="Calibri" panose="020F0502020204030204" pitchFamily="34" charset="0"/>
              </a:rPr>
              <a:t>To use concrete resources for column addition </a:t>
            </a:r>
            <a:r>
              <a:rPr lang="en-GB" dirty="0">
                <a:solidFill>
                  <a:srgbClr val="4F81BD"/>
                </a:solidFill>
                <a:latin typeface="Calibri" panose="020F0502020204030204" pitchFamily="34" charset="0"/>
              </a:rPr>
              <a:t>to ensure secure procedural knowledge </a:t>
            </a:r>
            <a:r>
              <a:rPr lang="en-GB" dirty="0">
                <a:solidFill>
                  <a:srgbClr val="F79646"/>
                </a:solidFill>
                <a:latin typeface="Calibri" panose="020F0502020204030204" pitchFamily="34" charset="0"/>
              </a:rPr>
              <a:t>by modelling methods using concrete resources and provide opportunities for pupil to use them alongside the abstract.</a:t>
            </a:r>
          </a:p>
          <a:p>
            <a:r>
              <a:rPr lang="en-GB" b="1" dirty="0">
                <a:latin typeface="Calibri" panose="020F0502020204030204" pitchFamily="34" charset="0"/>
              </a:rPr>
              <a:t>HISTORY EXAMPLE</a:t>
            </a:r>
          </a:p>
          <a:p>
            <a:r>
              <a:rPr lang="en-GB" dirty="0">
                <a:solidFill>
                  <a:srgbClr val="00B050"/>
                </a:solidFill>
                <a:latin typeface="Calibri" panose="020F0502020204030204" pitchFamily="34" charset="0"/>
                <a:ea typeface="Times New Roman" panose="02020603050405020304" pitchFamily="18" charset="0"/>
              </a:rPr>
              <a:t>To embed effective use of timelines in your history teaching </a:t>
            </a:r>
            <a:r>
              <a:rPr lang="en-GB" dirty="0">
                <a:solidFill>
                  <a:srgbClr val="0070C0"/>
                </a:solidFill>
                <a:latin typeface="Calibri" panose="020F0502020204030204" pitchFamily="34" charset="0"/>
                <a:ea typeface="Times New Roman" panose="02020603050405020304" pitchFamily="18" charset="0"/>
              </a:rPr>
              <a:t>in order to develop and secure children’s chronological knowledge </a:t>
            </a:r>
            <a:r>
              <a:rPr lang="en-GB" dirty="0">
                <a:solidFill>
                  <a:srgbClr val="E36C0A"/>
                </a:solidFill>
                <a:latin typeface="Calibri" panose="020F0502020204030204" pitchFamily="34" charset="0"/>
                <a:ea typeface="Times New Roman" panose="02020603050405020304" pitchFamily="18" charset="0"/>
              </a:rPr>
              <a:t>by revisiting university taught sessions for specific examples and including them within your history planning and teaching.</a:t>
            </a:r>
            <a:endParaRPr lang="en-GB" dirty="0"/>
          </a:p>
        </p:txBody>
      </p:sp>
    </p:spTree>
    <p:extLst>
      <p:ext uri="{BB962C8B-B14F-4D97-AF65-F5344CB8AC3E}">
        <p14:creationId xmlns:p14="http://schemas.microsoft.com/office/powerpoint/2010/main" val="19907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33CF-FA53-4DE9-8A35-2C9E3BD1005B}"/>
              </a:ext>
            </a:extLst>
          </p:cNvPr>
          <p:cNvSpPr>
            <a:spLocks noGrp="1"/>
          </p:cNvSpPr>
          <p:nvPr>
            <p:ph type="title"/>
          </p:nvPr>
        </p:nvSpPr>
        <p:spPr>
          <a:xfrm>
            <a:off x="838200" y="231572"/>
            <a:ext cx="10515600" cy="1325563"/>
          </a:xfrm>
        </p:spPr>
        <p:txBody>
          <a:bodyPr/>
          <a:lstStyle/>
          <a:p>
            <a:r>
              <a:rPr lang="en-GB" dirty="0"/>
              <a:t>Assessment Tracker – Theme C</a:t>
            </a:r>
          </a:p>
        </p:txBody>
      </p:sp>
      <p:pic>
        <p:nvPicPr>
          <p:cNvPr id="4" name="Content Placeholder 4">
            <a:extLst>
              <a:ext uri="{FF2B5EF4-FFF2-40B4-BE49-F238E27FC236}">
                <a16:creationId xmlns:a16="http://schemas.microsoft.com/office/drawing/2014/main" id="{3D51D1AF-3347-4AB8-8E89-0A26B0E4D301}"/>
              </a:ext>
            </a:extLst>
          </p:cNvPr>
          <p:cNvPicPr>
            <a:picLocks noChangeAspect="1"/>
          </p:cNvPicPr>
          <p:nvPr/>
        </p:nvPicPr>
        <p:blipFill>
          <a:blip r:embed="rId3"/>
          <a:stretch>
            <a:fillRect/>
          </a:stretch>
        </p:blipFill>
        <p:spPr>
          <a:xfrm>
            <a:off x="1491942" y="1382865"/>
            <a:ext cx="7594695" cy="5243563"/>
          </a:xfrm>
          <a:prstGeom prst="rect">
            <a:avLst/>
          </a:prstGeom>
        </p:spPr>
      </p:pic>
    </p:spTree>
    <p:extLst>
      <p:ext uri="{BB962C8B-B14F-4D97-AF65-F5344CB8AC3E}">
        <p14:creationId xmlns:p14="http://schemas.microsoft.com/office/powerpoint/2010/main" val="1743644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C0D8D-EDF4-456A-825B-A5EDEF7EFC3B}"/>
              </a:ext>
            </a:extLst>
          </p:cNvPr>
          <p:cNvSpPr>
            <a:spLocks noGrp="1"/>
          </p:cNvSpPr>
          <p:nvPr>
            <p:ph type="title"/>
          </p:nvPr>
        </p:nvSpPr>
        <p:spPr/>
        <p:txBody>
          <a:bodyPr/>
          <a:lstStyle/>
          <a:p>
            <a:r>
              <a:rPr lang="en-GB" dirty="0"/>
              <a:t>Assessment Tracker – A, B, D, E, F</a:t>
            </a:r>
          </a:p>
        </p:txBody>
      </p:sp>
      <p:pic>
        <p:nvPicPr>
          <p:cNvPr id="5" name="Picture 4">
            <a:extLst>
              <a:ext uri="{FF2B5EF4-FFF2-40B4-BE49-F238E27FC236}">
                <a16:creationId xmlns:a16="http://schemas.microsoft.com/office/drawing/2014/main" id="{7AE163D5-2C7A-4C34-B98A-E42C7CFE0631}"/>
              </a:ext>
            </a:extLst>
          </p:cNvPr>
          <p:cNvPicPr>
            <a:picLocks noChangeAspect="1"/>
          </p:cNvPicPr>
          <p:nvPr/>
        </p:nvPicPr>
        <p:blipFill>
          <a:blip r:embed="rId2"/>
          <a:stretch>
            <a:fillRect/>
          </a:stretch>
        </p:blipFill>
        <p:spPr>
          <a:xfrm>
            <a:off x="1768641" y="1426244"/>
            <a:ext cx="7510891" cy="5263314"/>
          </a:xfrm>
          <a:prstGeom prst="rect">
            <a:avLst/>
          </a:prstGeom>
        </p:spPr>
      </p:pic>
    </p:spTree>
    <p:extLst>
      <p:ext uri="{BB962C8B-B14F-4D97-AF65-F5344CB8AC3E}">
        <p14:creationId xmlns:p14="http://schemas.microsoft.com/office/powerpoint/2010/main" val="355644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88227-B972-4971-B386-749316FA1D22}"/>
              </a:ext>
            </a:extLst>
          </p:cNvPr>
          <p:cNvSpPr>
            <a:spLocks noGrp="1"/>
          </p:cNvSpPr>
          <p:nvPr>
            <p:ph type="title"/>
          </p:nvPr>
        </p:nvSpPr>
        <p:spPr/>
        <p:txBody>
          <a:bodyPr/>
          <a:lstStyle/>
          <a:p>
            <a:r>
              <a:rPr lang="en-GB" dirty="0"/>
              <a:t>Review Meeting/Progress Meeting</a:t>
            </a:r>
          </a:p>
        </p:txBody>
      </p:sp>
      <p:sp>
        <p:nvSpPr>
          <p:cNvPr id="3" name="Content Placeholder 2">
            <a:extLst>
              <a:ext uri="{FF2B5EF4-FFF2-40B4-BE49-F238E27FC236}">
                <a16:creationId xmlns:a16="http://schemas.microsoft.com/office/drawing/2014/main" id="{80EDF180-AECE-4233-A2DC-99DBF7163E73}"/>
              </a:ext>
            </a:extLst>
          </p:cNvPr>
          <p:cNvSpPr>
            <a:spLocks noGrp="1"/>
          </p:cNvSpPr>
          <p:nvPr>
            <p:ph idx="1"/>
          </p:nvPr>
        </p:nvSpPr>
        <p:spPr/>
        <p:txBody>
          <a:bodyPr/>
          <a:lstStyle/>
          <a:p>
            <a:r>
              <a:rPr lang="en-GB" dirty="0"/>
              <a:t>One of these should be completed face to face</a:t>
            </a:r>
          </a:p>
          <a:p>
            <a:r>
              <a:rPr lang="en-GB" dirty="0"/>
              <a:t>The other is then completed online</a:t>
            </a:r>
          </a:p>
          <a:p>
            <a:r>
              <a:rPr lang="en-GB" dirty="0"/>
              <a:t>In attendance there should be the UT, Associate Teacher and a Mentor from the school</a:t>
            </a:r>
          </a:p>
          <a:p>
            <a:r>
              <a:rPr lang="en-GB" dirty="0"/>
              <a:t>Associate Teacher should come to this meeting with their Critical Incident completed and ready to share – up to 5 pieces of evidence CAN be bought to support the Critical Incident</a:t>
            </a:r>
          </a:p>
        </p:txBody>
      </p:sp>
    </p:spTree>
    <p:extLst>
      <p:ext uri="{BB962C8B-B14F-4D97-AF65-F5344CB8AC3E}">
        <p14:creationId xmlns:p14="http://schemas.microsoft.com/office/powerpoint/2010/main" val="3669425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64746-3454-485A-8CC4-22E910FE5530}"/>
              </a:ext>
            </a:extLst>
          </p:cNvPr>
          <p:cNvSpPr>
            <a:spLocks noGrp="1"/>
          </p:cNvSpPr>
          <p:nvPr>
            <p:ph type="title"/>
          </p:nvPr>
        </p:nvSpPr>
        <p:spPr/>
        <p:txBody>
          <a:bodyPr/>
          <a:lstStyle/>
          <a:p>
            <a:r>
              <a:rPr lang="en-GB" dirty="0"/>
              <a:t>Critical Incident - Definition</a:t>
            </a:r>
          </a:p>
        </p:txBody>
      </p:sp>
      <p:sp>
        <p:nvSpPr>
          <p:cNvPr id="3" name="Content Placeholder 2">
            <a:extLst>
              <a:ext uri="{FF2B5EF4-FFF2-40B4-BE49-F238E27FC236}">
                <a16:creationId xmlns:a16="http://schemas.microsoft.com/office/drawing/2014/main" id="{2757D8AC-0120-44E8-9760-6172C96BF0B6}"/>
              </a:ext>
            </a:extLst>
          </p:cNvPr>
          <p:cNvSpPr>
            <a:spLocks noGrp="1"/>
          </p:cNvSpPr>
          <p:nvPr>
            <p:ph idx="1"/>
          </p:nvPr>
        </p:nvSpPr>
        <p:spPr>
          <a:xfrm>
            <a:off x="962526" y="1825626"/>
            <a:ext cx="10391274" cy="4013700"/>
          </a:xfrm>
        </p:spPr>
        <p:txBody>
          <a:bodyPr/>
          <a:lstStyle/>
          <a:p>
            <a:r>
              <a:rPr lang="en-GB" sz="3000" dirty="0">
                <a:ea typeface="Calibri" panose="020F0502020204030204" pitchFamily="34" charset="0"/>
              </a:rPr>
              <a:t>Critical incidents are learning situations that lead to significant learning and personal growth. </a:t>
            </a:r>
          </a:p>
          <a:p>
            <a:endParaRPr lang="en-GB" sz="3000" dirty="0">
              <a:ea typeface="Calibri" panose="020F0502020204030204" pitchFamily="34" charset="0"/>
            </a:endParaRPr>
          </a:p>
          <a:p>
            <a:r>
              <a:rPr lang="en-GB" sz="3000" dirty="0">
                <a:ea typeface="Calibri" panose="020F0502020204030204" pitchFamily="34" charset="0"/>
              </a:rPr>
              <a:t>A critical incident does not need to be a serious or dangerous event; rather “critical” is to be interpreted as relevant or important that would require more in-depth reflections.</a:t>
            </a:r>
          </a:p>
          <a:p>
            <a:endParaRPr lang="en-GB" dirty="0"/>
          </a:p>
        </p:txBody>
      </p:sp>
    </p:spTree>
    <p:extLst>
      <p:ext uri="{BB962C8B-B14F-4D97-AF65-F5344CB8AC3E}">
        <p14:creationId xmlns:p14="http://schemas.microsoft.com/office/powerpoint/2010/main" val="145941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6A38-44C8-4FB4-ABED-F172EFC331DF}"/>
              </a:ext>
            </a:extLst>
          </p:cNvPr>
          <p:cNvSpPr>
            <a:spLocks noGrp="1"/>
          </p:cNvSpPr>
          <p:nvPr>
            <p:ph type="title"/>
          </p:nvPr>
        </p:nvSpPr>
        <p:spPr/>
        <p:txBody>
          <a:bodyPr/>
          <a:lstStyle/>
          <a:p>
            <a:r>
              <a:rPr lang="en-GB" dirty="0"/>
              <a:t>BCU ITE Curriculum</a:t>
            </a:r>
          </a:p>
        </p:txBody>
      </p:sp>
      <p:sp>
        <p:nvSpPr>
          <p:cNvPr id="3" name="Content Placeholder 2">
            <a:extLst>
              <a:ext uri="{FF2B5EF4-FFF2-40B4-BE49-F238E27FC236}">
                <a16:creationId xmlns:a16="http://schemas.microsoft.com/office/drawing/2014/main" id="{8AA4412A-FC63-438B-844D-65FE3B4AA0B6}"/>
              </a:ext>
            </a:extLst>
          </p:cNvPr>
          <p:cNvSpPr>
            <a:spLocks noGrp="1"/>
          </p:cNvSpPr>
          <p:nvPr>
            <p:ph idx="1"/>
          </p:nvPr>
        </p:nvSpPr>
        <p:spPr/>
        <p:txBody>
          <a:bodyPr/>
          <a:lstStyle/>
          <a:p>
            <a:pPr algn="just">
              <a:spcAft>
                <a:spcPts val="400"/>
              </a:spcAft>
            </a:pPr>
            <a:r>
              <a:rPr lang="en-GB" sz="2400" dirty="0">
                <a:effectLst/>
                <a:latin typeface="Arial" panose="020B0604020202020204" pitchFamily="34" charset="0"/>
                <a:ea typeface="Times New Roman" panose="02020603050405020304" pitchFamily="18" charset="0"/>
              </a:rPr>
              <a:t>THE BCU ITE Curriculum complies with the ITT Core Content Framework (DfE, 2019). Each module within the ITE Curriculum ensures that Associate Teachers acquire </a:t>
            </a:r>
            <a:r>
              <a:rPr lang="en-GB" sz="2400" b="1" dirty="0">
                <a:effectLst/>
                <a:latin typeface="Arial" panose="020B0604020202020204" pitchFamily="34" charset="0"/>
                <a:ea typeface="Times New Roman" panose="02020603050405020304" pitchFamily="18" charset="0"/>
              </a:rPr>
              <a:t>research-led subject, pedagogical and curriculum knowledge</a:t>
            </a:r>
            <a:r>
              <a:rPr lang="en-GB" sz="2400" dirty="0">
                <a:effectLst/>
                <a:latin typeface="Arial" panose="020B0604020202020204" pitchFamily="34" charset="0"/>
                <a:ea typeface="Times New Roman" panose="02020603050405020304" pitchFamily="18" charset="0"/>
              </a:rPr>
              <a:t>, and </a:t>
            </a:r>
            <a:r>
              <a:rPr lang="en-GB" sz="2400" b="1" dirty="0">
                <a:effectLst/>
                <a:latin typeface="Arial" panose="020B0604020202020204" pitchFamily="34" charset="0"/>
                <a:ea typeface="Times New Roman" panose="02020603050405020304" pitchFamily="18" charset="0"/>
              </a:rPr>
              <a:t>develop a clear insight into how to implement this knowledge</a:t>
            </a:r>
            <a:r>
              <a:rPr lang="en-GB" sz="2400" dirty="0">
                <a:effectLst/>
                <a:latin typeface="Arial" panose="020B0604020202020204" pitchFamily="34" charset="0"/>
                <a:ea typeface="Times New Roman" panose="02020603050405020304" pitchFamily="18" charset="0"/>
              </a:rPr>
              <a:t> as they develop their teaching skills with the support of expert colleagues across the BCU regional partnership.</a:t>
            </a:r>
          </a:p>
          <a:p>
            <a:pPr algn="just">
              <a:spcAft>
                <a:spcPts val="400"/>
              </a:spcAft>
            </a:pPr>
            <a:endParaRPr lang="en-GB" sz="2400" dirty="0">
              <a:effectLst/>
              <a:latin typeface="Arial" panose="020B0604020202020204" pitchFamily="34" charset="0"/>
              <a:ea typeface="Times New Roman" panose="02020603050405020304" pitchFamily="18" charset="0"/>
            </a:endParaRPr>
          </a:p>
          <a:p>
            <a:pPr algn="just">
              <a:spcAft>
                <a:spcPts val="400"/>
              </a:spcAft>
            </a:pPr>
            <a:r>
              <a:rPr lang="en-GB" sz="2400" dirty="0">
                <a:effectLst/>
                <a:latin typeface="Arial" panose="020B0604020202020204" pitchFamily="34" charset="0"/>
                <a:ea typeface="Times New Roman" panose="02020603050405020304" pitchFamily="18" charset="0"/>
              </a:rPr>
              <a:t>The ITE Curriculum at BCU comprises six themes which are embedded throughout the university-based sessions and your school-based training modules.</a:t>
            </a:r>
          </a:p>
          <a:p>
            <a:endParaRPr lang="en-GB" dirty="0"/>
          </a:p>
        </p:txBody>
      </p:sp>
    </p:spTree>
    <p:extLst>
      <p:ext uri="{BB962C8B-B14F-4D97-AF65-F5344CB8AC3E}">
        <p14:creationId xmlns:p14="http://schemas.microsoft.com/office/powerpoint/2010/main" val="1829500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006A8-552E-4C80-A38C-F55683D01B37}"/>
              </a:ext>
            </a:extLst>
          </p:cNvPr>
          <p:cNvSpPr>
            <a:spLocks noGrp="1"/>
          </p:cNvSpPr>
          <p:nvPr>
            <p:ph type="title"/>
          </p:nvPr>
        </p:nvSpPr>
        <p:spPr/>
        <p:txBody>
          <a:bodyPr/>
          <a:lstStyle/>
          <a:p>
            <a:r>
              <a:rPr lang="en-GB" dirty="0"/>
              <a:t>Critical Incident</a:t>
            </a:r>
          </a:p>
        </p:txBody>
      </p:sp>
      <p:sp>
        <p:nvSpPr>
          <p:cNvPr id="3" name="Content Placeholder 2">
            <a:extLst>
              <a:ext uri="{FF2B5EF4-FFF2-40B4-BE49-F238E27FC236}">
                <a16:creationId xmlns:a16="http://schemas.microsoft.com/office/drawing/2014/main" id="{722489E4-670F-4503-9533-C8602DCF6200}"/>
              </a:ext>
            </a:extLst>
          </p:cNvPr>
          <p:cNvSpPr>
            <a:spLocks noGrp="1"/>
          </p:cNvSpPr>
          <p:nvPr>
            <p:ph idx="1"/>
          </p:nvPr>
        </p:nvSpPr>
        <p:spPr>
          <a:xfrm>
            <a:off x="962526" y="1556792"/>
            <a:ext cx="10391274" cy="4351338"/>
          </a:xfrm>
        </p:spPr>
        <p:txBody>
          <a:bodyPr/>
          <a:lstStyle/>
          <a:p>
            <a:endParaRPr lang="en-GB" dirty="0"/>
          </a:p>
          <a:p>
            <a:r>
              <a:rPr lang="en-GB" dirty="0"/>
              <a:t>BCU Assessment tracker is used to identify key areas of progression</a:t>
            </a:r>
          </a:p>
          <a:p>
            <a:r>
              <a:rPr lang="en-GB" dirty="0"/>
              <a:t>Associate Teacher shows how they are progressing toward the BCU Curriculum Key Themes</a:t>
            </a:r>
          </a:p>
          <a:p>
            <a:r>
              <a:rPr lang="en-GB" dirty="0"/>
              <a:t>The Critical Incident is the Associate Teacher’s opportunity to show and prove how they are progressing and developing.</a:t>
            </a:r>
          </a:p>
          <a:p>
            <a:pPr marL="0" indent="0">
              <a:buNone/>
            </a:pPr>
            <a:endParaRPr lang="en-GB" dirty="0"/>
          </a:p>
        </p:txBody>
      </p:sp>
    </p:spTree>
    <p:extLst>
      <p:ext uri="{BB962C8B-B14F-4D97-AF65-F5344CB8AC3E}">
        <p14:creationId xmlns:p14="http://schemas.microsoft.com/office/powerpoint/2010/main" val="1212642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A32C34-7E07-4C15-8750-84CD8E6CD5F3}"/>
              </a:ext>
            </a:extLst>
          </p:cNvPr>
          <p:cNvPicPr>
            <a:picLocks noChangeAspect="1"/>
          </p:cNvPicPr>
          <p:nvPr/>
        </p:nvPicPr>
        <p:blipFill>
          <a:blip r:embed="rId2"/>
          <a:stretch>
            <a:fillRect/>
          </a:stretch>
        </p:blipFill>
        <p:spPr>
          <a:xfrm>
            <a:off x="3065264" y="260649"/>
            <a:ext cx="6061472" cy="5407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8421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F979B-187A-44CA-BE61-FD55ACA464AF}"/>
              </a:ext>
            </a:extLst>
          </p:cNvPr>
          <p:cNvSpPr>
            <a:spLocks noGrp="1"/>
          </p:cNvSpPr>
          <p:nvPr>
            <p:ph type="title"/>
          </p:nvPr>
        </p:nvSpPr>
        <p:spPr/>
        <p:txBody>
          <a:bodyPr/>
          <a:lstStyle/>
          <a:p>
            <a:r>
              <a:rPr lang="en-GB" dirty="0"/>
              <a:t>Critical Incident Focus</a:t>
            </a:r>
          </a:p>
        </p:txBody>
      </p:sp>
      <p:sp>
        <p:nvSpPr>
          <p:cNvPr id="3" name="Content Placeholder 2">
            <a:extLst>
              <a:ext uri="{FF2B5EF4-FFF2-40B4-BE49-F238E27FC236}">
                <a16:creationId xmlns:a16="http://schemas.microsoft.com/office/drawing/2014/main" id="{C3D808D2-AFE0-4A51-AAFB-7445A78E4A02}"/>
              </a:ext>
            </a:extLst>
          </p:cNvPr>
          <p:cNvSpPr>
            <a:spLocks noGrp="1"/>
          </p:cNvSpPr>
          <p:nvPr>
            <p:ph idx="1"/>
          </p:nvPr>
        </p:nvSpPr>
        <p:spPr/>
        <p:txBody>
          <a:bodyPr/>
          <a:lstStyle/>
          <a:p>
            <a:pPr lvl="0">
              <a:lnSpc>
                <a:spcPct val="115000"/>
              </a:lnSpc>
              <a:tabLst>
                <a:tab pos="685800" algn="l"/>
              </a:tabLst>
            </a:pPr>
            <a:r>
              <a:rPr lang="en-GB" sz="2200" dirty="0">
                <a:effectLst/>
                <a:ea typeface="Calibri" panose="020F0502020204030204" pitchFamily="34" charset="0"/>
                <a:cs typeface="Times New Roman" panose="02020603050405020304" pitchFamily="18" charset="0"/>
              </a:rPr>
              <a:t>CI RM1 – Behaviour</a:t>
            </a:r>
          </a:p>
          <a:p>
            <a:pPr lvl="0">
              <a:lnSpc>
                <a:spcPct val="115000"/>
              </a:lnSpc>
              <a:tabLst>
                <a:tab pos="685800" algn="l"/>
              </a:tabLst>
            </a:pPr>
            <a:r>
              <a:rPr lang="en-GB" sz="2200" dirty="0">
                <a:effectLst/>
                <a:ea typeface="Calibri" panose="020F0502020204030204" pitchFamily="34" charset="0"/>
                <a:cs typeface="Times New Roman" panose="02020603050405020304" pitchFamily="18" charset="0"/>
              </a:rPr>
              <a:t>CI PM1 – Linked to Phonics/Subject Specialism/An area of student reflection/learning</a:t>
            </a:r>
          </a:p>
          <a:p>
            <a:pPr lvl="0">
              <a:lnSpc>
                <a:spcPct val="115000"/>
              </a:lnSpc>
              <a:tabLst>
                <a:tab pos="685800" algn="l"/>
              </a:tabLst>
            </a:pPr>
            <a:r>
              <a:rPr lang="en-GB" sz="2200" dirty="0">
                <a:effectLst/>
                <a:ea typeface="Calibri" panose="020F0502020204030204" pitchFamily="34" charset="0"/>
                <a:cs typeface="Times New Roman" panose="02020603050405020304" pitchFamily="18" charset="0"/>
              </a:rPr>
              <a:t>CI RM2 – Adaptive teaching linked to a subject</a:t>
            </a:r>
          </a:p>
          <a:p>
            <a:pPr lvl="0">
              <a:lnSpc>
                <a:spcPct val="115000"/>
              </a:lnSpc>
              <a:tabLst>
                <a:tab pos="685800" algn="l"/>
              </a:tabLst>
            </a:pPr>
            <a:r>
              <a:rPr lang="en-GB" sz="2200" dirty="0">
                <a:effectLst/>
                <a:ea typeface="Calibri" panose="020F0502020204030204" pitchFamily="34" charset="0"/>
                <a:cs typeface="Times New Roman" panose="02020603050405020304" pitchFamily="18" charset="0"/>
              </a:rPr>
              <a:t>CI PM2 - Linked to Phonics/Subject Specialism/An area of student reflection/learning</a:t>
            </a:r>
          </a:p>
          <a:p>
            <a:pPr lvl="0">
              <a:lnSpc>
                <a:spcPct val="115000"/>
              </a:lnSpc>
              <a:tabLst>
                <a:tab pos="685800" algn="l"/>
              </a:tabLst>
            </a:pPr>
            <a:r>
              <a:rPr lang="en-GB" sz="2200" dirty="0">
                <a:effectLst/>
                <a:ea typeface="Calibri" panose="020F0502020204030204" pitchFamily="34" charset="0"/>
                <a:cs typeface="Times New Roman" panose="02020603050405020304" pitchFamily="18" charset="0"/>
              </a:rPr>
              <a:t>CI RM3 – Assessment linked to a subject</a:t>
            </a:r>
          </a:p>
          <a:p>
            <a:pPr lvl="0">
              <a:lnSpc>
                <a:spcPct val="115000"/>
              </a:lnSpc>
              <a:spcAft>
                <a:spcPts val="1000"/>
              </a:spcAft>
              <a:tabLst>
                <a:tab pos="685800" algn="l"/>
              </a:tabLst>
            </a:pPr>
            <a:r>
              <a:rPr lang="en-GB" sz="2200" dirty="0">
                <a:effectLst/>
                <a:ea typeface="Calibri" panose="020F0502020204030204" pitchFamily="34" charset="0"/>
                <a:cs typeface="Times New Roman" panose="02020603050405020304" pitchFamily="18" charset="0"/>
              </a:rPr>
              <a:t>CI PM3 - Linked to Phonics/Subject Specialism/An area of student reflection/learning</a:t>
            </a:r>
          </a:p>
          <a:p>
            <a:endParaRPr lang="en-GB" dirty="0"/>
          </a:p>
        </p:txBody>
      </p:sp>
    </p:spTree>
    <p:extLst>
      <p:ext uri="{BB962C8B-B14F-4D97-AF65-F5344CB8AC3E}">
        <p14:creationId xmlns:p14="http://schemas.microsoft.com/office/powerpoint/2010/main" val="2723778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FAC36-C8E8-44F0-985B-02BD69C45B32}"/>
              </a:ext>
            </a:extLst>
          </p:cNvPr>
          <p:cNvSpPr>
            <a:spLocks noGrp="1"/>
          </p:cNvSpPr>
          <p:nvPr>
            <p:ph type="title"/>
          </p:nvPr>
        </p:nvSpPr>
        <p:spPr/>
        <p:txBody>
          <a:bodyPr/>
          <a:lstStyle/>
          <a:p>
            <a:r>
              <a:rPr lang="en-GB" dirty="0"/>
              <a:t>Joint observation</a:t>
            </a:r>
          </a:p>
        </p:txBody>
      </p:sp>
      <p:sp>
        <p:nvSpPr>
          <p:cNvPr id="3" name="Content Placeholder 2">
            <a:extLst>
              <a:ext uri="{FF2B5EF4-FFF2-40B4-BE49-F238E27FC236}">
                <a16:creationId xmlns:a16="http://schemas.microsoft.com/office/drawing/2014/main" id="{8F3C9586-F62D-4807-BBBA-02A3333C972B}"/>
              </a:ext>
            </a:extLst>
          </p:cNvPr>
          <p:cNvSpPr>
            <a:spLocks noGrp="1"/>
          </p:cNvSpPr>
          <p:nvPr>
            <p:ph idx="1"/>
          </p:nvPr>
        </p:nvSpPr>
        <p:spPr/>
        <p:txBody>
          <a:bodyPr/>
          <a:lstStyle/>
          <a:p>
            <a:r>
              <a:rPr lang="en-GB" dirty="0"/>
              <a:t>Face to face with mentor using subject specific feedback prompts</a:t>
            </a:r>
          </a:p>
          <a:p>
            <a:r>
              <a:rPr lang="en-GB" dirty="0"/>
              <a:t>Non-negotiable one face to face joint observation per placement</a:t>
            </a:r>
          </a:p>
          <a:p>
            <a:r>
              <a:rPr lang="en-GB" dirty="0"/>
              <a:t>If school requests an additional observation for support for a struggling Associate Teacher this is fine</a:t>
            </a:r>
          </a:p>
        </p:txBody>
      </p:sp>
    </p:spTree>
    <p:extLst>
      <p:ext uri="{BB962C8B-B14F-4D97-AF65-F5344CB8AC3E}">
        <p14:creationId xmlns:p14="http://schemas.microsoft.com/office/powerpoint/2010/main" val="1946155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E2B3D3-6498-4301-99C9-6AEC1D28EC0A}"/>
              </a:ext>
            </a:extLst>
          </p:cNvPr>
          <p:cNvPicPr>
            <a:picLocks noChangeAspect="1"/>
          </p:cNvPicPr>
          <p:nvPr/>
        </p:nvPicPr>
        <p:blipFill>
          <a:blip r:embed="rId2"/>
          <a:stretch>
            <a:fillRect/>
          </a:stretch>
        </p:blipFill>
        <p:spPr>
          <a:xfrm>
            <a:off x="550506" y="582480"/>
            <a:ext cx="9032033" cy="58983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07104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5D6D-9008-41E6-9DE4-16B7473C6E8C}"/>
              </a:ext>
            </a:extLst>
          </p:cNvPr>
          <p:cNvSpPr>
            <a:spLocks noGrp="1"/>
          </p:cNvSpPr>
          <p:nvPr>
            <p:ph type="title"/>
          </p:nvPr>
        </p:nvSpPr>
        <p:spPr>
          <a:xfrm>
            <a:off x="276872" y="104944"/>
            <a:ext cx="10515600" cy="998376"/>
          </a:xfrm>
        </p:spPr>
        <p:txBody>
          <a:bodyPr/>
          <a:lstStyle/>
          <a:p>
            <a:r>
              <a:rPr lang="en-GB" dirty="0"/>
              <a:t>Subject Feedback Prompts</a:t>
            </a:r>
          </a:p>
        </p:txBody>
      </p:sp>
      <p:pic>
        <p:nvPicPr>
          <p:cNvPr id="4" name="Picture 3">
            <a:extLst>
              <a:ext uri="{FF2B5EF4-FFF2-40B4-BE49-F238E27FC236}">
                <a16:creationId xmlns:a16="http://schemas.microsoft.com/office/drawing/2014/main" id="{87837863-7093-4074-8D2C-BF6528C56855}"/>
              </a:ext>
            </a:extLst>
          </p:cNvPr>
          <p:cNvPicPr>
            <a:picLocks noChangeAspect="1"/>
          </p:cNvPicPr>
          <p:nvPr/>
        </p:nvPicPr>
        <p:blipFill>
          <a:blip r:embed="rId2"/>
          <a:stretch>
            <a:fillRect/>
          </a:stretch>
        </p:blipFill>
        <p:spPr>
          <a:xfrm>
            <a:off x="816220" y="1103320"/>
            <a:ext cx="8505062" cy="55120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56502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066A45-7DEA-477D-8425-96CD308DE653}"/>
              </a:ext>
            </a:extLst>
          </p:cNvPr>
          <p:cNvPicPr>
            <a:picLocks noChangeAspect="1"/>
          </p:cNvPicPr>
          <p:nvPr/>
        </p:nvPicPr>
        <p:blipFill>
          <a:blip r:embed="rId2"/>
          <a:stretch>
            <a:fillRect/>
          </a:stretch>
        </p:blipFill>
        <p:spPr>
          <a:xfrm>
            <a:off x="585216" y="320655"/>
            <a:ext cx="9087567" cy="62166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16957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093C-1B89-4A99-A87E-3A68FD931326}"/>
              </a:ext>
            </a:extLst>
          </p:cNvPr>
          <p:cNvSpPr>
            <a:spLocks noGrp="1"/>
          </p:cNvSpPr>
          <p:nvPr>
            <p:ph type="title"/>
          </p:nvPr>
        </p:nvSpPr>
        <p:spPr/>
        <p:txBody>
          <a:bodyPr/>
          <a:lstStyle/>
          <a:p>
            <a:r>
              <a:rPr lang="en-GB" dirty="0"/>
              <a:t>Rapid Improvement Targets</a:t>
            </a:r>
          </a:p>
        </p:txBody>
      </p:sp>
      <p:pic>
        <p:nvPicPr>
          <p:cNvPr id="10" name="Picture 9">
            <a:extLst>
              <a:ext uri="{FF2B5EF4-FFF2-40B4-BE49-F238E27FC236}">
                <a16:creationId xmlns:a16="http://schemas.microsoft.com/office/drawing/2014/main" id="{157D258F-1359-449C-BF9C-CF336C72B5CD}"/>
              </a:ext>
            </a:extLst>
          </p:cNvPr>
          <p:cNvPicPr>
            <a:picLocks noChangeAspect="1"/>
          </p:cNvPicPr>
          <p:nvPr/>
        </p:nvPicPr>
        <p:blipFill>
          <a:blip r:embed="rId2"/>
          <a:stretch>
            <a:fillRect/>
          </a:stretch>
        </p:blipFill>
        <p:spPr>
          <a:xfrm>
            <a:off x="581025" y="1538539"/>
            <a:ext cx="5514975" cy="474345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8FE8F5C4-722A-491A-8796-AF9F57755A24}"/>
              </a:ext>
            </a:extLst>
          </p:cNvPr>
          <p:cNvPicPr>
            <a:picLocks noChangeAspect="1"/>
          </p:cNvPicPr>
          <p:nvPr/>
        </p:nvPicPr>
        <p:blipFill>
          <a:blip r:embed="rId3"/>
          <a:stretch>
            <a:fillRect/>
          </a:stretch>
        </p:blipFill>
        <p:spPr>
          <a:xfrm>
            <a:off x="6353175" y="2009524"/>
            <a:ext cx="5619750" cy="3095625"/>
          </a:xfrm>
          <a:prstGeom prst="rect">
            <a:avLst/>
          </a:prstGeom>
          <a:ln>
            <a:noFill/>
          </a:ln>
          <a:effectLst>
            <a:outerShdw blurRad="292100" dist="139700" dir="2700000" algn="tl" rotWithShape="0">
              <a:srgbClr val="333333">
                <a:alpha val="65000"/>
              </a:srgbClr>
            </a:outerShdw>
          </a:effectLst>
        </p:spPr>
      </p:pic>
      <p:sp>
        <p:nvSpPr>
          <p:cNvPr id="12" name="Arrow: Down 11">
            <a:extLst>
              <a:ext uri="{FF2B5EF4-FFF2-40B4-BE49-F238E27FC236}">
                <a16:creationId xmlns:a16="http://schemas.microsoft.com/office/drawing/2014/main" id="{D9296A3E-77E8-4378-BAE8-D03A9C4FB2E7}"/>
              </a:ext>
            </a:extLst>
          </p:cNvPr>
          <p:cNvSpPr/>
          <p:nvPr/>
        </p:nvSpPr>
        <p:spPr>
          <a:xfrm>
            <a:off x="2855495" y="6310312"/>
            <a:ext cx="625642" cy="365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row: Down 12">
            <a:extLst>
              <a:ext uri="{FF2B5EF4-FFF2-40B4-BE49-F238E27FC236}">
                <a16:creationId xmlns:a16="http://schemas.microsoft.com/office/drawing/2014/main" id="{A2873ADE-E2B1-4D31-9177-A78E3266DF2D}"/>
              </a:ext>
            </a:extLst>
          </p:cNvPr>
          <p:cNvSpPr/>
          <p:nvPr/>
        </p:nvSpPr>
        <p:spPr>
          <a:xfrm>
            <a:off x="8718884" y="1588587"/>
            <a:ext cx="625642" cy="365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630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72B9-D21C-4397-8D7D-90CCA7021832}"/>
              </a:ext>
            </a:extLst>
          </p:cNvPr>
          <p:cNvSpPr>
            <a:spLocks noGrp="1"/>
          </p:cNvSpPr>
          <p:nvPr>
            <p:ph type="title"/>
          </p:nvPr>
        </p:nvSpPr>
        <p:spPr>
          <a:xfrm>
            <a:off x="554736" y="0"/>
            <a:ext cx="10515600" cy="1325563"/>
          </a:xfrm>
        </p:spPr>
        <p:txBody>
          <a:bodyPr/>
          <a:lstStyle/>
          <a:p>
            <a:r>
              <a:rPr lang="en-GB" dirty="0"/>
              <a:t>Mentor Guidance Booklet</a:t>
            </a:r>
          </a:p>
        </p:txBody>
      </p:sp>
      <p:pic>
        <p:nvPicPr>
          <p:cNvPr id="7" name="Picture 6">
            <a:extLst>
              <a:ext uri="{FF2B5EF4-FFF2-40B4-BE49-F238E27FC236}">
                <a16:creationId xmlns:a16="http://schemas.microsoft.com/office/drawing/2014/main" id="{B75F79A4-1B4F-4E28-B6F3-20DF632C2FBA}"/>
              </a:ext>
            </a:extLst>
          </p:cNvPr>
          <p:cNvPicPr>
            <a:picLocks noChangeAspect="1"/>
          </p:cNvPicPr>
          <p:nvPr/>
        </p:nvPicPr>
        <p:blipFill>
          <a:blip r:embed="rId2"/>
          <a:stretch>
            <a:fillRect/>
          </a:stretch>
        </p:blipFill>
        <p:spPr>
          <a:xfrm>
            <a:off x="725221" y="1069900"/>
            <a:ext cx="8101538" cy="56467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09653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4CFD-B693-4664-95A4-95579938ABEE}"/>
              </a:ext>
            </a:extLst>
          </p:cNvPr>
          <p:cNvSpPr>
            <a:spLocks noGrp="1"/>
          </p:cNvSpPr>
          <p:nvPr>
            <p:ph type="title"/>
          </p:nvPr>
        </p:nvSpPr>
        <p:spPr/>
        <p:txBody>
          <a:bodyPr/>
          <a:lstStyle/>
          <a:p>
            <a:r>
              <a:rPr lang="en-GB" dirty="0"/>
              <a:t>Associate Teacher Planning Expectations</a:t>
            </a:r>
          </a:p>
        </p:txBody>
      </p:sp>
      <p:sp>
        <p:nvSpPr>
          <p:cNvPr id="3" name="Content Placeholder 2">
            <a:extLst>
              <a:ext uri="{FF2B5EF4-FFF2-40B4-BE49-F238E27FC236}">
                <a16:creationId xmlns:a16="http://schemas.microsoft.com/office/drawing/2014/main" id="{4F5FDA76-7656-47D2-A394-E6C9F7830873}"/>
              </a:ext>
            </a:extLst>
          </p:cNvPr>
          <p:cNvSpPr>
            <a:spLocks noGrp="1"/>
          </p:cNvSpPr>
          <p:nvPr>
            <p:ph idx="1"/>
          </p:nvPr>
        </p:nvSpPr>
        <p:spPr/>
        <p:txBody>
          <a:bodyPr/>
          <a:lstStyle/>
          <a:p>
            <a:r>
              <a:rPr lang="en-GB" dirty="0"/>
              <a:t>Associate Teachers are expected to use the BCU Planning Proforma</a:t>
            </a:r>
          </a:p>
          <a:p>
            <a:r>
              <a:rPr lang="en-GB" dirty="0"/>
              <a:t>For Associate Teachers on their first placement this is for all lessons taught</a:t>
            </a:r>
          </a:p>
          <a:p>
            <a:r>
              <a:rPr lang="en-GB" dirty="0"/>
              <a:t>They should have a clear understanding of the sequence of learning</a:t>
            </a:r>
          </a:p>
          <a:p>
            <a:r>
              <a:rPr lang="en-GB" dirty="0"/>
              <a:t>For later placements all observed lessons should have planning on this proforma available</a:t>
            </a:r>
          </a:p>
        </p:txBody>
      </p:sp>
    </p:spTree>
    <p:extLst>
      <p:ext uri="{BB962C8B-B14F-4D97-AF65-F5344CB8AC3E}">
        <p14:creationId xmlns:p14="http://schemas.microsoft.com/office/powerpoint/2010/main" val="2486711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C665A9-F7C1-40EA-ABD0-4E2D724DD89C}"/>
              </a:ext>
            </a:extLst>
          </p:cNvPr>
          <p:cNvPicPr>
            <a:picLocks noChangeAspect="1"/>
          </p:cNvPicPr>
          <p:nvPr/>
        </p:nvPicPr>
        <p:blipFill rotWithShape="1">
          <a:blip r:embed="rId2" cstate="screen">
            <a:alphaModFix amt="5000"/>
            <a:extLst>
              <a:ext uri="{28A0092B-C50C-407E-A947-70E740481C1C}">
                <a14:useLocalDpi xmlns:a14="http://schemas.microsoft.com/office/drawing/2010/main"/>
              </a:ext>
            </a:extLst>
          </a:blip>
          <a:srcRect r="17423" b="15777"/>
          <a:stretch/>
        </p:blipFill>
        <p:spPr>
          <a:xfrm>
            <a:off x="4889594" y="0"/>
            <a:ext cx="7302406" cy="6857999"/>
          </a:xfrm>
          <a:prstGeom prst="rect">
            <a:avLst/>
          </a:prstGeom>
        </p:spPr>
      </p:pic>
      <p:graphicFrame>
        <p:nvGraphicFramePr>
          <p:cNvPr id="12" name="Content Placeholder 5">
            <a:extLst>
              <a:ext uri="{FF2B5EF4-FFF2-40B4-BE49-F238E27FC236}">
                <a16:creationId xmlns:a16="http://schemas.microsoft.com/office/drawing/2014/main" id="{CC02E819-A7F7-40AA-89E8-2054096A7921}"/>
              </a:ext>
            </a:extLst>
          </p:cNvPr>
          <p:cNvGraphicFramePr>
            <a:graphicFrameLocks/>
          </p:cNvGraphicFramePr>
          <p:nvPr/>
        </p:nvGraphicFramePr>
        <p:xfrm>
          <a:off x="639722" y="153304"/>
          <a:ext cx="10912556" cy="6147502"/>
        </p:xfrm>
        <a:graphic>
          <a:graphicData uri="http://schemas.openxmlformats.org/drawingml/2006/table">
            <a:tbl>
              <a:tblPr firstRow="1" bandRow="1">
                <a:tableStyleId>{5C22544A-7EE6-4342-B048-85BDC9FD1C3A}</a:tableStyleId>
              </a:tblPr>
              <a:tblGrid>
                <a:gridCol w="10912556">
                  <a:extLst>
                    <a:ext uri="{9D8B030D-6E8A-4147-A177-3AD203B41FA5}">
                      <a16:colId xmlns:a16="http://schemas.microsoft.com/office/drawing/2014/main" val="3736789133"/>
                    </a:ext>
                  </a:extLst>
                </a:gridCol>
              </a:tblGrid>
              <a:tr h="501342">
                <a:tc>
                  <a:txBody>
                    <a:bodyPr/>
                    <a:lstStyle/>
                    <a:p>
                      <a:pPr algn="ctr"/>
                      <a:r>
                        <a:rPr lang="en-GB" sz="2400" dirty="0">
                          <a:solidFill>
                            <a:schemeClr val="tx1"/>
                          </a:solidFill>
                        </a:rPr>
                        <a:t>BCU ITE Curriculum Key Themes</a:t>
                      </a:r>
                    </a:p>
                  </a:txBody>
                  <a:tcPr/>
                </a:tc>
                <a:extLst>
                  <a:ext uri="{0D108BD9-81ED-4DB2-BD59-A6C34878D82A}">
                    <a16:rowId xmlns:a16="http://schemas.microsoft.com/office/drawing/2014/main" val="3521161149"/>
                  </a:ext>
                </a:extLst>
              </a:tr>
              <a:tr h="902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FF0000"/>
                          </a:solidFill>
                        </a:rPr>
                        <a:t>A. Associate Teachers use critical enquiry and research informed practice to develop their understanding of effective teaching and learning.</a:t>
                      </a:r>
                    </a:p>
                  </a:txBody>
                  <a:tcPr/>
                </a:tc>
                <a:extLst>
                  <a:ext uri="{0D108BD9-81ED-4DB2-BD59-A6C34878D82A}">
                    <a16:rowId xmlns:a16="http://schemas.microsoft.com/office/drawing/2014/main" val="1877097762"/>
                  </a:ext>
                </a:extLst>
              </a:tr>
              <a:tr h="902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7030A0"/>
                          </a:solidFill>
                        </a:rPr>
                        <a:t>B. Associate Teacher’s classroom practice establishes effective behaviour management through the use of high expectations and awareness of pupil wellbeing.</a:t>
                      </a:r>
                    </a:p>
                  </a:txBody>
                  <a:tcPr/>
                </a:tc>
                <a:extLst>
                  <a:ext uri="{0D108BD9-81ED-4DB2-BD59-A6C34878D82A}">
                    <a16:rowId xmlns:a16="http://schemas.microsoft.com/office/drawing/2014/main" val="2114099332"/>
                  </a:ext>
                </a:extLst>
              </a:tr>
              <a:tr h="1127736">
                <a:tc>
                  <a:txBody>
                    <a:bodyPr/>
                    <a:lstStyle/>
                    <a:p>
                      <a:pPr lvl="0"/>
                      <a:r>
                        <a:rPr lang="en-GB" sz="1800" b="1" dirty="0">
                          <a:solidFill>
                            <a:srgbClr val="0070C0"/>
                          </a:solidFill>
                        </a:rPr>
                        <a:t>C. Associate Teachers knows more, remembers more and applies subject knowledge and subject specific pedagogy to impact on pupils’ progress</a:t>
                      </a:r>
                    </a:p>
                  </a:txBody>
                  <a:tcPr/>
                </a:tc>
                <a:extLst>
                  <a:ext uri="{0D108BD9-81ED-4DB2-BD59-A6C34878D82A}">
                    <a16:rowId xmlns:a16="http://schemas.microsoft.com/office/drawing/2014/main" val="2629000502"/>
                  </a:ext>
                </a:extLst>
              </a:tr>
              <a:tr h="8071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B050"/>
                          </a:solidFill>
                        </a:rPr>
                        <a:t>D. Associate Teachers uses knowledge about how pupils learn to plan and asses learning to ensure that all pupils make progress.</a:t>
                      </a:r>
                    </a:p>
                  </a:txBody>
                  <a:tcPr/>
                </a:tc>
                <a:extLst>
                  <a:ext uri="{0D108BD9-81ED-4DB2-BD59-A6C34878D82A}">
                    <a16:rowId xmlns:a16="http://schemas.microsoft.com/office/drawing/2014/main" val="2153299255"/>
                  </a:ext>
                </a:extLst>
              </a:tr>
              <a:tr h="1002684">
                <a:tc>
                  <a:txBody>
                    <a:bodyPr/>
                    <a:lstStyle/>
                    <a:p>
                      <a:pPr lvl="0"/>
                      <a:r>
                        <a:rPr lang="en-GB" sz="1800" b="1" dirty="0">
                          <a:solidFill>
                            <a:schemeClr val="accent2">
                              <a:lumMod val="50000"/>
                            </a:schemeClr>
                          </a:solidFill>
                        </a:rPr>
                        <a:t>E. Associate Teachers implement effective adaptive teaching approaches to support all learners, including SEND (Special Educational Needs and Disabilities) and EAL (English as Additional Language) learners. </a:t>
                      </a:r>
                    </a:p>
                  </a:txBody>
                  <a:tcPr/>
                </a:tc>
                <a:extLst>
                  <a:ext uri="{0D108BD9-81ED-4DB2-BD59-A6C34878D82A}">
                    <a16:rowId xmlns:a16="http://schemas.microsoft.com/office/drawing/2014/main" val="16686228"/>
                  </a:ext>
                </a:extLst>
              </a:tr>
              <a:tr h="902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accent1">
                              <a:lumMod val="50000"/>
                            </a:schemeClr>
                          </a:solidFill>
                        </a:rPr>
                        <a:t>F. Associate Teacher’s demonstrate professional behaviours and contributes effectively to the wider life of the school.</a:t>
                      </a:r>
                    </a:p>
                  </a:txBody>
                  <a:tcPr/>
                </a:tc>
                <a:extLst>
                  <a:ext uri="{0D108BD9-81ED-4DB2-BD59-A6C34878D82A}">
                    <a16:rowId xmlns:a16="http://schemas.microsoft.com/office/drawing/2014/main" val="527581683"/>
                  </a:ext>
                </a:extLst>
              </a:tr>
            </a:tbl>
          </a:graphicData>
        </a:graphic>
      </p:graphicFrame>
    </p:spTree>
    <p:extLst>
      <p:ext uri="{BB962C8B-B14F-4D97-AF65-F5344CB8AC3E}">
        <p14:creationId xmlns:p14="http://schemas.microsoft.com/office/powerpoint/2010/main" val="286057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DFF472-A484-4BD0-8491-8E4AC8941496}"/>
              </a:ext>
            </a:extLst>
          </p:cNvPr>
          <p:cNvPicPr>
            <a:picLocks noChangeAspect="1"/>
          </p:cNvPicPr>
          <p:nvPr/>
        </p:nvPicPr>
        <p:blipFill>
          <a:blip r:embed="rId2"/>
          <a:stretch>
            <a:fillRect/>
          </a:stretch>
        </p:blipFill>
        <p:spPr>
          <a:xfrm>
            <a:off x="2567608" y="260648"/>
            <a:ext cx="7503908" cy="5400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2192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52EDC0-E5EA-4019-AAB4-5AB71D1F6F8D}"/>
              </a:ext>
            </a:extLst>
          </p:cNvPr>
          <p:cNvPicPr>
            <a:picLocks noChangeAspect="1"/>
          </p:cNvPicPr>
          <p:nvPr/>
        </p:nvPicPr>
        <p:blipFill>
          <a:blip r:embed="rId2"/>
          <a:stretch>
            <a:fillRect/>
          </a:stretch>
        </p:blipFill>
        <p:spPr>
          <a:xfrm>
            <a:off x="1919536" y="620688"/>
            <a:ext cx="8100392" cy="4774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1931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CC8908-78E8-4D5C-A20E-A034EF599C5E}"/>
              </a:ext>
            </a:extLst>
          </p:cNvPr>
          <p:cNvPicPr>
            <a:picLocks noChangeAspect="1"/>
          </p:cNvPicPr>
          <p:nvPr/>
        </p:nvPicPr>
        <p:blipFill>
          <a:blip r:embed="rId2"/>
          <a:stretch>
            <a:fillRect/>
          </a:stretch>
        </p:blipFill>
        <p:spPr>
          <a:xfrm>
            <a:off x="2279577" y="548681"/>
            <a:ext cx="7851031" cy="49017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0388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F2C365-D36C-4F8E-9DA5-25E0EB335204}"/>
              </a:ext>
            </a:extLst>
          </p:cNvPr>
          <p:cNvPicPr>
            <a:picLocks noChangeAspect="1"/>
          </p:cNvPicPr>
          <p:nvPr/>
        </p:nvPicPr>
        <p:blipFill>
          <a:blip r:embed="rId2"/>
          <a:stretch>
            <a:fillRect/>
          </a:stretch>
        </p:blipFill>
        <p:spPr>
          <a:xfrm>
            <a:off x="2981347" y="116632"/>
            <a:ext cx="6416042" cy="446449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539C8F7-79EE-4241-BD96-12F52EB471A8}"/>
              </a:ext>
            </a:extLst>
          </p:cNvPr>
          <p:cNvPicPr>
            <a:picLocks noChangeAspect="1"/>
          </p:cNvPicPr>
          <p:nvPr/>
        </p:nvPicPr>
        <p:blipFill>
          <a:blip r:embed="rId3"/>
          <a:stretch>
            <a:fillRect/>
          </a:stretch>
        </p:blipFill>
        <p:spPr>
          <a:xfrm>
            <a:off x="2981347" y="4581129"/>
            <a:ext cx="6416042" cy="10137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7930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EDEB9-8E5F-45E1-A73E-21A350A0698A}"/>
              </a:ext>
            </a:extLst>
          </p:cNvPr>
          <p:cNvSpPr>
            <a:spLocks noGrp="1"/>
          </p:cNvSpPr>
          <p:nvPr>
            <p:ph type="title"/>
          </p:nvPr>
        </p:nvSpPr>
        <p:spPr/>
        <p:txBody>
          <a:bodyPr/>
          <a:lstStyle/>
          <a:p>
            <a:r>
              <a:rPr lang="en-GB" dirty="0"/>
              <a:t>Other points to note:</a:t>
            </a:r>
          </a:p>
        </p:txBody>
      </p:sp>
      <p:sp>
        <p:nvSpPr>
          <p:cNvPr id="3" name="Content Placeholder 2">
            <a:extLst>
              <a:ext uri="{FF2B5EF4-FFF2-40B4-BE49-F238E27FC236}">
                <a16:creationId xmlns:a16="http://schemas.microsoft.com/office/drawing/2014/main" id="{E08F7162-6AE6-4132-B0DC-B3697221CC8E}"/>
              </a:ext>
            </a:extLst>
          </p:cNvPr>
          <p:cNvSpPr>
            <a:spLocks noGrp="1"/>
          </p:cNvSpPr>
          <p:nvPr>
            <p:ph idx="1"/>
          </p:nvPr>
        </p:nvSpPr>
        <p:spPr/>
        <p:txBody>
          <a:bodyPr/>
          <a:lstStyle/>
          <a:p>
            <a:r>
              <a:rPr lang="en-GB" dirty="0"/>
              <a:t>Additional visits maybe needed for some Associate Teachers</a:t>
            </a:r>
          </a:p>
          <a:p>
            <a:r>
              <a:rPr lang="en-GB" dirty="0"/>
              <a:t>Hub Leads will be contacting schools to continue building network opportunities</a:t>
            </a:r>
          </a:p>
          <a:p>
            <a:r>
              <a:rPr lang="en-GB" dirty="0">
                <a:hlinkClick r:id="rId2"/>
              </a:rPr>
              <a:t>Primary and Early Years partnership website</a:t>
            </a:r>
            <a:endParaRPr lang="en-GB" dirty="0"/>
          </a:p>
          <a:p>
            <a:r>
              <a:rPr lang="en-GB" dirty="0"/>
              <a:t>Mentor Induction recording -  </a:t>
            </a:r>
            <a:r>
              <a:rPr lang="en-GB" dirty="0">
                <a:hlinkClick r:id="rId3"/>
              </a:rPr>
              <a:t>Mentor Induction 2023-24</a:t>
            </a:r>
            <a:endParaRPr lang="en-GB" dirty="0"/>
          </a:p>
          <a:p>
            <a:r>
              <a:rPr lang="en-GB" dirty="0"/>
              <a:t>Mentor Induction information -  </a:t>
            </a:r>
            <a:r>
              <a:rPr lang="en-GB" dirty="0">
                <a:hlinkClick r:id="rId4"/>
              </a:rPr>
              <a:t>Access Mentor Induction PowerPoint</a:t>
            </a:r>
            <a:r>
              <a:rPr lang="en-GB" dirty="0"/>
              <a:t> </a:t>
            </a:r>
            <a:endParaRPr lang="en-GB" sz="2800" dirty="0"/>
          </a:p>
          <a:p>
            <a:endParaRPr lang="en-GB" dirty="0"/>
          </a:p>
        </p:txBody>
      </p:sp>
    </p:spTree>
    <p:extLst>
      <p:ext uri="{BB962C8B-B14F-4D97-AF65-F5344CB8AC3E}">
        <p14:creationId xmlns:p14="http://schemas.microsoft.com/office/powerpoint/2010/main" val="856454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F47C9A-CB84-42AC-90E0-8F8F06AE8889}"/>
              </a:ext>
            </a:extLst>
          </p:cNvPr>
          <p:cNvSpPr txBox="1"/>
          <p:nvPr/>
        </p:nvSpPr>
        <p:spPr>
          <a:xfrm>
            <a:off x="7242048" y="87868"/>
            <a:ext cx="3932237" cy="3811588"/>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Primary Partnership Website</a:t>
            </a: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9" name="Content Placeholder 4">
            <a:extLst>
              <a:ext uri="{FF2B5EF4-FFF2-40B4-BE49-F238E27FC236}">
                <a16:creationId xmlns:a16="http://schemas.microsoft.com/office/drawing/2014/main" id="{13E34C12-E0D7-4047-B50C-4696AF3AEE6F}"/>
              </a:ext>
            </a:extLst>
          </p:cNvPr>
          <p:cNvGraphicFramePr>
            <a:graphicFrameLocks noGrp="1"/>
          </p:cNvGraphicFramePr>
          <p:nvPr>
            <p:ph idx="1"/>
            <p:extLst>
              <p:ext uri="{D42A27DB-BD31-4B8C-83A1-F6EECF244321}">
                <p14:modId xmlns:p14="http://schemas.microsoft.com/office/powerpoint/2010/main" val="3622147436"/>
              </p:ext>
            </p:extLst>
          </p:nvPr>
        </p:nvGraphicFramePr>
        <p:xfrm>
          <a:off x="594360" y="708906"/>
          <a:ext cx="11173967" cy="5232312"/>
        </p:xfrm>
        <a:graphic>
          <a:graphicData uri="http://schemas.openxmlformats.org/drawingml/2006/table">
            <a:tbl>
              <a:tblPr/>
              <a:tblGrid>
                <a:gridCol w="934548">
                  <a:extLst>
                    <a:ext uri="{9D8B030D-6E8A-4147-A177-3AD203B41FA5}">
                      <a16:colId xmlns:a16="http://schemas.microsoft.com/office/drawing/2014/main" val="3075659614"/>
                    </a:ext>
                  </a:extLst>
                </a:gridCol>
                <a:gridCol w="5204505">
                  <a:extLst>
                    <a:ext uri="{9D8B030D-6E8A-4147-A177-3AD203B41FA5}">
                      <a16:colId xmlns:a16="http://schemas.microsoft.com/office/drawing/2014/main" val="824591708"/>
                    </a:ext>
                  </a:extLst>
                </a:gridCol>
                <a:gridCol w="5034914">
                  <a:extLst>
                    <a:ext uri="{9D8B030D-6E8A-4147-A177-3AD203B41FA5}">
                      <a16:colId xmlns:a16="http://schemas.microsoft.com/office/drawing/2014/main" val="2827597799"/>
                    </a:ext>
                  </a:extLst>
                </a:gridCol>
              </a:tblGrid>
              <a:tr h="1087744">
                <a:tc>
                  <a:txBody>
                    <a:bodyPr/>
                    <a:lstStyle/>
                    <a:p>
                      <a:pPr algn="l" fontAlgn="base">
                        <a:spcBef>
                          <a:spcPts val="0"/>
                        </a:spcBef>
                        <a:spcAft>
                          <a:spcPts val="0"/>
                        </a:spcAft>
                      </a:pPr>
                      <a:r>
                        <a:rPr lang="en-GB" sz="1800" b="1" i="0" u="none" strike="noStrike" dirty="0">
                          <a:solidFill>
                            <a:srgbClr val="444444"/>
                          </a:solidFill>
                          <a:effectLst/>
                          <a:latin typeface="+mn-lt"/>
                        </a:rPr>
                        <a:t>CPD 1</a:t>
                      </a:r>
                      <a:endParaRPr lang="en-GB" sz="1800" b="0" i="0" u="none" strike="noStrike" dirty="0">
                        <a:effectLst/>
                        <a:latin typeface="+mn-lt"/>
                      </a:endParaRPr>
                    </a:p>
                  </a:txBody>
                  <a:tcPr marL="17587" marR="17587" marT="24693" marB="2469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accent1">
                        <a:lumMod val="40000"/>
                        <a:lumOff val="60000"/>
                      </a:schemeClr>
                    </a:solidFill>
                  </a:tcPr>
                </a:tc>
                <a:tc>
                  <a:txBody>
                    <a:bodyPr/>
                    <a:lstStyle/>
                    <a:p>
                      <a:pPr algn="l" fontAlgn="base">
                        <a:spcBef>
                          <a:spcPts val="0"/>
                        </a:spcBef>
                        <a:spcAft>
                          <a:spcPts val="0"/>
                        </a:spcAft>
                      </a:pPr>
                      <a:r>
                        <a:rPr lang="en-GB" sz="1600" b="0" i="0" u="none" strike="noStrike" dirty="0">
                          <a:solidFill>
                            <a:srgbClr val="2560B9"/>
                          </a:solidFill>
                          <a:effectLst/>
                          <a:latin typeface="+mn-lt"/>
                          <a:hlinkClick r:id="rId4"/>
                        </a:rPr>
                        <a:t>Monday 6 November</a:t>
                      </a:r>
                      <a:r>
                        <a:rPr lang="en-GB" sz="1600" b="0" i="0" u="none" strike="noStrike" dirty="0">
                          <a:effectLst/>
                          <a:latin typeface="+mn-lt"/>
                        </a:rPr>
                        <a:t> </a:t>
                      </a:r>
                      <a:r>
                        <a:rPr lang="en-GB" sz="1600" b="1" i="0" u="none" strike="noStrike" dirty="0">
                          <a:effectLst/>
                          <a:latin typeface="+mn-lt"/>
                        </a:rPr>
                        <a:t>or</a:t>
                      </a:r>
                      <a:r>
                        <a:rPr lang="en-GB" sz="1600" b="0" i="0" u="none" strike="noStrike" dirty="0">
                          <a:effectLst/>
                          <a:latin typeface="+mn-lt"/>
                        </a:rPr>
                        <a:t>  </a:t>
                      </a:r>
                      <a:r>
                        <a:rPr lang="en-GB" sz="1600" b="0" i="0" u="none" strike="noStrike" dirty="0">
                          <a:solidFill>
                            <a:srgbClr val="2560B9"/>
                          </a:solidFill>
                          <a:effectLst/>
                          <a:latin typeface="+mn-lt"/>
                          <a:hlinkClick r:id="rId5"/>
                        </a:rPr>
                        <a:t>Thursday 9 November</a:t>
                      </a:r>
                      <a:r>
                        <a:rPr lang="en-GB" sz="1600" b="0" i="0" u="none" strike="noStrike" dirty="0">
                          <a:effectLst/>
                          <a:latin typeface="+mn-lt"/>
                        </a:rPr>
                        <a:t> 2023</a:t>
                      </a:r>
                    </a:p>
                    <a:p>
                      <a:pPr algn="l" fontAlgn="base">
                        <a:spcBef>
                          <a:spcPts val="0"/>
                        </a:spcBef>
                        <a:spcAft>
                          <a:spcPts val="0"/>
                        </a:spcAft>
                      </a:pPr>
                      <a:r>
                        <a:rPr lang="en-GB" sz="1600" b="0" i="0" u="none" strike="noStrike" dirty="0">
                          <a:effectLst/>
                          <a:latin typeface="+mn-lt"/>
                        </a:rPr>
                        <a:t>3.45 - 4.45 pm </a:t>
                      </a:r>
                    </a:p>
                  </a:txBody>
                  <a:tcPr marL="17587" marR="17587" marT="24693" marB="2469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fontAlgn="base">
                        <a:spcBef>
                          <a:spcPts val="0"/>
                        </a:spcBef>
                        <a:spcAft>
                          <a:spcPts val="0"/>
                        </a:spcAft>
                      </a:pPr>
                      <a:r>
                        <a:rPr lang="en-GB" sz="1600" b="1" i="0" u="none" strike="noStrike" dirty="0">
                          <a:effectLst/>
                          <a:latin typeface="+mn-lt"/>
                        </a:rPr>
                        <a:t>Focus</a:t>
                      </a:r>
                      <a:r>
                        <a:rPr lang="en-GB" sz="1600" b="0" i="0" u="none" strike="noStrike" dirty="0">
                          <a:effectLst/>
                          <a:latin typeface="+mn-lt"/>
                        </a:rPr>
                        <a:t>: Giving effective feedback, written and verbal. What makes a good mentor or good mentoring? Supporting Associate Teachers in the critical incident step by step process. </a:t>
                      </a:r>
                    </a:p>
                  </a:txBody>
                  <a:tcPr marL="17587" marR="17587" marT="24693" marB="2469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9069878"/>
                  </a:ext>
                </a:extLst>
              </a:tr>
              <a:tr h="1346575">
                <a:tc>
                  <a:txBody>
                    <a:bodyPr/>
                    <a:lstStyle/>
                    <a:p>
                      <a:pPr algn="l" fontAlgn="base">
                        <a:spcBef>
                          <a:spcPts val="0"/>
                        </a:spcBef>
                        <a:spcAft>
                          <a:spcPts val="0"/>
                        </a:spcAft>
                      </a:pPr>
                      <a:r>
                        <a:rPr lang="en-GB" sz="1800" b="1" i="0" u="none" strike="noStrike" dirty="0">
                          <a:solidFill>
                            <a:srgbClr val="444444"/>
                          </a:solidFill>
                          <a:effectLst/>
                          <a:latin typeface="+mn-lt"/>
                        </a:rPr>
                        <a:t>CPD 2</a:t>
                      </a:r>
                      <a:endParaRPr lang="en-GB" sz="1800" b="0" i="0" u="none" strike="noStrike" dirty="0">
                        <a:effectLst/>
                        <a:latin typeface="+mn-lt"/>
                      </a:endParaRPr>
                    </a:p>
                  </a:txBody>
                  <a:tcPr marL="17587" marR="17587" marT="24693" marB="2469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accent1">
                        <a:lumMod val="40000"/>
                        <a:lumOff val="60000"/>
                      </a:schemeClr>
                    </a:solidFill>
                  </a:tcPr>
                </a:tc>
                <a:tc>
                  <a:txBody>
                    <a:bodyPr/>
                    <a:lstStyle/>
                    <a:p>
                      <a:pPr algn="l" fontAlgn="base">
                        <a:spcBef>
                          <a:spcPts val="0"/>
                        </a:spcBef>
                        <a:spcAft>
                          <a:spcPts val="0"/>
                        </a:spcAft>
                      </a:pPr>
                      <a:r>
                        <a:rPr lang="en-GB" sz="1600" b="0" i="0" u="none" strike="noStrike" dirty="0">
                          <a:solidFill>
                            <a:srgbClr val="2560B9"/>
                          </a:solidFill>
                          <a:effectLst/>
                          <a:latin typeface="+mn-lt"/>
                          <a:hlinkClick r:id="rId6"/>
                        </a:rPr>
                        <a:t>Tuesday 21 November</a:t>
                      </a:r>
                      <a:r>
                        <a:rPr lang="en-GB" sz="1600" b="0" i="0" u="none" strike="noStrike" dirty="0">
                          <a:effectLst/>
                          <a:latin typeface="+mn-lt"/>
                        </a:rPr>
                        <a:t> or </a:t>
                      </a:r>
                      <a:r>
                        <a:rPr lang="en-GB" sz="1600" b="0" i="0" u="none" strike="noStrike" dirty="0">
                          <a:solidFill>
                            <a:srgbClr val="2560B9"/>
                          </a:solidFill>
                          <a:effectLst/>
                          <a:latin typeface="+mn-lt"/>
                          <a:hlinkClick r:id="rId7"/>
                        </a:rPr>
                        <a:t>Thursday 23 November</a:t>
                      </a:r>
                      <a:endParaRPr lang="en-GB" sz="1600" b="0" i="0" u="none" strike="noStrike" dirty="0">
                        <a:solidFill>
                          <a:srgbClr val="2560B9"/>
                        </a:solidFill>
                        <a:effectLst/>
                        <a:latin typeface="+mn-lt"/>
                      </a:endParaRPr>
                    </a:p>
                    <a:p>
                      <a:pPr algn="l" fontAlgn="base">
                        <a:spcBef>
                          <a:spcPts val="0"/>
                        </a:spcBef>
                        <a:spcAft>
                          <a:spcPts val="0"/>
                        </a:spcAft>
                      </a:pPr>
                      <a:r>
                        <a:rPr lang="en-GB" sz="1600" b="0" i="0" u="none" strike="noStrike" dirty="0">
                          <a:solidFill>
                            <a:schemeClr val="tx1"/>
                          </a:solidFill>
                          <a:effectLst/>
                          <a:latin typeface="+mn-lt"/>
                        </a:rPr>
                        <a:t>3.45 – 4.45 pm </a:t>
                      </a:r>
                    </a:p>
                  </a:txBody>
                  <a:tcPr marL="17587" marR="17587" marT="24693" marB="2469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fontAlgn="base">
                        <a:spcBef>
                          <a:spcPts val="0"/>
                        </a:spcBef>
                        <a:spcAft>
                          <a:spcPts val="0"/>
                        </a:spcAft>
                      </a:pPr>
                      <a:r>
                        <a:rPr lang="en-GB" sz="1600" b="1" i="0" u="none" strike="noStrike">
                          <a:effectLst/>
                          <a:latin typeface="+mn-lt"/>
                        </a:rPr>
                        <a:t>Focus: </a:t>
                      </a:r>
                      <a:r>
                        <a:rPr lang="en-GB" sz="1600" b="0" i="0" u="none" strike="noStrike">
                          <a:effectLst/>
                          <a:latin typeface="+mn-lt"/>
                        </a:rPr>
                        <a:t>Using the BCU ITE Curriculum to set appropriate </a:t>
                      </a:r>
                      <a:r>
                        <a:rPr lang="en-GB" sz="1600" b="1" i="0" u="none" strike="noStrike">
                          <a:effectLst/>
                          <a:latin typeface="+mn-lt"/>
                        </a:rPr>
                        <a:t>SMART targets</a:t>
                      </a:r>
                      <a:r>
                        <a:rPr lang="en-GB" sz="1600" b="0" i="0" u="none" strike="noStrike">
                          <a:effectLst/>
                          <a:latin typeface="+mn-lt"/>
                        </a:rPr>
                        <a:t> to support Associate Teacher development and progress. Critical incident update and quality of evidence. Assessing Associate Teachers accurately against the BCU ITE Assessment tracker. </a:t>
                      </a:r>
                    </a:p>
                  </a:txBody>
                  <a:tcPr marL="17587" marR="17587" marT="24693" marB="2469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58331185"/>
                  </a:ext>
                </a:extLst>
              </a:tr>
              <a:tr h="570083">
                <a:tc>
                  <a:txBody>
                    <a:bodyPr/>
                    <a:lstStyle/>
                    <a:p>
                      <a:pPr algn="l" fontAlgn="base">
                        <a:spcBef>
                          <a:spcPts val="0"/>
                        </a:spcBef>
                        <a:spcAft>
                          <a:spcPts val="0"/>
                        </a:spcAft>
                      </a:pPr>
                      <a:r>
                        <a:rPr lang="en-GB" sz="1800" b="1" i="0" u="none" strike="noStrike" dirty="0">
                          <a:solidFill>
                            <a:srgbClr val="444444"/>
                          </a:solidFill>
                          <a:effectLst/>
                          <a:latin typeface="+mn-lt"/>
                        </a:rPr>
                        <a:t>Drop-in</a:t>
                      </a:r>
                      <a:endParaRPr lang="en-GB" sz="1800" b="0" i="0" u="none" strike="noStrike" dirty="0">
                        <a:effectLst/>
                        <a:latin typeface="+mn-lt"/>
                      </a:endParaRPr>
                    </a:p>
                  </a:txBody>
                  <a:tcPr marL="17587" marR="17587" marT="24693" marB="2469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accent1">
                        <a:lumMod val="40000"/>
                        <a:lumOff val="60000"/>
                      </a:schemeClr>
                    </a:solidFill>
                  </a:tcPr>
                </a:tc>
                <a:tc>
                  <a:txBody>
                    <a:bodyPr/>
                    <a:lstStyle/>
                    <a:p>
                      <a:pPr algn="l" fontAlgn="base">
                        <a:spcBef>
                          <a:spcPts val="0"/>
                        </a:spcBef>
                        <a:spcAft>
                          <a:spcPts val="0"/>
                        </a:spcAft>
                      </a:pPr>
                      <a:r>
                        <a:rPr lang="en-GB" sz="1600" b="0" i="0" u="none" strike="noStrike" dirty="0">
                          <a:solidFill>
                            <a:srgbClr val="2560B9"/>
                          </a:solidFill>
                          <a:effectLst/>
                          <a:latin typeface="+mn-lt"/>
                          <a:hlinkClick r:id="rId8"/>
                        </a:rPr>
                        <a:t>Monday 27 November</a:t>
                      </a:r>
                      <a:r>
                        <a:rPr lang="en-GB" sz="1600" b="0" i="0" u="none" strike="noStrike" dirty="0">
                          <a:effectLst/>
                          <a:latin typeface="+mn-lt"/>
                        </a:rPr>
                        <a:t> or </a:t>
                      </a:r>
                      <a:r>
                        <a:rPr lang="en-GB" sz="1600" b="0" i="0" u="none" strike="noStrike" dirty="0">
                          <a:solidFill>
                            <a:srgbClr val="2560B9"/>
                          </a:solidFill>
                          <a:effectLst/>
                          <a:latin typeface="+mn-lt"/>
                          <a:hlinkClick r:id="rId9"/>
                        </a:rPr>
                        <a:t>Tuesday 28 November</a:t>
                      </a:r>
                      <a:endParaRPr lang="en-GB" sz="1600" b="0" i="0" u="none" strike="noStrike" dirty="0">
                        <a:effectLst/>
                        <a:latin typeface="+mn-lt"/>
                      </a:endParaRPr>
                    </a:p>
                    <a:p>
                      <a:pPr algn="l" fontAlgn="base">
                        <a:spcBef>
                          <a:spcPts val="0"/>
                        </a:spcBef>
                        <a:spcAft>
                          <a:spcPts val="0"/>
                        </a:spcAft>
                      </a:pPr>
                      <a:r>
                        <a:rPr lang="en-GB" sz="1600" b="0" i="0" u="none" strike="noStrike" dirty="0">
                          <a:effectLst/>
                          <a:latin typeface="+mn-lt"/>
                        </a:rPr>
                        <a:t>4.00 - 5.00 pm </a:t>
                      </a:r>
                    </a:p>
                  </a:txBody>
                  <a:tcPr marL="17587" marR="17587" marT="24693" marB="2469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fontAlgn="base">
                        <a:spcBef>
                          <a:spcPts val="0"/>
                        </a:spcBef>
                        <a:spcAft>
                          <a:spcPts val="0"/>
                        </a:spcAft>
                      </a:pPr>
                      <a:r>
                        <a:rPr lang="en-GB" sz="1600" b="1" i="0" u="none" strike="noStrike" dirty="0">
                          <a:effectLst/>
                          <a:latin typeface="+mn-lt"/>
                        </a:rPr>
                        <a:t>Focus: </a:t>
                      </a:r>
                      <a:r>
                        <a:rPr lang="en-GB" sz="1600" b="0" i="0" u="none" strike="noStrike" dirty="0">
                          <a:effectLst/>
                          <a:latin typeface="+mn-lt"/>
                        </a:rPr>
                        <a:t>Questions and answer drop-in session to support all mentors in school. </a:t>
                      </a:r>
                    </a:p>
                  </a:txBody>
                  <a:tcPr marL="17587" marR="17587" marT="24693" marB="2469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0967825"/>
                  </a:ext>
                </a:extLst>
              </a:tr>
              <a:tr h="570083">
                <a:tc>
                  <a:txBody>
                    <a:bodyPr/>
                    <a:lstStyle/>
                    <a:p>
                      <a:pPr algn="l" fontAlgn="base">
                        <a:spcBef>
                          <a:spcPts val="0"/>
                        </a:spcBef>
                        <a:spcAft>
                          <a:spcPts val="0"/>
                        </a:spcAft>
                      </a:pPr>
                      <a:r>
                        <a:rPr lang="en-GB" sz="1800" b="1" i="0" u="none" strike="noStrike" dirty="0">
                          <a:solidFill>
                            <a:srgbClr val="444444"/>
                          </a:solidFill>
                          <a:effectLst/>
                          <a:latin typeface="+mn-lt"/>
                        </a:rPr>
                        <a:t>CPD 3</a:t>
                      </a:r>
                      <a:endParaRPr lang="en-GB" sz="1800" b="0" i="0" u="none" strike="noStrike" dirty="0">
                        <a:effectLst/>
                        <a:latin typeface="+mn-lt"/>
                      </a:endParaRPr>
                    </a:p>
                  </a:txBody>
                  <a:tcPr marL="17587" marR="17587" marT="24693" marB="2469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accent1">
                        <a:lumMod val="40000"/>
                        <a:lumOff val="60000"/>
                      </a:schemeClr>
                    </a:solidFill>
                  </a:tcPr>
                </a:tc>
                <a:tc>
                  <a:txBody>
                    <a:bodyPr/>
                    <a:lstStyle/>
                    <a:p>
                      <a:pPr algn="l" fontAlgn="base">
                        <a:spcBef>
                          <a:spcPts val="0"/>
                        </a:spcBef>
                        <a:spcAft>
                          <a:spcPts val="0"/>
                        </a:spcAft>
                      </a:pPr>
                      <a:r>
                        <a:rPr lang="en-GB" sz="1600" b="0" i="0" u="none" strike="noStrike" dirty="0">
                          <a:solidFill>
                            <a:srgbClr val="2560B9"/>
                          </a:solidFill>
                          <a:effectLst/>
                          <a:latin typeface="+mn-lt"/>
                          <a:hlinkClick r:id="rId10"/>
                        </a:rPr>
                        <a:t>Monday 22 January </a:t>
                      </a:r>
                      <a:r>
                        <a:rPr lang="en-GB" sz="1600" b="0" i="0" u="none" strike="noStrike" dirty="0">
                          <a:effectLst/>
                          <a:latin typeface="+mn-lt"/>
                        </a:rPr>
                        <a:t>or </a:t>
                      </a:r>
                      <a:r>
                        <a:rPr lang="en-GB" sz="1600" b="0" i="0" u="none" strike="noStrike" dirty="0">
                          <a:solidFill>
                            <a:srgbClr val="2560B9"/>
                          </a:solidFill>
                          <a:effectLst/>
                          <a:latin typeface="+mn-lt"/>
                          <a:hlinkClick r:id="rId11"/>
                        </a:rPr>
                        <a:t>Tuesday 23 January </a:t>
                      </a:r>
                      <a:endParaRPr lang="en-GB" sz="1600" b="0" i="0" u="none" strike="noStrike" dirty="0">
                        <a:effectLst/>
                        <a:latin typeface="+mn-lt"/>
                      </a:endParaRPr>
                    </a:p>
                    <a:p>
                      <a:pPr algn="l" fontAlgn="base">
                        <a:spcBef>
                          <a:spcPts val="0"/>
                        </a:spcBef>
                        <a:spcAft>
                          <a:spcPts val="0"/>
                        </a:spcAft>
                      </a:pPr>
                      <a:r>
                        <a:rPr lang="en-GB" sz="1600" b="0" i="0" u="none" strike="noStrike" dirty="0">
                          <a:effectLst/>
                          <a:latin typeface="+mn-lt"/>
                        </a:rPr>
                        <a:t>4.00 - 5.00 pm</a:t>
                      </a:r>
                    </a:p>
                  </a:txBody>
                  <a:tcPr marL="17587" marR="17587" marT="24693" marB="2469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600" b="1" i="0" u="none" strike="noStrike" dirty="0">
                          <a:effectLst/>
                          <a:latin typeface="+mn-lt"/>
                        </a:rPr>
                        <a:t>Focus</a:t>
                      </a:r>
                      <a:r>
                        <a:rPr lang="en-GB" sz="1600" b="0" i="0" u="none" strike="noStrike" dirty="0">
                          <a:effectLst/>
                          <a:latin typeface="+mn-lt"/>
                        </a:rPr>
                        <a:t>: Bespoke: Supporting new schools and mentors working with PGCE SBT2 and BA Year 2 Associate Teachers. </a:t>
                      </a:r>
                    </a:p>
                  </a:txBody>
                  <a:tcPr marL="17587" marR="17587" marT="24693" marB="2469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08429435"/>
                  </a:ext>
                </a:extLst>
              </a:tr>
              <a:tr h="1087744">
                <a:tc>
                  <a:txBody>
                    <a:bodyPr/>
                    <a:lstStyle/>
                    <a:p>
                      <a:pPr algn="l" fontAlgn="base">
                        <a:spcBef>
                          <a:spcPts val="0"/>
                        </a:spcBef>
                        <a:spcAft>
                          <a:spcPts val="0"/>
                        </a:spcAft>
                      </a:pPr>
                      <a:r>
                        <a:rPr lang="en-GB" sz="1800" b="1" i="0" u="none" strike="noStrike" dirty="0">
                          <a:solidFill>
                            <a:srgbClr val="444444"/>
                          </a:solidFill>
                          <a:effectLst/>
                          <a:latin typeface="+mn-lt"/>
                        </a:rPr>
                        <a:t>CPD 4</a:t>
                      </a:r>
                      <a:endParaRPr lang="en-GB" sz="1800" b="0" i="0" u="none" strike="noStrike" dirty="0">
                        <a:effectLst/>
                        <a:latin typeface="+mn-lt"/>
                      </a:endParaRPr>
                    </a:p>
                  </a:txBody>
                  <a:tcPr marL="17587" marR="17587" marT="24693" marB="2469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accent1">
                        <a:lumMod val="40000"/>
                        <a:lumOff val="60000"/>
                      </a:schemeClr>
                    </a:solidFill>
                  </a:tcPr>
                </a:tc>
                <a:tc>
                  <a:txBody>
                    <a:bodyPr/>
                    <a:lstStyle/>
                    <a:p>
                      <a:pPr algn="l" fontAlgn="base">
                        <a:spcBef>
                          <a:spcPts val="0"/>
                        </a:spcBef>
                        <a:spcAft>
                          <a:spcPts val="0"/>
                        </a:spcAft>
                      </a:pPr>
                      <a:r>
                        <a:rPr lang="en-GB" sz="1600" b="0" i="0" u="none" strike="noStrike" dirty="0">
                          <a:solidFill>
                            <a:srgbClr val="2560B9"/>
                          </a:solidFill>
                          <a:effectLst/>
                          <a:latin typeface="+mn-lt"/>
                          <a:hlinkClick r:id="rId12"/>
                        </a:rPr>
                        <a:t>Tuesday 5 March </a:t>
                      </a:r>
                      <a:r>
                        <a:rPr lang="en-GB" sz="1600" b="0" i="0" u="none" strike="noStrike" dirty="0">
                          <a:effectLst/>
                          <a:latin typeface="+mn-lt"/>
                        </a:rPr>
                        <a:t> </a:t>
                      </a:r>
                      <a:r>
                        <a:rPr lang="en-GB" sz="1600" b="1" i="0" u="none" strike="noStrike" dirty="0">
                          <a:effectLst/>
                          <a:latin typeface="+mn-lt"/>
                        </a:rPr>
                        <a:t>or</a:t>
                      </a:r>
                      <a:r>
                        <a:rPr lang="en-GB" sz="1600" b="0" i="0" u="none" strike="noStrike" dirty="0">
                          <a:effectLst/>
                          <a:latin typeface="+mn-lt"/>
                        </a:rPr>
                        <a:t> </a:t>
                      </a:r>
                      <a:r>
                        <a:rPr lang="en-GB" sz="1600" b="0" i="0" u="none" strike="noStrike" dirty="0">
                          <a:solidFill>
                            <a:srgbClr val="2560B9"/>
                          </a:solidFill>
                          <a:effectLst/>
                          <a:latin typeface="+mn-lt"/>
                          <a:hlinkClick r:id="rId13"/>
                        </a:rPr>
                        <a:t>Thursday 7 March </a:t>
                      </a:r>
                      <a:r>
                        <a:rPr lang="en-GB" sz="1600" b="0" i="0" u="none" strike="noStrike" dirty="0">
                          <a:effectLst/>
                          <a:latin typeface="+mn-lt"/>
                        </a:rPr>
                        <a:t>2024</a:t>
                      </a:r>
                    </a:p>
                    <a:p>
                      <a:pPr algn="l" fontAlgn="base">
                        <a:spcBef>
                          <a:spcPts val="0"/>
                        </a:spcBef>
                        <a:spcAft>
                          <a:spcPts val="0"/>
                        </a:spcAft>
                      </a:pPr>
                      <a:r>
                        <a:rPr lang="en-GB" sz="1600" b="0" i="0" u="none" strike="noStrike" dirty="0">
                          <a:effectLst/>
                          <a:latin typeface="+mn-lt"/>
                        </a:rPr>
                        <a:t>3.45 - 4.45 pm </a:t>
                      </a:r>
                    </a:p>
                  </a:txBody>
                  <a:tcPr marL="17587" marR="17587" marT="24693" marB="2469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fontAlgn="base">
                        <a:spcBef>
                          <a:spcPts val="0"/>
                        </a:spcBef>
                        <a:spcAft>
                          <a:spcPts val="0"/>
                        </a:spcAft>
                      </a:pPr>
                      <a:r>
                        <a:rPr lang="en-GB" sz="1600" b="1" i="0" u="none" strike="noStrike" dirty="0">
                          <a:effectLst/>
                          <a:latin typeface="+mn-lt"/>
                        </a:rPr>
                        <a:t>Focus:</a:t>
                      </a:r>
                      <a:r>
                        <a:rPr lang="en-GB" sz="1600" b="0" i="0" u="none" strike="noStrike" dirty="0">
                          <a:effectLst/>
                          <a:latin typeface="+mn-lt"/>
                        </a:rPr>
                        <a:t> Challenging our Associate Teachers to use their developing subject knowledge to have an impact on the learners in their class. How does the Progress meeting demonstrate professional competency?</a:t>
                      </a:r>
                    </a:p>
                  </a:txBody>
                  <a:tcPr marL="17587" marR="17587" marT="24693" marB="2469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59218575"/>
                  </a:ext>
                </a:extLst>
              </a:tr>
              <a:tr h="570083">
                <a:tc>
                  <a:txBody>
                    <a:bodyPr/>
                    <a:lstStyle/>
                    <a:p>
                      <a:pPr algn="l" fontAlgn="base">
                        <a:spcBef>
                          <a:spcPts val="0"/>
                        </a:spcBef>
                        <a:spcAft>
                          <a:spcPts val="0"/>
                        </a:spcAft>
                      </a:pPr>
                      <a:r>
                        <a:rPr lang="en-GB" sz="1800" b="1" i="0" u="none" strike="noStrike" dirty="0">
                          <a:solidFill>
                            <a:srgbClr val="444444"/>
                          </a:solidFill>
                          <a:effectLst/>
                          <a:latin typeface="+mn-lt"/>
                        </a:rPr>
                        <a:t>Drop-in</a:t>
                      </a:r>
                      <a:endParaRPr lang="en-GB" sz="1800" b="0" i="0" u="none" strike="noStrike" dirty="0">
                        <a:effectLst/>
                        <a:latin typeface="+mn-lt"/>
                      </a:endParaRPr>
                    </a:p>
                  </a:txBody>
                  <a:tcPr marL="17587" marR="17587" marT="24693" marB="2469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accent1">
                        <a:lumMod val="40000"/>
                        <a:lumOff val="60000"/>
                      </a:schemeClr>
                    </a:solidFill>
                  </a:tcPr>
                </a:tc>
                <a:tc>
                  <a:txBody>
                    <a:bodyPr/>
                    <a:lstStyle/>
                    <a:p>
                      <a:pPr algn="l" fontAlgn="base">
                        <a:spcBef>
                          <a:spcPts val="0"/>
                        </a:spcBef>
                        <a:spcAft>
                          <a:spcPts val="0"/>
                        </a:spcAft>
                      </a:pPr>
                      <a:r>
                        <a:rPr lang="en-GB" sz="1600" b="0" i="0" u="none" strike="noStrike" dirty="0">
                          <a:solidFill>
                            <a:srgbClr val="2560B9"/>
                          </a:solidFill>
                          <a:effectLst/>
                          <a:latin typeface="+mn-lt"/>
                          <a:hlinkClick r:id="rId14"/>
                        </a:rPr>
                        <a:t>Monday 22 April </a:t>
                      </a:r>
                      <a:r>
                        <a:rPr lang="en-GB" sz="1600" b="0" i="0" u="none" strike="noStrike" dirty="0">
                          <a:effectLst/>
                          <a:latin typeface="+mn-lt"/>
                        </a:rPr>
                        <a:t>or </a:t>
                      </a:r>
                      <a:r>
                        <a:rPr lang="en-GB" sz="1600" b="0" i="0" u="none" strike="noStrike" dirty="0">
                          <a:solidFill>
                            <a:srgbClr val="2560B9"/>
                          </a:solidFill>
                          <a:effectLst/>
                          <a:latin typeface="+mn-lt"/>
                          <a:hlinkClick r:id="rId15"/>
                        </a:rPr>
                        <a:t>Tuesday 23 April </a:t>
                      </a:r>
                      <a:endParaRPr lang="en-GB" sz="1600" b="0" i="0" u="none" strike="noStrike" dirty="0">
                        <a:effectLst/>
                        <a:latin typeface="+mn-lt"/>
                      </a:endParaRPr>
                    </a:p>
                    <a:p>
                      <a:pPr algn="l" fontAlgn="base">
                        <a:spcBef>
                          <a:spcPts val="0"/>
                        </a:spcBef>
                        <a:spcAft>
                          <a:spcPts val="0"/>
                        </a:spcAft>
                      </a:pPr>
                      <a:r>
                        <a:rPr lang="en-GB" sz="1600" b="0" i="0" u="none" strike="noStrike" dirty="0">
                          <a:effectLst/>
                          <a:latin typeface="+mn-lt"/>
                        </a:rPr>
                        <a:t>4.00 - 5.00 pm </a:t>
                      </a:r>
                    </a:p>
                  </a:txBody>
                  <a:tcPr marL="17587" marR="17587" marT="24693" marB="2469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accent1">
                        <a:lumMod val="20000"/>
                        <a:lumOff val="80000"/>
                      </a:schemeClr>
                    </a:solidFill>
                  </a:tcPr>
                </a:tc>
                <a:tc>
                  <a:txBody>
                    <a:bodyPr/>
                    <a:lstStyle/>
                    <a:p>
                      <a:pPr algn="l" fontAlgn="base">
                        <a:spcBef>
                          <a:spcPts val="0"/>
                        </a:spcBef>
                        <a:spcAft>
                          <a:spcPts val="0"/>
                        </a:spcAft>
                      </a:pPr>
                      <a:r>
                        <a:rPr lang="en-GB" sz="1600" b="1" i="0" u="none" strike="noStrike" dirty="0">
                          <a:effectLst/>
                          <a:latin typeface="+mn-lt"/>
                        </a:rPr>
                        <a:t>Focus: </a:t>
                      </a:r>
                      <a:r>
                        <a:rPr lang="en-GB" sz="1600" b="0" i="0" u="none" strike="noStrike" dirty="0">
                          <a:effectLst/>
                          <a:latin typeface="+mn-lt"/>
                        </a:rPr>
                        <a:t>Questions and answer drop-in session to support all mentors in school. </a:t>
                      </a:r>
                    </a:p>
                  </a:txBody>
                  <a:tcPr marL="17587" marR="17587" marT="24693" marB="24693">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05943273"/>
                  </a:ext>
                </a:extLst>
              </a:tr>
            </a:tbl>
          </a:graphicData>
        </a:graphic>
      </p:graphicFrame>
      <p:sp>
        <p:nvSpPr>
          <p:cNvPr id="8" name="TextBox 7">
            <a:extLst>
              <a:ext uri="{FF2B5EF4-FFF2-40B4-BE49-F238E27FC236}">
                <a16:creationId xmlns:a16="http://schemas.microsoft.com/office/drawing/2014/main" id="{99F2606F-37AB-4181-9947-C32989215DBB}"/>
              </a:ext>
            </a:extLst>
          </p:cNvPr>
          <p:cNvSpPr txBox="1"/>
          <p:nvPr/>
        </p:nvSpPr>
        <p:spPr>
          <a:xfrm>
            <a:off x="539496" y="107089"/>
            <a:ext cx="5221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Mentor and CPD dates for 2023-24</a:t>
            </a:r>
          </a:p>
        </p:txBody>
      </p:sp>
    </p:spTree>
    <p:extLst>
      <p:ext uri="{BB962C8B-B14F-4D97-AF65-F5344CB8AC3E}">
        <p14:creationId xmlns:p14="http://schemas.microsoft.com/office/powerpoint/2010/main" val="3206894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DB5BC-D623-4309-96C1-1127EF7202E1}"/>
              </a:ext>
            </a:extLst>
          </p:cNvPr>
          <p:cNvSpPr>
            <a:spLocks noGrp="1"/>
          </p:cNvSpPr>
          <p:nvPr>
            <p:ph type="title"/>
          </p:nvPr>
        </p:nvSpPr>
        <p:spPr/>
        <p:txBody>
          <a:bodyPr>
            <a:normAutofit/>
          </a:bodyPr>
          <a:lstStyle/>
          <a:p>
            <a:r>
              <a:rPr lang="en-GB" sz="4000" dirty="0"/>
              <a:t>UT Conversation Checklist with School Colleagues</a:t>
            </a:r>
          </a:p>
        </p:txBody>
      </p:sp>
      <p:sp>
        <p:nvSpPr>
          <p:cNvPr id="3" name="Content Placeholder 2">
            <a:extLst>
              <a:ext uri="{FF2B5EF4-FFF2-40B4-BE49-F238E27FC236}">
                <a16:creationId xmlns:a16="http://schemas.microsoft.com/office/drawing/2014/main" id="{2B969485-476F-4F77-A4CD-2CC3AE427BAC}"/>
              </a:ext>
            </a:extLst>
          </p:cNvPr>
          <p:cNvSpPr>
            <a:spLocks noGrp="1"/>
          </p:cNvSpPr>
          <p:nvPr>
            <p:ph idx="1"/>
          </p:nvPr>
        </p:nvSpPr>
        <p:spPr>
          <a:xfrm>
            <a:off x="838200" y="1536867"/>
            <a:ext cx="10515600" cy="4351338"/>
          </a:xfrm>
        </p:spPr>
        <p:txBody>
          <a:bodyPr>
            <a:normAutofit fontScale="92500" lnSpcReduction="20000"/>
          </a:bodyPr>
          <a:lstStyle/>
          <a:p>
            <a:r>
              <a:rPr lang="en-GB" dirty="0"/>
              <a:t>Progress Journal  - Weekly meeting filled in appropriately</a:t>
            </a:r>
          </a:p>
          <a:p>
            <a:r>
              <a:rPr lang="en-GB" dirty="0"/>
              <a:t>Subject Specific Targets</a:t>
            </a:r>
          </a:p>
          <a:p>
            <a:r>
              <a:rPr lang="en-GB" dirty="0"/>
              <a:t>Subject Specific Development Journal/Professional Studies Development Journal</a:t>
            </a:r>
          </a:p>
          <a:p>
            <a:r>
              <a:rPr lang="en-GB" dirty="0"/>
              <a:t>Observations – subject specific targets</a:t>
            </a:r>
          </a:p>
          <a:p>
            <a:r>
              <a:rPr lang="en-GB" dirty="0"/>
              <a:t>Are Subject Feedback Prompts being used?</a:t>
            </a:r>
          </a:p>
          <a:p>
            <a:r>
              <a:rPr lang="en-GB" dirty="0"/>
              <a:t>Partnership website awareness</a:t>
            </a:r>
          </a:p>
          <a:p>
            <a:r>
              <a:rPr lang="en-GB" dirty="0"/>
              <a:t>Aware of mentor CPD</a:t>
            </a:r>
          </a:p>
          <a:p>
            <a:r>
              <a:rPr lang="en-GB" dirty="0"/>
              <a:t>Access to Associate Teacher Folder </a:t>
            </a:r>
          </a:p>
          <a:p>
            <a:r>
              <a:rPr lang="en-GB" dirty="0"/>
              <a:t>Has mentor accessed recordings of School Briefing if not attended?</a:t>
            </a:r>
          </a:p>
          <a:p>
            <a:r>
              <a:rPr lang="en-GB" dirty="0"/>
              <a:t>Share dates for future School Based Mentor Briefings</a:t>
            </a:r>
          </a:p>
        </p:txBody>
      </p:sp>
    </p:spTree>
    <p:extLst>
      <p:ext uri="{BB962C8B-B14F-4D97-AF65-F5344CB8AC3E}">
        <p14:creationId xmlns:p14="http://schemas.microsoft.com/office/powerpoint/2010/main" val="4209517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56D09-6BA8-4A4A-8E60-2763983D6B70}"/>
              </a:ext>
            </a:extLst>
          </p:cNvPr>
          <p:cNvSpPr>
            <a:spLocks noGrp="1"/>
          </p:cNvSpPr>
          <p:nvPr>
            <p:ph type="title"/>
          </p:nvPr>
        </p:nvSpPr>
        <p:spPr/>
        <p:txBody>
          <a:bodyPr/>
          <a:lstStyle/>
          <a:p>
            <a:r>
              <a:rPr lang="en-GB" dirty="0"/>
              <a:t>Initial Conversation </a:t>
            </a:r>
          </a:p>
        </p:txBody>
      </p:sp>
      <p:sp>
        <p:nvSpPr>
          <p:cNvPr id="3" name="Content Placeholder 2">
            <a:extLst>
              <a:ext uri="{FF2B5EF4-FFF2-40B4-BE49-F238E27FC236}">
                <a16:creationId xmlns:a16="http://schemas.microsoft.com/office/drawing/2014/main" id="{3C759AEC-9D45-44BC-9C9F-13EC19CB60F4}"/>
              </a:ext>
            </a:extLst>
          </p:cNvPr>
          <p:cNvSpPr>
            <a:spLocks noGrp="1"/>
          </p:cNvSpPr>
          <p:nvPr>
            <p:ph idx="1"/>
          </p:nvPr>
        </p:nvSpPr>
        <p:spPr/>
        <p:txBody>
          <a:bodyPr/>
          <a:lstStyle/>
          <a:p>
            <a:pPr marL="0" indent="0" algn="just">
              <a:buNone/>
            </a:pPr>
            <a:r>
              <a:rPr lang="en-GB" sz="2800" b="1" dirty="0">
                <a:effectLst/>
                <a:latin typeface="Calibri" panose="020F0502020204030204" pitchFamily="34" charset="0"/>
                <a:ea typeface="Calibri" panose="020F0502020204030204" pitchFamily="34" charset="0"/>
              </a:rPr>
              <a:t>UTs will be checking with schools that they are compliant either before the block placement or as soon as feasibly possible. This includes confirming the Ofsted grading, safeguarding issues and to make sure all information is accurate in terms of name and email address of the Headteacher, ITE Mentor and relevant mentors. </a:t>
            </a:r>
            <a:endParaRPr lang="en-GB" sz="28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223936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37" y="551195"/>
            <a:ext cx="10515600" cy="678750"/>
          </a:xfrm>
        </p:spPr>
        <p:txBody>
          <a:bodyPr>
            <a:normAutofit fontScale="90000"/>
          </a:bodyPr>
          <a:lstStyle/>
          <a:p>
            <a:r>
              <a:rPr lang="en-GB" b="1"/>
              <a:t>The Spiral Curriculum </a:t>
            </a:r>
            <a:br>
              <a:rPr lang="en-GB" b="1"/>
            </a:br>
            <a:endParaRPr lang="en-GB"/>
          </a:p>
        </p:txBody>
      </p:sp>
      <p:sp>
        <p:nvSpPr>
          <p:cNvPr id="6" name="TextBox 5"/>
          <p:cNvSpPr txBox="1"/>
          <p:nvPr/>
        </p:nvSpPr>
        <p:spPr>
          <a:xfrm>
            <a:off x="782751" y="1334422"/>
            <a:ext cx="10622280" cy="1477328"/>
          </a:xfrm>
          <a:prstGeom prst="rect">
            <a:avLst/>
          </a:prstGeom>
          <a:noFill/>
          <a:ln w="28575">
            <a:solidFill>
              <a:srgbClr val="4472C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Our spiral curriculum model is an iterative revisiting of identified topics, subjects and themes throughout the BCU Primary and Early Years with QTS courses.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spiral curriculum ensures that a deepening of understanding of the topic considered with each successive encounter building on the previous one.</a:t>
            </a:r>
          </a:p>
        </p:txBody>
      </p:sp>
      <p:grpSp>
        <p:nvGrpSpPr>
          <p:cNvPr id="21" name="Group 20"/>
          <p:cNvGrpSpPr/>
          <p:nvPr/>
        </p:nvGrpSpPr>
        <p:grpSpPr>
          <a:xfrm>
            <a:off x="2488201" y="3014841"/>
            <a:ext cx="7211379" cy="3155573"/>
            <a:chOff x="1773655" y="1902321"/>
            <a:chExt cx="7211379" cy="3155573"/>
          </a:xfrm>
        </p:grpSpPr>
        <p:pic>
          <p:nvPicPr>
            <p:cNvPr id="22" name="Picture 21"/>
            <p:cNvPicPr/>
            <p:nvPr/>
          </p:nvPicPr>
          <p:blipFill>
            <a:blip r:embed="rId2">
              <a:extLst>
                <a:ext uri="{28A0092B-C50C-407E-A947-70E740481C1C}">
                  <a14:useLocalDpi xmlns:a14="http://schemas.microsoft.com/office/drawing/2010/main" val="0"/>
                </a:ext>
              </a:extLst>
            </a:blip>
            <a:stretch>
              <a:fillRect/>
            </a:stretch>
          </p:blipFill>
          <p:spPr>
            <a:xfrm>
              <a:off x="4129087" y="2271653"/>
              <a:ext cx="2653665" cy="2487037"/>
            </a:xfrm>
            <a:prstGeom prst="rect">
              <a:avLst/>
            </a:prstGeom>
          </p:spPr>
        </p:pic>
        <p:sp>
          <p:nvSpPr>
            <p:cNvPr id="23" name="Rectangle 22"/>
            <p:cNvSpPr/>
            <p:nvPr/>
          </p:nvSpPr>
          <p:spPr>
            <a:xfrm>
              <a:off x="1773655" y="2968659"/>
              <a:ext cx="2263039" cy="1200329"/>
            </a:xfrm>
            <a:prstGeom prst="rect">
              <a:avLst/>
            </a:prstGeom>
            <a:solidFill>
              <a:srgbClr val="86E5F2"/>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Pedagogical knowledge development within ITE modules</a:t>
              </a: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24" name="Rectangle 23"/>
            <p:cNvSpPr/>
            <p:nvPr/>
          </p:nvSpPr>
          <p:spPr>
            <a:xfrm>
              <a:off x="6782752" y="3107159"/>
              <a:ext cx="2202282" cy="923330"/>
            </a:xfrm>
            <a:prstGeom prst="rect">
              <a:avLst/>
            </a:prstGeom>
            <a:solidFill>
              <a:srgbClr val="CCCCFF"/>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SBT with expert colleagues in partnership schools</a:t>
              </a: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25" name="Rectangle 24"/>
            <p:cNvSpPr/>
            <p:nvPr/>
          </p:nvSpPr>
          <p:spPr>
            <a:xfrm>
              <a:off x="4369725" y="1902321"/>
              <a:ext cx="2172390" cy="369332"/>
            </a:xfrm>
            <a:prstGeom prst="rect">
              <a:avLst/>
            </a:prstGeom>
            <a:solidFill>
              <a:srgbClr val="FFFF99"/>
            </a:solidFill>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Start of ITE journey</a:t>
              </a: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26" name="Rectangle 25"/>
            <p:cNvSpPr/>
            <p:nvPr/>
          </p:nvSpPr>
          <p:spPr>
            <a:xfrm>
              <a:off x="4744776" y="4688562"/>
              <a:ext cx="560538" cy="369332"/>
            </a:xfrm>
            <a:prstGeom prst="rect">
              <a:avLst/>
            </a:prstGeom>
            <a:solidFill>
              <a:srgbClr val="66FF66"/>
            </a:solidFill>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mn-cs"/>
                </a:rPr>
                <a:t>QTS</a:t>
              </a:r>
              <a:endParaRPr kumimoji="0" lang="en-GB" sz="18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mn-cs"/>
              </a:endParaRPr>
            </a:p>
          </p:txBody>
        </p:sp>
        <p:sp>
          <p:nvSpPr>
            <p:cNvPr id="27" name="Rectangle 26"/>
            <p:cNvSpPr/>
            <p:nvPr/>
          </p:nvSpPr>
          <p:spPr>
            <a:xfrm>
              <a:off x="3513281" y="4688562"/>
              <a:ext cx="523413" cy="369332"/>
            </a:xfrm>
            <a:prstGeom prst="rect">
              <a:avLst/>
            </a:prstGeom>
            <a:solidFill>
              <a:srgbClr val="66FF66"/>
            </a:solidFill>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mn-cs"/>
                </a:rPr>
                <a:t>ECF</a:t>
              </a:r>
            </a:p>
          </p:txBody>
        </p:sp>
        <p:sp>
          <p:nvSpPr>
            <p:cNvPr id="28" name="Quad Arrow 27"/>
            <p:cNvSpPr/>
            <p:nvPr/>
          </p:nvSpPr>
          <p:spPr>
            <a:xfrm>
              <a:off x="4339833" y="2640985"/>
              <a:ext cx="2202282" cy="1855678"/>
            </a:xfrm>
            <a:prstGeom prst="quadArrow">
              <a:avLst>
                <a:gd name="adj1" fmla="val 3013"/>
                <a:gd name="adj2" fmla="val 11897"/>
                <a:gd name="adj3" fmla="val 2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9" name="Straight Arrow Connector 28"/>
            <p:cNvCxnSpPr>
              <a:stCxn id="26" idx="1"/>
            </p:cNvCxnSpPr>
            <p:nvPr/>
          </p:nvCxnSpPr>
          <p:spPr>
            <a:xfrm flipH="1">
              <a:off x="4129087" y="4873228"/>
              <a:ext cx="61568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1126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120A3-57BA-4C36-9E26-75631D14B4AB}"/>
              </a:ext>
            </a:extLst>
          </p:cNvPr>
          <p:cNvSpPr>
            <a:spLocks noGrp="1"/>
          </p:cNvSpPr>
          <p:nvPr>
            <p:ph type="title"/>
          </p:nvPr>
        </p:nvSpPr>
        <p:spPr>
          <a:xfrm>
            <a:off x="838200" y="108190"/>
            <a:ext cx="10515600" cy="1325563"/>
          </a:xfrm>
        </p:spPr>
        <p:txBody>
          <a:bodyPr/>
          <a:lstStyle/>
          <a:p>
            <a:r>
              <a:rPr lang="en-GB" dirty="0"/>
              <a:t>PGCE/BA Curriculum Document for schools</a:t>
            </a:r>
          </a:p>
        </p:txBody>
      </p:sp>
      <p:pic>
        <p:nvPicPr>
          <p:cNvPr id="5" name="Picture 4">
            <a:extLst>
              <a:ext uri="{FF2B5EF4-FFF2-40B4-BE49-F238E27FC236}">
                <a16:creationId xmlns:a16="http://schemas.microsoft.com/office/drawing/2014/main" id="{21BD102D-1C79-4B48-9C73-DFBF0B160911}"/>
              </a:ext>
            </a:extLst>
          </p:cNvPr>
          <p:cNvPicPr>
            <a:picLocks noChangeAspect="1"/>
          </p:cNvPicPr>
          <p:nvPr/>
        </p:nvPicPr>
        <p:blipFill>
          <a:blip r:embed="rId3"/>
          <a:stretch>
            <a:fillRect/>
          </a:stretch>
        </p:blipFill>
        <p:spPr>
          <a:xfrm>
            <a:off x="838200" y="1825625"/>
            <a:ext cx="5138527" cy="3542506"/>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EA75DC2-6A84-4580-B1B4-0CBCB1062B48}"/>
              </a:ext>
            </a:extLst>
          </p:cNvPr>
          <p:cNvPicPr>
            <a:picLocks noChangeAspect="1"/>
          </p:cNvPicPr>
          <p:nvPr/>
        </p:nvPicPr>
        <p:blipFill>
          <a:blip r:embed="rId4"/>
          <a:stretch>
            <a:fillRect/>
          </a:stretch>
        </p:blipFill>
        <p:spPr>
          <a:xfrm>
            <a:off x="6096001" y="1825626"/>
            <a:ext cx="5209007" cy="35425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1461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9F4F17A-5C67-3C9F-E682-B89F836CA6C6}"/>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2DE620D3-3EB7-3C40-8918-44DFDAD39549}"/>
              </a:ext>
            </a:extLst>
          </p:cNvPr>
          <p:cNvPicPr>
            <a:picLocks noChangeAspect="1"/>
          </p:cNvPicPr>
          <p:nvPr/>
        </p:nvPicPr>
        <p:blipFill>
          <a:blip r:embed="rId3"/>
          <a:stretch>
            <a:fillRect/>
          </a:stretch>
        </p:blipFill>
        <p:spPr>
          <a:xfrm>
            <a:off x="161925" y="492842"/>
            <a:ext cx="9500354" cy="6239038"/>
          </a:xfrm>
          <a:prstGeom prst="rect">
            <a:avLst/>
          </a:prstGeom>
        </p:spPr>
      </p:pic>
      <p:sp>
        <p:nvSpPr>
          <p:cNvPr id="2" name="Title 1">
            <a:extLst>
              <a:ext uri="{FF2B5EF4-FFF2-40B4-BE49-F238E27FC236}">
                <a16:creationId xmlns:a16="http://schemas.microsoft.com/office/drawing/2014/main" id="{41FABF80-DCDE-4FF7-97E4-64B8599B81FF}"/>
              </a:ext>
            </a:extLst>
          </p:cNvPr>
          <p:cNvSpPr>
            <a:spLocks noGrp="1"/>
          </p:cNvSpPr>
          <p:nvPr>
            <p:ph type="title"/>
          </p:nvPr>
        </p:nvSpPr>
        <p:spPr>
          <a:xfrm>
            <a:off x="511843" y="126121"/>
            <a:ext cx="11518232" cy="1325563"/>
          </a:xfrm>
        </p:spPr>
        <p:txBody>
          <a:bodyPr>
            <a:normAutofit fontScale="90000"/>
          </a:bodyPr>
          <a:lstStyle/>
          <a:p>
            <a:br>
              <a:rPr lang="en-GB" sz="4400" dirty="0"/>
            </a:br>
            <a:r>
              <a:rPr lang="en-GB" sz="4400" dirty="0"/>
              <a:t>Each subject has identified the key ‘learn that’ and ‘learn how’ to statements</a:t>
            </a:r>
            <a:br>
              <a:rPr lang="en-GB" sz="4400" dirty="0">
                <a:highlight>
                  <a:srgbClr val="FFFF00"/>
                </a:highlight>
              </a:rPr>
            </a:br>
            <a:endParaRPr lang="en-GB" dirty="0"/>
          </a:p>
        </p:txBody>
      </p:sp>
    </p:spTree>
    <p:extLst>
      <p:ext uri="{BB962C8B-B14F-4D97-AF65-F5344CB8AC3E}">
        <p14:creationId xmlns:p14="http://schemas.microsoft.com/office/powerpoint/2010/main" val="733853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4BA64-9AA0-4B73-ABD2-EA41C7B6D154}"/>
              </a:ext>
            </a:extLst>
          </p:cNvPr>
          <p:cNvSpPr>
            <a:spLocks noGrp="1"/>
          </p:cNvSpPr>
          <p:nvPr>
            <p:ph type="title"/>
          </p:nvPr>
        </p:nvSpPr>
        <p:spPr/>
        <p:txBody>
          <a:bodyPr/>
          <a:lstStyle/>
          <a:p>
            <a:r>
              <a:rPr lang="en-GB" dirty="0"/>
              <a:t>Subject Specific Development Journal</a:t>
            </a:r>
          </a:p>
        </p:txBody>
      </p:sp>
      <p:pic>
        <p:nvPicPr>
          <p:cNvPr id="5" name="Content Placeholder 4">
            <a:extLst>
              <a:ext uri="{FF2B5EF4-FFF2-40B4-BE49-F238E27FC236}">
                <a16:creationId xmlns:a16="http://schemas.microsoft.com/office/drawing/2014/main" id="{9AC96E2D-3AC9-4BB6-B533-83CC24ABF8BB}"/>
              </a:ext>
            </a:extLst>
          </p:cNvPr>
          <p:cNvPicPr>
            <a:picLocks noGrp="1" noChangeAspect="1"/>
          </p:cNvPicPr>
          <p:nvPr>
            <p:ph idx="1"/>
          </p:nvPr>
        </p:nvPicPr>
        <p:blipFill>
          <a:blip r:embed="rId2"/>
          <a:stretch>
            <a:fillRect/>
          </a:stretch>
        </p:blipFill>
        <p:spPr>
          <a:xfrm>
            <a:off x="112295" y="1512101"/>
            <a:ext cx="5784181" cy="393004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C54FE7D0-2D38-429A-BAC3-50A03ABB93C5}"/>
              </a:ext>
            </a:extLst>
          </p:cNvPr>
          <p:cNvPicPr>
            <a:picLocks noChangeAspect="1"/>
          </p:cNvPicPr>
          <p:nvPr/>
        </p:nvPicPr>
        <p:blipFill>
          <a:blip r:embed="rId3"/>
          <a:stretch>
            <a:fillRect/>
          </a:stretch>
        </p:blipFill>
        <p:spPr>
          <a:xfrm>
            <a:off x="6096000" y="1544959"/>
            <a:ext cx="5867438" cy="37680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4356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A73B9-8E7C-5FBF-CA15-0B8406289A32}"/>
              </a:ext>
            </a:extLst>
          </p:cNvPr>
          <p:cNvPicPr>
            <a:picLocks noChangeAspect="1"/>
          </p:cNvPicPr>
          <p:nvPr/>
        </p:nvPicPr>
        <p:blipFill>
          <a:blip r:embed="rId2"/>
          <a:stretch>
            <a:fillRect/>
          </a:stretch>
        </p:blipFill>
        <p:spPr>
          <a:xfrm>
            <a:off x="806329" y="712724"/>
            <a:ext cx="10438033" cy="5068644"/>
          </a:xfrm>
          <a:prstGeom prst="rect">
            <a:avLst/>
          </a:prstGeom>
        </p:spPr>
      </p:pic>
    </p:spTree>
    <p:extLst>
      <p:ext uri="{BB962C8B-B14F-4D97-AF65-F5344CB8AC3E}">
        <p14:creationId xmlns:p14="http://schemas.microsoft.com/office/powerpoint/2010/main" val="1187113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ECB78A8-71EB-40EF-B99A-99EECF438232}" vid="{DBB4293E-37B8-46BD-851E-FBE47085B1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3677</TotalTime>
  <Words>2225</Words>
  <Application>Microsoft Office PowerPoint</Application>
  <PresentationFormat>Widescreen</PresentationFormat>
  <Paragraphs>188</Paragraphs>
  <Slides>47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Arial Black</vt:lpstr>
      <vt:lpstr>Arial MT</vt:lpstr>
      <vt:lpstr>Calibri</vt:lpstr>
      <vt:lpstr>Calibri Light</vt:lpstr>
      <vt:lpstr>Symbol</vt:lpstr>
      <vt:lpstr>1_Office Theme</vt:lpstr>
      <vt:lpstr> </vt:lpstr>
      <vt:lpstr>BCU ITE Curriculum</vt:lpstr>
      <vt:lpstr>BCU ITE Curriculum</vt:lpstr>
      <vt:lpstr>PowerPoint Presentation</vt:lpstr>
      <vt:lpstr>The Spiral Curriculum  </vt:lpstr>
      <vt:lpstr>PGCE/BA Curriculum Document for schools</vt:lpstr>
      <vt:lpstr> Each subject has identified the key ‘learn that’ and ‘learn how’ to statements </vt:lpstr>
      <vt:lpstr>Subject Specific Development Journal</vt:lpstr>
      <vt:lpstr>PowerPoint Presentation</vt:lpstr>
      <vt:lpstr>PowerPoint Presentation</vt:lpstr>
      <vt:lpstr>Progress Journal</vt:lpstr>
      <vt:lpstr>SBT Prelim Tasks</vt:lpstr>
      <vt:lpstr>PowerPoint Presentation</vt:lpstr>
      <vt:lpstr>PowerPoint Presentation</vt:lpstr>
      <vt:lpstr>PowerPoint Presentation</vt:lpstr>
      <vt:lpstr>PowerPoint Presentation</vt:lpstr>
      <vt:lpstr>Associate Teacher Learning Observation</vt:lpstr>
      <vt:lpstr>PowerPoint Presentation</vt:lpstr>
      <vt:lpstr>How to prepare for the School Based Training Block: </vt:lpstr>
      <vt:lpstr>PowerPoint Presentation</vt:lpstr>
      <vt:lpstr>Weekly Meeting &amp; Target Setting</vt:lpstr>
      <vt:lpstr>Weekly Meeting &amp; Target Setting</vt:lpstr>
      <vt:lpstr>Weekly Meeting &amp; Target Setting</vt:lpstr>
      <vt:lpstr>Target Setting</vt:lpstr>
      <vt:lpstr>Focus on Target Setting </vt:lpstr>
      <vt:lpstr>Assessment Tracker – Theme C</vt:lpstr>
      <vt:lpstr>Assessment Tracker – A, B, D, E, F</vt:lpstr>
      <vt:lpstr>Review Meeting/Progress Meeting</vt:lpstr>
      <vt:lpstr>Critical Incident - Definition</vt:lpstr>
      <vt:lpstr>Critical Incident</vt:lpstr>
      <vt:lpstr>PowerPoint Presentation</vt:lpstr>
      <vt:lpstr>Critical Incident Focus</vt:lpstr>
      <vt:lpstr>Joint observation</vt:lpstr>
      <vt:lpstr>PowerPoint Presentation</vt:lpstr>
      <vt:lpstr>Subject Feedback Prompts</vt:lpstr>
      <vt:lpstr>PowerPoint Presentation</vt:lpstr>
      <vt:lpstr>Rapid Improvement Targets</vt:lpstr>
      <vt:lpstr>Mentor Guidance Booklet</vt:lpstr>
      <vt:lpstr>Associate Teacher Planning Expectations</vt:lpstr>
      <vt:lpstr>PowerPoint Presentation</vt:lpstr>
      <vt:lpstr>PowerPoint Presentation</vt:lpstr>
      <vt:lpstr>PowerPoint Presentation</vt:lpstr>
      <vt:lpstr>PowerPoint Presentation</vt:lpstr>
      <vt:lpstr>Other points to note:</vt:lpstr>
      <vt:lpstr>PowerPoint Presentation</vt:lpstr>
      <vt:lpstr>UT Conversation Checklist with School Colleagues</vt:lpstr>
      <vt:lpstr>Initial Conversation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Anne Whitacre</dc:creator>
  <cp:lastModifiedBy>Anne Whitacre</cp:lastModifiedBy>
  <cp:revision>4</cp:revision>
  <dcterms:created xsi:type="dcterms:W3CDTF">2023-11-05T13:23:39Z</dcterms:created>
  <dcterms:modified xsi:type="dcterms:W3CDTF">2023-11-15T16:23:03Z</dcterms:modified>
</cp:coreProperties>
</file>