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4"/>
  </p:sldMasterIdLst>
  <p:notesMasterIdLst>
    <p:notesMasterId r:id="rId10"/>
  </p:notesMasterIdLst>
  <p:sldIdLst>
    <p:sldId id="256" r:id="rId5"/>
    <p:sldId id="258" r:id="rId6"/>
    <p:sldId id="257" r:id="rId7"/>
    <p:sldId id="259" r:id="rId8"/>
    <p:sldId id="268"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5C41BD-DE81-4B7D-8B47-27FFA7804394}" v="29" dt="2020-03-19T15:32:34.9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42" d="100"/>
          <a:sy n="42" d="100"/>
        </p:scale>
        <p:origin x="756" y="32"/>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t Wilson" userId="79308999-ed2c-4a7b-bb97-7b562555b7ca" providerId="ADAL" clId="{A426833A-78C9-4382-9627-545C57532444}"/>
    <pc:docChg chg="modSld">
      <pc:chgData name="Janet Wilson" userId="79308999-ed2c-4a7b-bb97-7b562555b7ca" providerId="ADAL" clId="{A426833A-78C9-4382-9627-545C57532444}" dt="2020-03-19T15:32:34.927" v="28" actId="20577"/>
      <pc:docMkLst>
        <pc:docMk/>
      </pc:docMkLst>
      <pc:sldChg chg="modSp">
        <pc:chgData name="Janet Wilson" userId="79308999-ed2c-4a7b-bb97-7b562555b7ca" providerId="ADAL" clId="{A426833A-78C9-4382-9627-545C57532444}" dt="2020-03-19T15:32:34.927" v="28" actId="20577"/>
        <pc:sldMkLst>
          <pc:docMk/>
          <pc:sldMk cId="3876203842" sldId="256"/>
        </pc:sldMkLst>
        <pc:spChg chg="mod">
          <ac:chgData name="Janet Wilson" userId="79308999-ed2c-4a7b-bb97-7b562555b7ca" providerId="ADAL" clId="{A426833A-78C9-4382-9627-545C57532444}" dt="2020-03-19T15:32:34.927" v="28" actId="20577"/>
          <ac:spMkLst>
            <pc:docMk/>
            <pc:sldMk cId="3876203842" sldId="256"/>
            <ac:spMk id="6" creationId="{4DD5C983-B81A-409C-B013-B117B6ABC36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D44A48-A07B-4713-95B0-5C4DAAAEE22D}" type="datetimeFigureOut">
              <a:rPr lang="en-GB" smtClean="0"/>
              <a:t>19/03/2020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CB3E38-7B51-43C0-ACDF-426CC0ACA3C3}" type="slidenum">
              <a:rPr lang="en-GB" smtClean="0"/>
              <a:t>‹#›</a:t>
            </a:fld>
            <a:endParaRPr lang="en-GB"/>
          </a:p>
        </p:txBody>
      </p:sp>
    </p:spTree>
    <p:extLst>
      <p:ext uri="{BB962C8B-B14F-4D97-AF65-F5344CB8AC3E}">
        <p14:creationId xmlns:p14="http://schemas.microsoft.com/office/powerpoint/2010/main" val="32198940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bc.co.uk/news/av/entertainment-arts-51329843/three-generations-of-black-filmmakers-on-diversity-craft-and-award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148539"/>
          </a:xfrm>
        </p:spPr>
        <p:txBody>
          <a:bodyPr/>
          <a:lstStyle/>
          <a:p>
            <a:r>
              <a:rPr lang="en-GB" dirty="0"/>
              <a:t>My presentation is a provocation as to the proliferation and consumption of Black and South Asian film via new technologies or in cinema spaces of said product by global/</a:t>
            </a:r>
            <a:r>
              <a:rPr lang="en-GB" dirty="0" err="1"/>
              <a:t>glocal</a:t>
            </a:r>
            <a:r>
              <a:rPr lang="en-GB" dirty="0"/>
              <a:t> audiences</a:t>
            </a:r>
          </a:p>
          <a:p>
            <a:endParaRPr lang="en-GB" dirty="0"/>
          </a:p>
          <a:p>
            <a:r>
              <a:rPr lang="en-GB" dirty="0"/>
              <a:t>My question to the panel/research project and to you the audience is that of the </a:t>
            </a:r>
            <a:r>
              <a:rPr lang="en-GB" b="1" u="sng" dirty="0"/>
              <a:t>qualitative</a:t>
            </a:r>
            <a:r>
              <a:rPr lang="en-GB" dirty="0"/>
              <a:t>. I would like to ask you to consider what is the </a:t>
            </a:r>
            <a:r>
              <a:rPr lang="en-GB" b="1" u="sng" dirty="0"/>
              <a:t>thematic</a:t>
            </a:r>
            <a:r>
              <a:rPr lang="en-GB" dirty="0"/>
              <a:t> </a:t>
            </a:r>
            <a:r>
              <a:rPr lang="en-GB" b="1" u="sng" dirty="0"/>
              <a:t>quality</a:t>
            </a:r>
            <a:r>
              <a:rPr lang="en-GB" dirty="0"/>
              <a:t> of the narrative of films being produced and consumed via such platforms as YouTube, Netflix etc.</a:t>
            </a:r>
          </a:p>
          <a:p>
            <a:endParaRPr lang="en-GB" dirty="0"/>
          </a:p>
          <a:p>
            <a:r>
              <a:rPr lang="en-GB" b="1" i="1" dirty="0"/>
              <a:t>Is there a responsibility of the filmmaker and investor to challenge said quality of films produced?</a:t>
            </a:r>
          </a:p>
          <a:p>
            <a:endParaRPr lang="en-GB" dirty="0"/>
          </a:p>
          <a:p>
            <a:r>
              <a:rPr lang="en-GB" dirty="0"/>
              <a:t>This provocation is in response to DSMN’s research question of  </a:t>
            </a:r>
            <a:r>
              <a:rPr lang="en-GB" i="1" dirty="0"/>
              <a:t>Does new media's remapping of diasporic screen texts' traditional concerns encourage a more nuanced '</a:t>
            </a:r>
            <a:r>
              <a:rPr lang="en-GB" i="1" dirty="0" err="1"/>
              <a:t>glocal</a:t>
            </a:r>
            <a:r>
              <a:rPr lang="en-GB" i="1" dirty="0"/>
              <a:t> imaginary' and how might this be defined?</a:t>
            </a:r>
          </a:p>
          <a:p>
            <a:endParaRPr lang="en-GB" dirty="0"/>
          </a:p>
          <a:p>
            <a:r>
              <a:rPr lang="en-GB" dirty="0"/>
              <a:t>Before I continue I would like to share a short clip made recently which I think addresses some of these issues</a:t>
            </a:r>
          </a:p>
          <a:p>
            <a:endParaRPr lang="en-GB" dirty="0"/>
          </a:p>
          <a:p>
            <a:r>
              <a:rPr lang="en-GB" dirty="0"/>
              <a:t>Introduction of short clip Black Filmmakers on diversity, craft and awards</a:t>
            </a:r>
          </a:p>
          <a:p>
            <a:r>
              <a:rPr lang="en-GB" dirty="0">
                <a:hlinkClick r:id="rId3"/>
              </a:rPr>
              <a:t>https://www.bbc.co.uk/news/av/entertainment-arts-51329843/three-generations-of-black-filmmakers-on-diversity-craft-and-awards</a:t>
            </a:r>
            <a:r>
              <a:rPr lang="en-GB" dirty="0"/>
              <a:t> </a:t>
            </a:r>
          </a:p>
          <a:p>
            <a:endParaRPr lang="en-GB" dirty="0"/>
          </a:p>
        </p:txBody>
      </p:sp>
      <p:sp>
        <p:nvSpPr>
          <p:cNvPr id="4" name="Slide Number Placeholder 3"/>
          <p:cNvSpPr>
            <a:spLocks noGrp="1"/>
          </p:cNvSpPr>
          <p:nvPr>
            <p:ph type="sldNum" sz="quarter" idx="5"/>
          </p:nvPr>
        </p:nvSpPr>
        <p:spPr/>
        <p:txBody>
          <a:bodyPr/>
          <a:lstStyle/>
          <a:p>
            <a:fld id="{E4CB3E38-7B51-43C0-ACDF-426CC0ACA3C3}" type="slidenum">
              <a:rPr lang="en-GB" smtClean="0"/>
              <a:t>1</a:t>
            </a:fld>
            <a:endParaRPr lang="en-GB"/>
          </a:p>
        </p:txBody>
      </p:sp>
    </p:spTree>
    <p:extLst>
      <p:ext uri="{BB962C8B-B14F-4D97-AF65-F5344CB8AC3E}">
        <p14:creationId xmlns:p14="http://schemas.microsoft.com/office/powerpoint/2010/main" val="2687132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3"/>
          </a:xfrm>
        </p:spPr>
        <p:txBody>
          <a:bodyPr/>
          <a:lstStyle/>
          <a:p>
            <a:pPr marL="171450" indent="-171450">
              <a:buFont typeface="Arial" panose="020B0604020202020204" pitchFamily="34" charset="0"/>
              <a:buChar char="•"/>
            </a:pPr>
            <a:r>
              <a:rPr lang="en-GB" dirty="0"/>
              <a:t>My practice-based research interrogates visual representations of black British masculine identities and my concern is despite the proliferation of technologies and platforms to view films, does the thematic narrative particularly Black British films I have recently seen portraying the Black male challenge historically racist stereotypes? And should they?</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Take for instance Blue Story, whilst I applaud the importance of the filmmaker to portray the realities of street life for many young Black males growing up in urban environments today. Is this the only narrative that appeals to audiences and investors like BBC Films?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Dr Clive </a:t>
            </a:r>
            <a:r>
              <a:rPr lang="en-GB" dirty="0" err="1"/>
              <a:t>Nwonka</a:t>
            </a:r>
            <a:r>
              <a:rPr lang="en-GB" dirty="0"/>
              <a:t> film studies fellow at LSE said the decision to ban the film smacked of the morale panic that Hall referred to in Policing the Crisis in relation to muggings in the 70s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r>
              <a:rPr lang="en-GB" dirty="0"/>
              <a:t>To me Blue Story reinforced Black male stereotypes of nihilism, hyper-masculine identities, gang violence and homophobia. Whilst the female characters were portrayed as fragile and victims. Blue Story reaffirms what has been said in the earlier clip about the quality of films being produced, that play to stereotypes and pathologies of Black life as violent, homophobic, misogynistic, gang-related urban lifestyles of living fast and dying young with no hope of ever leaving the “ends”. Yet the box office figures speak for itself this is what the audience wants and perhaps there is a place for this kind of filmmaking, like the Blaxploitation cinema of 70s?</a:t>
            </a:r>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pPr marL="171450" indent="-171450">
              <a:buFont typeface="Arial" panose="020B0604020202020204" pitchFamily="34" charset="0"/>
              <a:buChar char="•"/>
            </a:pPr>
            <a:endParaRPr lang="en-GB" dirty="0"/>
          </a:p>
          <a:p>
            <a:endParaRPr lang="en-GB" dirty="0"/>
          </a:p>
        </p:txBody>
      </p:sp>
      <p:sp>
        <p:nvSpPr>
          <p:cNvPr id="4" name="Slide Number Placeholder 3"/>
          <p:cNvSpPr>
            <a:spLocks noGrp="1"/>
          </p:cNvSpPr>
          <p:nvPr>
            <p:ph type="sldNum" sz="quarter" idx="5"/>
          </p:nvPr>
        </p:nvSpPr>
        <p:spPr/>
        <p:txBody>
          <a:bodyPr/>
          <a:lstStyle/>
          <a:p>
            <a:fld id="{E4CB3E38-7B51-43C0-ACDF-426CC0ACA3C3}" type="slidenum">
              <a:rPr lang="en-GB" smtClean="0"/>
              <a:t>2</a:t>
            </a:fld>
            <a:endParaRPr lang="en-GB" dirty="0"/>
          </a:p>
        </p:txBody>
      </p:sp>
    </p:spTree>
    <p:extLst>
      <p:ext uri="{BB962C8B-B14F-4D97-AF65-F5344CB8AC3E}">
        <p14:creationId xmlns:p14="http://schemas.microsoft.com/office/powerpoint/2010/main" val="12579659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4284664"/>
          </a:xfrm>
        </p:spPr>
        <p:txBody>
          <a:bodyPr/>
          <a:lstStyle/>
          <a:p>
            <a:r>
              <a:rPr lang="en-GB" dirty="0"/>
              <a:t>My background is as a founding member of Black Pyramid a training, production and exhibition entity, set up in Bristol in 1993.</a:t>
            </a:r>
          </a:p>
          <a:p>
            <a:endParaRPr lang="en-GB" dirty="0"/>
          </a:p>
          <a:p>
            <a:r>
              <a:rPr lang="en-GB" dirty="0"/>
              <a:t>BP’s aim was to provide a platform to portray the diverse “nuanced” voices and narratives inherent in black British filmmaking, away from the more commercial and stereotypical images of black people prevalent within mainstream cinema and on TV, we screened Handsworth Songs, Darker Side of Black, Daughters of the Dust and Coffee Coloured Children.</a:t>
            </a:r>
          </a:p>
          <a:p>
            <a:endParaRPr lang="en-GB" dirty="0"/>
          </a:p>
          <a:p>
            <a:r>
              <a:rPr lang="en-GB" dirty="0"/>
              <a:t>Our screenings and production of film was informed by the Black film workshop movement of the 1980s funded by C4 that saw the likes of Black Audio, </a:t>
            </a:r>
            <a:r>
              <a:rPr lang="en-GB" dirty="0" err="1"/>
              <a:t>Ceddo</a:t>
            </a:r>
            <a:r>
              <a:rPr lang="en-GB" dirty="0"/>
              <a:t>, Sankofa and Retake Film collective come into being</a:t>
            </a:r>
          </a:p>
          <a:p>
            <a:endParaRPr lang="en-GB" dirty="0"/>
          </a:p>
          <a:p>
            <a:r>
              <a:rPr lang="en-GB" dirty="0"/>
              <a:t>Our aim was to address quality of consumption, widening the audiences appreciation for more film in relation to their lived experiences and not just to re-affirm tropes that fulfil the perceived Black lived experience as violent and urban. </a:t>
            </a:r>
          </a:p>
          <a:p>
            <a:endParaRPr lang="en-GB" dirty="0"/>
          </a:p>
          <a:p>
            <a:r>
              <a:rPr lang="en-GB" dirty="0"/>
              <a:t>Screenings were often supplemented by Q&amp;A’s with the likes of </a:t>
            </a:r>
            <a:r>
              <a:rPr lang="en-GB" dirty="0" err="1"/>
              <a:t>Kobena</a:t>
            </a:r>
            <a:r>
              <a:rPr lang="en-GB" dirty="0"/>
              <a:t> Mercer, Menelik Shabazz, June Giovanni, Gaylene Gould and Karen Alexander to name a few</a:t>
            </a:r>
          </a:p>
          <a:p>
            <a:endParaRPr lang="en-GB" dirty="0"/>
          </a:p>
          <a:p>
            <a:r>
              <a:rPr lang="en-GB" dirty="0"/>
              <a:t>At our 25</a:t>
            </a:r>
            <a:r>
              <a:rPr lang="en-GB" baseline="30000" dirty="0"/>
              <a:t>th</a:t>
            </a:r>
            <a:r>
              <a:rPr lang="en-GB" dirty="0"/>
              <a:t> anniversary event at Cinema Rediscovered, which included Kolton Lee we asked what has changed since those heady days and we agreed that little has changed in opportunities to produce more nuanced narratives for Black filmmakers</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E4CB3E38-7B51-43C0-ACDF-426CC0ACA3C3}" type="slidenum">
              <a:rPr lang="en-GB" smtClean="0"/>
              <a:t>3</a:t>
            </a:fld>
            <a:endParaRPr lang="en-GB"/>
          </a:p>
        </p:txBody>
      </p:sp>
    </p:spTree>
    <p:extLst>
      <p:ext uri="{BB962C8B-B14F-4D97-AF65-F5344CB8AC3E}">
        <p14:creationId xmlns:p14="http://schemas.microsoft.com/office/powerpoint/2010/main" val="33641300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conclude I only have more questions and hopefully today we might start to have some answers</a:t>
            </a:r>
          </a:p>
          <a:p>
            <a:endParaRPr lang="en-GB" dirty="0"/>
          </a:p>
          <a:p>
            <a:r>
              <a:rPr lang="en-GB" dirty="0"/>
              <a:t>How do we change the narrative, whilst ensuring that we reach and engage our audiences?</a:t>
            </a:r>
          </a:p>
          <a:p>
            <a:endParaRPr lang="en-GB" dirty="0"/>
          </a:p>
          <a:p>
            <a:r>
              <a:rPr lang="en-GB" dirty="0"/>
              <a:t>Whose responsibility is it to ensure there is a place for stories for instance about the Black female, queer culture, non-binary or non-urban Black experience?</a:t>
            </a:r>
          </a:p>
          <a:p>
            <a:endParaRPr lang="en-GB" dirty="0"/>
          </a:p>
          <a:p>
            <a:r>
              <a:rPr lang="en-GB" dirty="0"/>
              <a:t>Do recent cinematic releases such as these suggest that we are widening our understanding of the Black lived experience? </a:t>
            </a:r>
          </a:p>
          <a:p>
            <a:endParaRPr lang="en-GB" dirty="0"/>
          </a:p>
          <a:p>
            <a:r>
              <a:rPr lang="en-GB" dirty="0"/>
              <a:t>Finally, I would like to return to the DSMN research question Does new media's remapping of diasporic screen texts' traditional concerns encourage a more nuanced '</a:t>
            </a:r>
            <a:r>
              <a:rPr lang="en-GB" dirty="0" err="1"/>
              <a:t>glocal</a:t>
            </a:r>
            <a:r>
              <a:rPr lang="en-GB" dirty="0"/>
              <a:t> imaginary' and how might this be defined?</a:t>
            </a:r>
          </a:p>
          <a:p>
            <a:endParaRPr lang="en-GB" dirty="0"/>
          </a:p>
          <a:p>
            <a:r>
              <a:rPr lang="en-GB" dirty="0"/>
              <a:t>Thank you!</a:t>
            </a:r>
          </a:p>
          <a:p>
            <a:endParaRPr lang="en-GB" dirty="0"/>
          </a:p>
        </p:txBody>
      </p:sp>
      <p:sp>
        <p:nvSpPr>
          <p:cNvPr id="4" name="Slide Number Placeholder 3"/>
          <p:cNvSpPr>
            <a:spLocks noGrp="1"/>
          </p:cNvSpPr>
          <p:nvPr>
            <p:ph type="sldNum" sz="quarter" idx="5"/>
          </p:nvPr>
        </p:nvSpPr>
        <p:spPr/>
        <p:txBody>
          <a:bodyPr/>
          <a:lstStyle/>
          <a:p>
            <a:fld id="{E4CB3E38-7B51-43C0-ACDF-426CC0ACA3C3}" type="slidenum">
              <a:rPr lang="en-GB" smtClean="0"/>
              <a:t>4</a:t>
            </a:fld>
            <a:endParaRPr lang="en-GB"/>
          </a:p>
        </p:txBody>
      </p:sp>
    </p:spTree>
    <p:extLst>
      <p:ext uri="{BB962C8B-B14F-4D97-AF65-F5344CB8AC3E}">
        <p14:creationId xmlns:p14="http://schemas.microsoft.com/office/powerpoint/2010/main" val="3690829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07BB537C-4FD3-4392-8E38-6B58CF5C3796}" type="slidenum">
              <a:rPr lang="en-GB" smtClean="0"/>
              <a:t>5</a:t>
            </a:fld>
            <a:endParaRPr lang="en-GB" dirty="0"/>
          </a:p>
        </p:txBody>
      </p:sp>
    </p:spTree>
    <p:extLst>
      <p:ext uri="{BB962C8B-B14F-4D97-AF65-F5344CB8AC3E}">
        <p14:creationId xmlns:p14="http://schemas.microsoft.com/office/powerpoint/2010/main" val="3508918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74A8-408B-46C4-B766-1FE74A1DC2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78357C0-BC4A-47B5-9AD5-28C01740BC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40028FD-9DFB-42E6-95C2-B2A0F9ECE7BD}"/>
              </a:ext>
            </a:extLst>
          </p:cNvPr>
          <p:cNvSpPr>
            <a:spLocks noGrp="1"/>
          </p:cNvSpPr>
          <p:nvPr>
            <p:ph type="dt" sz="half" idx="10"/>
          </p:nvPr>
        </p:nvSpPr>
        <p:spPr/>
        <p:txBody>
          <a:bodyPr/>
          <a:lstStyle/>
          <a:p>
            <a:fld id="{48A87A34-81AB-432B-8DAE-1953F412C126}" type="datetimeFigureOut">
              <a:rPr lang="en-US" smtClean="0"/>
              <a:t>3/19/2020</a:t>
            </a:fld>
            <a:endParaRPr lang="en-US" dirty="0"/>
          </a:p>
        </p:txBody>
      </p:sp>
      <p:sp>
        <p:nvSpPr>
          <p:cNvPr id="5" name="Footer Placeholder 4">
            <a:extLst>
              <a:ext uri="{FF2B5EF4-FFF2-40B4-BE49-F238E27FC236}">
                <a16:creationId xmlns:a16="http://schemas.microsoft.com/office/drawing/2014/main" id="{44F0B538-26C5-476E-B87A-8814254899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4BFD7D-65F6-47C4-9B68-FCD6E5AA6C2C}"/>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98444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496C6-22A2-43A8-9125-5173190FD81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352B4B-2D02-473C-8A2A-98F2882C1F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281BB04-4500-47D6-BAA9-F132535864AE}"/>
              </a:ext>
            </a:extLst>
          </p:cNvPr>
          <p:cNvSpPr>
            <a:spLocks noGrp="1"/>
          </p:cNvSpPr>
          <p:nvPr>
            <p:ph type="dt" sz="half" idx="10"/>
          </p:nvPr>
        </p:nvSpPr>
        <p:spPr/>
        <p:txBody>
          <a:bodyPr/>
          <a:lstStyle/>
          <a:p>
            <a:fld id="{48A87A34-81AB-432B-8DAE-1953F412C126}" type="datetimeFigureOut">
              <a:rPr lang="en-US" smtClean="0"/>
              <a:t>3/19/2020</a:t>
            </a:fld>
            <a:endParaRPr lang="en-US" dirty="0"/>
          </a:p>
        </p:txBody>
      </p:sp>
      <p:sp>
        <p:nvSpPr>
          <p:cNvPr id="5" name="Footer Placeholder 4">
            <a:extLst>
              <a:ext uri="{FF2B5EF4-FFF2-40B4-BE49-F238E27FC236}">
                <a16:creationId xmlns:a16="http://schemas.microsoft.com/office/drawing/2014/main" id="{DFC1DE29-43C9-4DA3-A5F1-15689FA4FAC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ECE4708-5793-4CF5-A109-80CF9F202C5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60061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EF726C-A825-449A-BEE2-7DF7380701B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8C69708-CD3B-4A84-BD51-1AC43B4E136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7CFB85C-204F-4DEF-A45B-483711F0F2D9}"/>
              </a:ext>
            </a:extLst>
          </p:cNvPr>
          <p:cNvSpPr>
            <a:spLocks noGrp="1"/>
          </p:cNvSpPr>
          <p:nvPr>
            <p:ph type="dt" sz="half" idx="10"/>
          </p:nvPr>
        </p:nvSpPr>
        <p:spPr/>
        <p:txBody>
          <a:bodyPr/>
          <a:lstStyle/>
          <a:p>
            <a:fld id="{48A87A34-81AB-432B-8DAE-1953F412C126}" type="datetimeFigureOut">
              <a:rPr lang="en-US" smtClean="0"/>
              <a:t>3/19/2020</a:t>
            </a:fld>
            <a:endParaRPr lang="en-US" dirty="0"/>
          </a:p>
        </p:txBody>
      </p:sp>
      <p:sp>
        <p:nvSpPr>
          <p:cNvPr id="5" name="Footer Placeholder 4">
            <a:extLst>
              <a:ext uri="{FF2B5EF4-FFF2-40B4-BE49-F238E27FC236}">
                <a16:creationId xmlns:a16="http://schemas.microsoft.com/office/drawing/2014/main" id="{3E0F8E91-CDA5-4ADF-82BD-CB060B3601B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B81DA82-3E74-4F14-89CC-99C2BB9645F0}"/>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946925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27F2A-FE14-4511-8EE1-95421122CB7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4232DB8-3F54-465D-8E69-A273E84B72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EF9934-F622-4F52-BE0E-25878702AB52}"/>
              </a:ext>
            </a:extLst>
          </p:cNvPr>
          <p:cNvSpPr>
            <a:spLocks noGrp="1"/>
          </p:cNvSpPr>
          <p:nvPr>
            <p:ph type="dt" sz="half" idx="10"/>
          </p:nvPr>
        </p:nvSpPr>
        <p:spPr/>
        <p:txBody>
          <a:bodyPr/>
          <a:lstStyle/>
          <a:p>
            <a:fld id="{48A87A34-81AB-432B-8DAE-1953F412C126}" type="datetimeFigureOut">
              <a:rPr lang="en-US" smtClean="0"/>
              <a:t>3/19/2020</a:t>
            </a:fld>
            <a:endParaRPr lang="en-US" dirty="0"/>
          </a:p>
        </p:txBody>
      </p:sp>
      <p:sp>
        <p:nvSpPr>
          <p:cNvPr id="5" name="Footer Placeholder 4">
            <a:extLst>
              <a:ext uri="{FF2B5EF4-FFF2-40B4-BE49-F238E27FC236}">
                <a16:creationId xmlns:a16="http://schemas.microsoft.com/office/drawing/2014/main" id="{5C259379-CA64-40A3-8272-FCDA0E4DF2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4A0BEF-B0AD-456F-9C9B-2CACB64817BD}"/>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702087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DD3AE-4D1C-4D3A-AF2D-A1CB7029CF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B2B02C2-2D81-45C5-B94F-2C0BEC17BD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C36AB2-05E6-4DF3-8283-B7FF728AA82E}"/>
              </a:ext>
            </a:extLst>
          </p:cNvPr>
          <p:cNvSpPr>
            <a:spLocks noGrp="1"/>
          </p:cNvSpPr>
          <p:nvPr>
            <p:ph type="dt" sz="half" idx="10"/>
          </p:nvPr>
        </p:nvSpPr>
        <p:spPr/>
        <p:txBody>
          <a:bodyPr/>
          <a:lstStyle/>
          <a:p>
            <a:fld id="{48A87A34-81AB-432B-8DAE-1953F412C126}" type="datetimeFigureOut">
              <a:rPr lang="en-US" smtClean="0"/>
              <a:t>3/19/2020</a:t>
            </a:fld>
            <a:endParaRPr lang="en-US" dirty="0"/>
          </a:p>
        </p:txBody>
      </p:sp>
      <p:sp>
        <p:nvSpPr>
          <p:cNvPr id="5" name="Footer Placeholder 4">
            <a:extLst>
              <a:ext uri="{FF2B5EF4-FFF2-40B4-BE49-F238E27FC236}">
                <a16:creationId xmlns:a16="http://schemas.microsoft.com/office/drawing/2014/main" id="{42ECF6D8-EC3F-4EFE-8DEB-2F58951247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ED384F4-CF84-4128-94B1-5DC97D7E1212}"/>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54188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E331B4-66A7-4705-858F-97E91876104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05D11EF-130A-4A65-8162-649F86E117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CF98900-6918-43BE-B313-076E36D69C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BFE7E15-1D66-4979-A9D1-F51EF8DDFD2D}"/>
              </a:ext>
            </a:extLst>
          </p:cNvPr>
          <p:cNvSpPr>
            <a:spLocks noGrp="1"/>
          </p:cNvSpPr>
          <p:nvPr>
            <p:ph type="dt" sz="half" idx="10"/>
          </p:nvPr>
        </p:nvSpPr>
        <p:spPr/>
        <p:txBody>
          <a:bodyPr/>
          <a:lstStyle/>
          <a:p>
            <a:fld id="{48A87A34-81AB-432B-8DAE-1953F412C126}" type="datetimeFigureOut">
              <a:rPr lang="en-US" smtClean="0"/>
              <a:t>3/19/2020</a:t>
            </a:fld>
            <a:endParaRPr lang="en-US" dirty="0"/>
          </a:p>
        </p:txBody>
      </p:sp>
      <p:sp>
        <p:nvSpPr>
          <p:cNvPr id="6" name="Footer Placeholder 5">
            <a:extLst>
              <a:ext uri="{FF2B5EF4-FFF2-40B4-BE49-F238E27FC236}">
                <a16:creationId xmlns:a16="http://schemas.microsoft.com/office/drawing/2014/main" id="{A4A2C6C4-C578-4198-9EBB-E16C84CA85B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B9FD19A-9795-40D3-9665-9E303F03D8C4}"/>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60820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EA9A8-A34D-47BA-AA2D-23B2962FFD1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C5D42B-5B39-4345-99A8-F4DF3B10D7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B7E0FE-AE7F-4A8C-97B5-B02E777E66E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DB13305-7460-4C72-BCE9-EA0F1B4191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1D5025B-26E6-4797-B03B-558859FDAA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0941B838-F73C-4F8A-9141-C0CF2F8B1987}"/>
              </a:ext>
            </a:extLst>
          </p:cNvPr>
          <p:cNvSpPr>
            <a:spLocks noGrp="1"/>
          </p:cNvSpPr>
          <p:nvPr>
            <p:ph type="dt" sz="half" idx="10"/>
          </p:nvPr>
        </p:nvSpPr>
        <p:spPr/>
        <p:txBody>
          <a:bodyPr/>
          <a:lstStyle/>
          <a:p>
            <a:fld id="{48A87A34-81AB-432B-8DAE-1953F412C126}" type="datetimeFigureOut">
              <a:rPr lang="en-US" smtClean="0"/>
              <a:t>3/19/2020</a:t>
            </a:fld>
            <a:endParaRPr lang="en-US" dirty="0"/>
          </a:p>
        </p:txBody>
      </p:sp>
      <p:sp>
        <p:nvSpPr>
          <p:cNvPr id="8" name="Footer Placeholder 7">
            <a:extLst>
              <a:ext uri="{FF2B5EF4-FFF2-40B4-BE49-F238E27FC236}">
                <a16:creationId xmlns:a16="http://schemas.microsoft.com/office/drawing/2014/main" id="{34448F3F-05DD-46B0-BE24-4569CA36820A}"/>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D88ACAF-4554-451B-8CF0-33A236B5A901}"/>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607363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B1EDEB-5D70-4FCA-BA59-5C2508D5C7B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4461F8A-EB83-4335-B050-F2C8E7B5B31A}"/>
              </a:ext>
            </a:extLst>
          </p:cNvPr>
          <p:cNvSpPr>
            <a:spLocks noGrp="1"/>
          </p:cNvSpPr>
          <p:nvPr>
            <p:ph type="dt" sz="half" idx="10"/>
          </p:nvPr>
        </p:nvSpPr>
        <p:spPr/>
        <p:txBody>
          <a:bodyPr/>
          <a:lstStyle/>
          <a:p>
            <a:fld id="{48A87A34-81AB-432B-8DAE-1953F412C126}" type="datetimeFigureOut">
              <a:rPr lang="en-US" smtClean="0"/>
              <a:t>3/19/2020</a:t>
            </a:fld>
            <a:endParaRPr lang="en-US" dirty="0"/>
          </a:p>
        </p:txBody>
      </p:sp>
      <p:sp>
        <p:nvSpPr>
          <p:cNvPr id="4" name="Footer Placeholder 3">
            <a:extLst>
              <a:ext uri="{FF2B5EF4-FFF2-40B4-BE49-F238E27FC236}">
                <a16:creationId xmlns:a16="http://schemas.microsoft.com/office/drawing/2014/main" id="{003096FC-D44D-4F63-BDA1-5D38D0E9682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3093A2C2-FE04-4853-BFE4-9D385AD9AA76}"/>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16389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D66E83-24E8-4B1A-BC77-FCD0E8A14B31}"/>
              </a:ext>
            </a:extLst>
          </p:cNvPr>
          <p:cNvSpPr>
            <a:spLocks noGrp="1"/>
          </p:cNvSpPr>
          <p:nvPr>
            <p:ph type="dt" sz="half" idx="10"/>
          </p:nvPr>
        </p:nvSpPr>
        <p:spPr/>
        <p:txBody>
          <a:bodyPr/>
          <a:lstStyle/>
          <a:p>
            <a:fld id="{48A87A34-81AB-432B-8DAE-1953F412C126}" type="datetimeFigureOut">
              <a:rPr lang="en-US" smtClean="0"/>
              <a:t>3/19/2020</a:t>
            </a:fld>
            <a:endParaRPr lang="en-US" dirty="0"/>
          </a:p>
        </p:txBody>
      </p:sp>
      <p:sp>
        <p:nvSpPr>
          <p:cNvPr id="3" name="Footer Placeholder 2">
            <a:extLst>
              <a:ext uri="{FF2B5EF4-FFF2-40B4-BE49-F238E27FC236}">
                <a16:creationId xmlns:a16="http://schemas.microsoft.com/office/drawing/2014/main" id="{59D7BA85-15F7-4B8C-ACF5-148CCF5B95C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3CE6918-F536-4BAB-8450-311BC4D85945}"/>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9287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54EEF-02A7-4CD6-9641-A8B177DA79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C9FBA9A-D6EF-4A15-934A-81B0E7C1F6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C8CE234-BCDB-4C76-8C15-82FC63706A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1BDC00-A973-4825-8761-170153412D2D}"/>
              </a:ext>
            </a:extLst>
          </p:cNvPr>
          <p:cNvSpPr>
            <a:spLocks noGrp="1"/>
          </p:cNvSpPr>
          <p:nvPr>
            <p:ph type="dt" sz="half" idx="10"/>
          </p:nvPr>
        </p:nvSpPr>
        <p:spPr/>
        <p:txBody>
          <a:bodyPr/>
          <a:lstStyle/>
          <a:p>
            <a:fld id="{48A87A34-81AB-432B-8DAE-1953F412C126}" type="datetimeFigureOut">
              <a:rPr lang="en-US" smtClean="0"/>
              <a:t>3/19/2020</a:t>
            </a:fld>
            <a:endParaRPr lang="en-US" dirty="0"/>
          </a:p>
        </p:txBody>
      </p:sp>
      <p:sp>
        <p:nvSpPr>
          <p:cNvPr id="6" name="Footer Placeholder 5">
            <a:extLst>
              <a:ext uri="{FF2B5EF4-FFF2-40B4-BE49-F238E27FC236}">
                <a16:creationId xmlns:a16="http://schemas.microsoft.com/office/drawing/2014/main" id="{C60BC118-3D61-4695-83F0-5B07E89DD2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19C1B5F-BDB7-4254-B379-C0A74779319A}"/>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207641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BEBFC-D278-471E-BB14-B3AD49B4ED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E99D0EC9-5159-475F-BFEF-19870F4F58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A09D95E-8994-42AF-8035-4A28F341C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C9BF90-598D-41FB-9865-308192FB41AF}"/>
              </a:ext>
            </a:extLst>
          </p:cNvPr>
          <p:cNvSpPr>
            <a:spLocks noGrp="1"/>
          </p:cNvSpPr>
          <p:nvPr>
            <p:ph type="dt" sz="half" idx="10"/>
          </p:nvPr>
        </p:nvSpPr>
        <p:spPr/>
        <p:txBody>
          <a:bodyPr/>
          <a:lstStyle/>
          <a:p>
            <a:fld id="{48A87A34-81AB-432B-8DAE-1953F412C126}" type="datetimeFigureOut">
              <a:rPr lang="en-US" smtClean="0"/>
              <a:t>3/19/2020</a:t>
            </a:fld>
            <a:endParaRPr lang="en-US" dirty="0"/>
          </a:p>
        </p:txBody>
      </p:sp>
      <p:sp>
        <p:nvSpPr>
          <p:cNvPr id="6" name="Footer Placeholder 5">
            <a:extLst>
              <a:ext uri="{FF2B5EF4-FFF2-40B4-BE49-F238E27FC236}">
                <a16:creationId xmlns:a16="http://schemas.microsoft.com/office/drawing/2014/main" id="{88964AFB-E35E-446C-864F-7FE36221760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2ED4344-A294-41F4-A259-EAF1CEB17873}"/>
              </a:ext>
            </a:extLst>
          </p:cNvPr>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76943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AF41B7-4E33-4643-9BAA-0D77C45E4B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2EAC87D-F4FF-4A31-A47D-51F66AF26E5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1749C49-9BE9-4C4D-BF5E-B1CBF87235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A87A34-81AB-432B-8DAE-1953F412C126}" type="datetimeFigureOut">
              <a:rPr lang="en-US" smtClean="0"/>
              <a:pPr/>
              <a:t>3/19/2020</a:t>
            </a:fld>
            <a:endParaRPr lang="en-US" dirty="0"/>
          </a:p>
        </p:txBody>
      </p:sp>
      <p:sp>
        <p:nvSpPr>
          <p:cNvPr id="5" name="Footer Placeholder 4">
            <a:extLst>
              <a:ext uri="{FF2B5EF4-FFF2-40B4-BE49-F238E27FC236}">
                <a16:creationId xmlns:a16="http://schemas.microsoft.com/office/drawing/2014/main" id="{C72F4779-99F5-4AD7-A36B-F9794820CD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1DE01BCF-DA75-4429-B20F-83723D6936F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9425430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DD5C983-B81A-409C-B013-B117B6ABC36F}"/>
              </a:ext>
            </a:extLst>
          </p:cNvPr>
          <p:cNvSpPr>
            <a:spLocks noGrp="1"/>
          </p:cNvSpPr>
          <p:nvPr>
            <p:ph type="title"/>
          </p:nvPr>
        </p:nvSpPr>
        <p:spPr/>
        <p:txBody>
          <a:bodyPr/>
          <a:lstStyle/>
          <a:p>
            <a:pPr algn="ctr"/>
            <a:r>
              <a:rPr lang="en-GB" b="1" dirty="0">
                <a:effectLst>
                  <a:outerShdw blurRad="38100" dist="38100" dir="2700000" algn="tl">
                    <a:srgbClr val="000000">
                      <a:alpha val="43137"/>
                    </a:srgbClr>
                  </a:outerShdw>
                </a:effectLst>
              </a:rPr>
              <a:t>Diaspora Screen Media Network</a:t>
            </a:r>
            <a:br>
              <a:rPr lang="en-GB" b="1" dirty="0">
                <a:effectLst>
                  <a:outerShdw blurRad="38100" dist="38100" dir="2700000" algn="tl">
                    <a:srgbClr val="000000">
                      <a:alpha val="43137"/>
                    </a:srgbClr>
                  </a:outerShdw>
                </a:effectLst>
              </a:rPr>
            </a:br>
            <a:r>
              <a:rPr lang="en-GB" b="1" dirty="0">
                <a:effectLst>
                  <a:outerShdw blurRad="38100" dist="38100" dir="2700000" algn="tl">
                    <a:srgbClr val="000000">
                      <a:alpha val="43137"/>
                    </a:srgbClr>
                  </a:outerShdw>
                </a:effectLst>
              </a:rPr>
              <a:t>What Now?- Ian Sergeant</a:t>
            </a:r>
          </a:p>
        </p:txBody>
      </p:sp>
      <p:pic>
        <p:nvPicPr>
          <p:cNvPr id="8" name="Content Placeholder 7">
            <a:extLst>
              <a:ext uri="{FF2B5EF4-FFF2-40B4-BE49-F238E27FC236}">
                <a16:creationId xmlns:a16="http://schemas.microsoft.com/office/drawing/2014/main" id="{F1C9075A-9092-4E5B-BB1C-743CA87FC93F}"/>
              </a:ext>
            </a:extLst>
          </p:cNvPr>
          <p:cNvPicPr>
            <a:picLocks noGrp="1" noChangeAspect="1"/>
          </p:cNvPicPr>
          <p:nvPr>
            <p:ph idx="1"/>
          </p:nvPr>
        </p:nvPicPr>
        <p:blipFill>
          <a:blip r:embed="rId3"/>
          <a:stretch>
            <a:fillRect/>
          </a:stretch>
        </p:blipFill>
        <p:spPr>
          <a:xfrm>
            <a:off x="2228144" y="1825625"/>
            <a:ext cx="7735712" cy="4351338"/>
          </a:xfrm>
          <a:prstGeom prst="rect">
            <a:avLst/>
          </a:prstGeom>
        </p:spPr>
      </p:pic>
    </p:spTree>
    <p:extLst>
      <p:ext uri="{BB962C8B-B14F-4D97-AF65-F5344CB8AC3E}">
        <p14:creationId xmlns:p14="http://schemas.microsoft.com/office/powerpoint/2010/main" val="3876203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B346BD2-E739-4692-A1CC-FF738C5EE8FE}"/>
              </a:ext>
            </a:extLst>
          </p:cNvPr>
          <p:cNvSpPr>
            <a:spLocks noGrp="1"/>
          </p:cNvSpPr>
          <p:nvPr>
            <p:ph type="title"/>
          </p:nvPr>
        </p:nvSpPr>
        <p:spPr/>
        <p:txBody>
          <a:bodyPr/>
          <a:lstStyle/>
          <a:p>
            <a:r>
              <a:rPr lang="en-GB" b="1" dirty="0">
                <a:effectLst>
                  <a:outerShdw blurRad="38100" dist="38100" dir="2700000" algn="tl">
                    <a:srgbClr val="000000">
                      <a:alpha val="43137"/>
                    </a:srgbClr>
                  </a:outerShdw>
                </a:effectLst>
              </a:rPr>
              <a:t>From YouTube Sensation to Box Office Phenomenon?</a:t>
            </a:r>
          </a:p>
        </p:txBody>
      </p:sp>
      <p:pic>
        <p:nvPicPr>
          <p:cNvPr id="5" name="Content Placeholder 4">
            <a:extLst>
              <a:ext uri="{FF2B5EF4-FFF2-40B4-BE49-F238E27FC236}">
                <a16:creationId xmlns:a16="http://schemas.microsoft.com/office/drawing/2014/main" id="{4B84CC5A-19F3-4A2B-81CC-BE9568300499}"/>
              </a:ext>
            </a:extLst>
          </p:cNvPr>
          <p:cNvPicPr>
            <a:picLocks noGrp="1" noChangeAspect="1"/>
          </p:cNvPicPr>
          <p:nvPr>
            <p:ph idx="1"/>
          </p:nvPr>
        </p:nvPicPr>
        <p:blipFill>
          <a:blip r:embed="rId3"/>
          <a:stretch>
            <a:fillRect/>
          </a:stretch>
        </p:blipFill>
        <p:spPr>
          <a:xfrm>
            <a:off x="5180012" y="2057400"/>
            <a:ext cx="6172200" cy="3471862"/>
          </a:xfrm>
        </p:spPr>
      </p:pic>
      <p:sp>
        <p:nvSpPr>
          <p:cNvPr id="4" name="Text Placeholder 3">
            <a:extLst>
              <a:ext uri="{FF2B5EF4-FFF2-40B4-BE49-F238E27FC236}">
                <a16:creationId xmlns:a16="http://schemas.microsoft.com/office/drawing/2014/main" id="{3B64020A-9A76-4A24-8BA3-4FC91B8B70AC}"/>
              </a:ext>
            </a:extLst>
          </p:cNvPr>
          <p:cNvSpPr>
            <a:spLocks noGrp="1"/>
          </p:cNvSpPr>
          <p:nvPr>
            <p:ph type="body" sz="half" idx="2"/>
          </p:nvPr>
        </p:nvSpPr>
        <p:spPr>
          <a:xfrm>
            <a:off x="839788" y="2057399"/>
            <a:ext cx="3932237" cy="4486013"/>
          </a:xfrm>
        </p:spPr>
        <p:txBody>
          <a:bodyPr>
            <a:noAutofit/>
          </a:bodyPr>
          <a:lstStyle/>
          <a:p>
            <a:pPr marL="285750" indent="-285750">
              <a:buFont typeface="Arial" panose="020B0604020202020204" pitchFamily="34" charset="0"/>
              <a:buChar char="•"/>
            </a:pPr>
            <a:r>
              <a:rPr lang="en-GB" sz="1400" b="1" dirty="0"/>
              <a:t>Written/Directed by </a:t>
            </a:r>
            <a:r>
              <a:rPr lang="en-GB" sz="1400" b="1" dirty="0" err="1"/>
              <a:t>Rapman</a:t>
            </a:r>
            <a:r>
              <a:rPr lang="en-GB" sz="1400" b="1" dirty="0"/>
              <a:t> aka Andrew </a:t>
            </a:r>
            <a:r>
              <a:rPr lang="en-GB" sz="1400" b="1" dirty="0" err="1"/>
              <a:t>Onwubolu</a:t>
            </a:r>
            <a:endParaRPr lang="en-GB" sz="1400" b="1" dirty="0"/>
          </a:p>
          <a:p>
            <a:pPr marL="285750" indent="-285750">
              <a:buFont typeface="Arial" panose="020B0604020202020204" pitchFamily="34" charset="0"/>
              <a:buChar char="•"/>
            </a:pPr>
            <a:r>
              <a:rPr lang="en-GB" sz="1400" b="1" dirty="0"/>
              <a:t>Developed from his YouTube mini-series Shiro’s Story – which amassed 20m plus views; the final episode received over 1m views in five hours</a:t>
            </a:r>
          </a:p>
          <a:p>
            <a:pPr marL="285750" indent="-285750">
              <a:buFont typeface="Arial" panose="020B0604020202020204" pitchFamily="34" charset="0"/>
              <a:buChar char="•"/>
            </a:pPr>
            <a:r>
              <a:rPr lang="en-GB" sz="1400" b="1" dirty="0"/>
              <a:t>Such figures attract investment from BBC Films and Paramount to enable the production of a feature length film Blue Story</a:t>
            </a:r>
          </a:p>
          <a:p>
            <a:pPr marL="285750" indent="-285750">
              <a:buFont typeface="Arial" panose="020B0604020202020204" pitchFamily="34" charset="0"/>
              <a:buChar char="•"/>
            </a:pPr>
            <a:r>
              <a:rPr lang="en-GB" sz="1400" b="1" dirty="0"/>
              <a:t>Screenings are marred by violence at Vue cinema, Birmingham and other national locations</a:t>
            </a:r>
          </a:p>
          <a:p>
            <a:pPr marL="285750" indent="-285750">
              <a:buFont typeface="Arial" panose="020B0604020202020204" pitchFamily="34" charset="0"/>
              <a:buChar char="•"/>
            </a:pPr>
            <a:r>
              <a:rPr lang="en-GB" sz="1400" b="1" dirty="0"/>
              <a:t>Vue and Showcase cinema initially withdraw the title from their screens because of the violence</a:t>
            </a:r>
          </a:p>
          <a:p>
            <a:pPr marL="285750" indent="-285750">
              <a:buFont typeface="Arial" panose="020B0604020202020204" pitchFamily="34" charset="0"/>
              <a:buChar char="•"/>
            </a:pPr>
            <a:r>
              <a:rPr lang="en-GB" sz="1400" b="1" dirty="0"/>
              <a:t>At the box office Blue Story earned £1.3m on its opening weekend alone</a:t>
            </a:r>
          </a:p>
          <a:p>
            <a:pPr marL="285750" indent="-285750">
              <a:buFont typeface="Arial" panose="020B0604020202020204" pitchFamily="34" charset="0"/>
              <a:buChar char="•"/>
            </a:pPr>
            <a:r>
              <a:rPr lang="en-GB" sz="1400" b="1" dirty="0"/>
              <a:t>Actor Michael Ward is nominated for a BAFTA</a:t>
            </a:r>
          </a:p>
        </p:txBody>
      </p:sp>
    </p:spTree>
    <p:extLst>
      <p:ext uri="{BB962C8B-B14F-4D97-AF65-F5344CB8AC3E}">
        <p14:creationId xmlns:p14="http://schemas.microsoft.com/office/powerpoint/2010/main" val="27269475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GB" b="1" dirty="0">
                <a:effectLst>
                  <a:outerShdw blurRad="38100" dist="38100" dir="2700000" algn="tl">
                    <a:srgbClr val="000000">
                      <a:alpha val="43137"/>
                    </a:srgbClr>
                  </a:outerShdw>
                </a:effectLst>
              </a:rPr>
              <a:t>Back in the Day</a:t>
            </a:r>
          </a:p>
        </p:txBody>
      </p:sp>
      <p:pic>
        <p:nvPicPr>
          <p:cNvPr id="9" name="Content Placeholder 8">
            <a:extLst>
              <a:ext uri="{FF2B5EF4-FFF2-40B4-BE49-F238E27FC236}">
                <a16:creationId xmlns:a16="http://schemas.microsoft.com/office/drawing/2014/main" id="{45D78246-2208-4131-B565-4D38CF5BC4AA}"/>
              </a:ext>
            </a:extLst>
          </p:cNvPr>
          <p:cNvPicPr>
            <a:picLocks noGrp="1" noChangeAspect="1"/>
          </p:cNvPicPr>
          <p:nvPr>
            <p:ph idx="1"/>
          </p:nvPr>
        </p:nvPicPr>
        <p:blipFill>
          <a:blip r:embed="rId3"/>
          <a:stretch>
            <a:fillRect/>
          </a:stretch>
        </p:blipFill>
        <p:spPr>
          <a:xfrm>
            <a:off x="1120979" y="1501630"/>
            <a:ext cx="9950042" cy="5201174"/>
          </a:xfrm>
          <a:prstGeom prst="rect">
            <a:avLst/>
          </a:prstGeom>
        </p:spPr>
      </p:pic>
    </p:spTree>
    <p:extLst>
      <p:ext uri="{BB962C8B-B14F-4D97-AF65-F5344CB8AC3E}">
        <p14:creationId xmlns:p14="http://schemas.microsoft.com/office/powerpoint/2010/main" val="895163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FC5889E3-ADFA-40C0-B52F-02CE598B2A74}"/>
              </a:ext>
            </a:extLst>
          </p:cNvPr>
          <p:cNvSpPr>
            <a:spLocks noGrp="1"/>
          </p:cNvSpPr>
          <p:nvPr>
            <p:ph type="title"/>
          </p:nvPr>
        </p:nvSpPr>
        <p:spPr/>
        <p:txBody>
          <a:bodyPr/>
          <a:lstStyle/>
          <a:p>
            <a:r>
              <a:rPr lang="en-GB" b="1" dirty="0">
                <a:effectLst>
                  <a:outerShdw blurRad="38100" dist="38100" dir="2700000" algn="tl">
                    <a:srgbClr val="000000">
                      <a:alpha val="43137"/>
                    </a:srgbClr>
                  </a:outerShdw>
                </a:effectLst>
              </a:rPr>
              <a:t>How do we Change the Narrative?</a:t>
            </a:r>
          </a:p>
        </p:txBody>
      </p:sp>
      <p:pic>
        <p:nvPicPr>
          <p:cNvPr id="12" name="Content Placeholder 11">
            <a:extLst>
              <a:ext uri="{FF2B5EF4-FFF2-40B4-BE49-F238E27FC236}">
                <a16:creationId xmlns:a16="http://schemas.microsoft.com/office/drawing/2014/main" id="{84161682-3370-4CF2-AAC0-844BE2DA6AA6}"/>
              </a:ext>
            </a:extLst>
          </p:cNvPr>
          <p:cNvPicPr>
            <a:picLocks noGrp="1" noChangeAspect="1"/>
          </p:cNvPicPr>
          <p:nvPr>
            <p:ph idx="1"/>
          </p:nvPr>
        </p:nvPicPr>
        <p:blipFill>
          <a:blip r:embed="rId3"/>
          <a:stretch>
            <a:fillRect/>
          </a:stretch>
        </p:blipFill>
        <p:spPr>
          <a:xfrm>
            <a:off x="5636303" y="931178"/>
            <a:ext cx="2082285" cy="2945425"/>
          </a:xfrm>
        </p:spPr>
      </p:pic>
      <p:sp>
        <p:nvSpPr>
          <p:cNvPr id="7" name="Text Placeholder 6">
            <a:extLst>
              <a:ext uri="{FF2B5EF4-FFF2-40B4-BE49-F238E27FC236}">
                <a16:creationId xmlns:a16="http://schemas.microsoft.com/office/drawing/2014/main" id="{C35F92B8-AC99-4E22-8576-E3DFC1D74443}"/>
              </a:ext>
            </a:extLst>
          </p:cNvPr>
          <p:cNvSpPr>
            <a:spLocks noGrp="1"/>
          </p:cNvSpPr>
          <p:nvPr>
            <p:ph type="body" sz="half" idx="2"/>
          </p:nvPr>
        </p:nvSpPr>
        <p:spPr>
          <a:xfrm>
            <a:off x="839788" y="2057400"/>
            <a:ext cx="3932237" cy="4460846"/>
          </a:xfrm>
        </p:spPr>
        <p:txBody>
          <a:bodyPr>
            <a:normAutofit fontScale="47500" lnSpcReduction="20000"/>
          </a:bodyPr>
          <a:lstStyle/>
          <a:p>
            <a:endParaRPr lang="en-GB" sz="3300" dirty="0"/>
          </a:p>
          <a:p>
            <a:r>
              <a:rPr lang="en-GB" sz="3300" dirty="0"/>
              <a:t>How do we change the narrative, whilst ensuring that we reach and engage a wide audience?</a:t>
            </a:r>
          </a:p>
          <a:p>
            <a:endParaRPr lang="en-GB" sz="3300" dirty="0"/>
          </a:p>
          <a:p>
            <a:r>
              <a:rPr lang="en-GB" sz="3300" dirty="0"/>
              <a:t>Whose responsibility is it to ensure there is a place for stories of the Black female, queer culture, non-binary or non-urban experience?</a:t>
            </a:r>
          </a:p>
          <a:p>
            <a:endParaRPr lang="en-GB" sz="3300" dirty="0"/>
          </a:p>
          <a:p>
            <a:r>
              <a:rPr lang="en-GB" sz="3300" dirty="0"/>
              <a:t>Do recent releases such as these suggest that we are widening our understanding of the Black lived experience? </a:t>
            </a:r>
          </a:p>
          <a:p>
            <a:endParaRPr lang="en-GB" sz="3300" dirty="0"/>
          </a:p>
          <a:p>
            <a:r>
              <a:rPr lang="en-GB" sz="3300" dirty="0"/>
              <a:t>Does new media's remapping of diasporic screen texts' traditional concerns encourage a more nuanced '</a:t>
            </a:r>
            <a:r>
              <a:rPr lang="en-GB" sz="3300" dirty="0" err="1"/>
              <a:t>glocal</a:t>
            </a:r>
            <a:r>
              <a:rPr lang="en-GB" sz="3300" dirty="0"/>
              <a:t> imaginary' and how might this be defined?</a:t>
            </a:r>
          </a:p>
          <a:p>
            <a:endParaRPr lang="en-GB" dirty="0"/>
          </a:p>
        </p:txBody>
      </p:sp>
      <p:pic>
        <p:nvPicPr>
          <p:cNvPr id="14" name="Picture 13">
            <a:extLst>
              <a:ext uri="{FF2B5EF4-FFF2-40B4-BE49-F238E27FC236}">
                <a16:creationId xmlns:a16="http://schemas.microsoft.com/office/drawing/2014/main" id="{93FA849A-AAEC-4CD5-A4DC-EFB2615500B2}"/>
              </a:ext>
            </a:extLst>
          </p:cNvPr>
          <p:cNvPicPr>
            <a:picLocks noChangeAspect="1"/>
          </p:cNvPicPr>
          <p:nvPr/>
        </p:nvPicPr>
        <p:blipFill>
          <a:blip r:embed="rId4"/>
          <a:stretch>
            <a:fillRect/>
          </a:stretch>
        </p:blipFill>
        <p:spPr>
          <a:xfrm>
            <a:off x="7718588" y="347698"/>
            <a:ext cx="2307590" cy="3419403"/>
          </a:xfrm>
          <a:prstGeom prst="rect">
            <a:avLst/>
          </a:prstGeom>
        </p:spPr>
      </p:pic>
      <p:pic>
        <p:nvPicPr>
          <p:cNvPr id="18" name="Picture 17">
            <a:extLst>
              <a:ext uri="{FF2B5EF4-FFF2-40B4-BE49-F238E27FC236}">
                <a16:creationId xmlns:a16="http://schemas.microsoft.com/office/drawing/2014/main" id="{8CD5DDF4-54F0-40DC-9F71-296914AFDF9C}"/>
              </a:ext>
            </a:extLst>
          </p:cNvPr>
          <p:cNvPicPr>
            <a:picLocks noChangeAspect="1"/>
          </p:cNvPicPr>
          <p:nvPr/>
        </p:nvPicPr>
        <p:blipFill>
          <a:blip r:embed="rId5"/>
          <a:stretch>
            <a:fillRect/>
          </a:stretch>
        </p:blipFill>
        <p:spPr>
          <a:xfrm>
            <a:off x="9694992" y="2184028"/>
            <a:ext cx="2125096" cy="3006325"/>
          </a:xfrm>
          <a:prstGeom prst="rect">
            <a:avLst/>
          </a:prstGeom>
        </p:spPr>
      </p:pic>
      <p:pic>
        <p:nvPicPr>
          <p:cNvPr id="20" name="Picture 19">
            <a:extLst>
              <a:ext uri="{FF2B5EF4-FFF2-40B4-BE49-F238E27FC236}">
                <a16:creationId xmlns:a16="http://schemas.microsoft.com/office/drawing/2014/main" id="{40C2FCBF-C263-49BD-B21D-B30F07217A6C}"/>
              </a:ext>
            </a:extLst>
          </p:cNvPr>
          <p:cNvPicPr>
            <a:picLocks noChangeAspect="1"/>
          </p:cNvPicPr>
          <p:nvPr/>
        </p:nvPicPr>
        <p:blipFill>
          <a:blip r:embed="rId6"/>
          <a:stretch>
            <a:fillRect/>
          </a:stretch>
        </p:blipFill>
        <p:spPr>
          <a:xfrm>
            <a:off x="7513077" y="3250734"/>
            <a:ext cx="2204933" cy="3267512"/>
          </a:xfrm>
          <a:prstGeom prst="rect">
            <a:avLst/>
          </a:prstGeom>
        </p:spPr>
      </p:pic>
      <p:pic>
        <p:nvPicPr>
          <p:cNvPr id="22" name="Picture 21">
            <a:extLst>
              <a:ext uri="{FF2B5EF4-FFF2-40B4-BE49-F238E27FC236}">
                <a16:creationId xmlns:a16="http://schemas.microsoft.com/office/drawing/2014/main" id="{1E97591C-9A0C-4289-8B98-2D53D40DDFE5}"/>
              </a:ext>
            </a:extLst>
          </p:cNvPr>
          <p:cNvPicPr>
            <a:picLocks noChangeAspect="1"/>
          </p:cNvPicPr>
          <p:nvPr/>
        </p:nvPicPr>
        <p:blipFill>
          <a:blip r:embed="rId7"/>
          <a:stretch>
            <a:fillRect/>
          </a:stretch>
        </p:blipFill>
        <p:spPr>
          <a:xfrm>
            <a:off x="5245021" y="3728531"/>
            <a:ext cx="2473567" cy="1855175"/>
          </a:xfrm>
          <a:prstGeom prst="rect">
            <a:avLst/>
          </a:prstGeom>
        </p:spPr>
      </p:pic>
    </p:spTree>
    <p:extLst>
      <p:ext uri="{BB962C8B-B14F-4D97-AF65-F5344CB8AC3E}">
        <p14:creationId xmlns:p14="http://schemas.microsoft.com/office/powerpoint/2010/main" val="1597889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D978167-B91B-4A78-8324-2287495CDD15}"/>
              </a:ext>
            </a:extLst>
          </p:cNvPr>
          <p:cNvSpPr>
            <a:spLocks noGrp="1"/>
          </p:cNvSpPr>
          <p:nvPr>
            <p:ph type="title"/>
          </p:nvPr>
        </p:nvSpPr>
        <p:spPr>
          <a:xfrm>
            <a:off x="838200" y="1506027"/>
            <a:ext cx="10515600" cy="1325563"/>
          </a:xfrm>
        </p:spPr>
        <p:txBody>
          <a:bodyPr>
            <a:normAutofit fontScale="90000"/>
          </a:bodyPr>
          <a:lstStyle/>
          <a:p>
            <a:pPr algn="ctr"/>
            <a:br>
              <a:rPr lang="en-GB" b="1" dirty="0">
                <a:effectLst>
                  <a:outerShdw blurRad="38100" dist="38100" dir="2700000" algn="tl">
                    <a:srgbClr val="000000">
                      <a:alpha val="43137"/>
                    </a:srgbClr>
                  </a:outerShdw>
                </a:effectLst>
              </a:rPr>
            </a:br>
            <a:r>
              <a:rPr lang="en-GB" b="1" dirty="0">
                <a:effectLst>
                  <a:outerShdw blurRad="38100" dist="38100" dir="2700000" algn="tl">
                    <a:srgbClr val="000000">
                      <a:alpha val="43137"/>
                    </a:srgbClr>
                  </a:outerShdw>
                </a:effectLst>
              </a:rPr>
              <a:t>Ian Sergeant</a:t>
            </a:r>
            <a:br>
              <a:rPr lang="en-GB" b="1" dirty="0">
                <a:effectLst>
                  <a:outerShdw blurRad="38100" dist="38100" dir="2700000" algn="tl">
                    <a:srgbClr val="000000">
                      <a:alpha val="43137"/>
                    </a:srgbClr>
                  </a:outerShdw>
                </a:effectLst>
              </a:rPr>
            </a:br>
            <a:r>
              <a:rPr lang="en-GB" b="1" dirty="0">
                <a:effectLst>
                  <a:outerShdw blurRad="38100" dist="38100" dir="2700000" algn="tl">
                    <a:srgbClr val="000000">
                      <a:alpha val="43137"/>
                    </a:srgbClr>
                  </a:outerShdw>
                </a:effectLst>
              </a:rPr>
              <a:t>PhD Research Candidate</a:t>
            </a:r>
            <a:br>
              <a:rPr lang="en-GB" b="1" dirty="0">
                <a:effectLst>
                  <a:outerShdw blurRad="38100" dist="38100" dir="2700000" algn="tl">
                    <a:srgbClr val="000000">
                      <a:alpha val="43137"/>
                    </a:srgbClr>
                  </a:outerShdw>
                </a:effectLst>
              </a:rPr>
            </a:br>
            <a:r>
              <a:rPr lang="en-GB" b="1" dirty="0">
                <a:effectLst>
                  <a:outerShdw blurRad="38100" dist="38100" dir="2700000" algn="tl">
                    <a:srgbClr val="000000">
                      <a:alpha val="43137"/>
                    </a:srgbClr>
                  </a:outerShdw>
                </a:effectLst>
              </a:rPr>
              <a:t>Birmingham City University</a:t>
            </a:r>
            <a:br>
              <a:rPr lang="en-GB" b="1" dirty="0">
                <a:effectLst>
                  <a:outerShdw blurRad="38100" dist="38100" dir="2700000" algn="tl">
                    <a:srgbClr val="000000">
                      <a:alpha val="43137"/>
                    </a:srgbClr>
                  </a:outerShdw>
                </a:effectLst>
              </a:rPr>
            </a:br>
            <a:r>
              <a:rPr lang="en-GB" b="1" dirty="0">
                <a:effectLst>
                  <a:outerShdw blurRad="38100" dist="38100" dir="2700000" algn="tl">
                    <a:srgbClr val="000000">
                      <a:alpha val="43137"/>
                    </a:srgbClr>
                  </a:outerShdw>
                </a:effectLst>
              </a:rPr>
              <a:t>Art, Design &amp; Media</a:t>
            </a:r>
            <a:br>
              <a:rPr lang="en-GB" b="1" dirty="0">
                <a:effectLst>
                  <a:outerShdw blurRad="38100" dist="38100" dir="2700000" algn="tl">
                    <a:srgbClr val="000000">
                      <a:alpha val="43137"/>
                    </a:srgbClr>
                  </a:outerShdw>
                </a:effectLst>
              </a:rPr>
            </a:br>
            <a:br>
              <a:rPr lang="en-GB" dirty="0"/>
            </a:br>
            <a:r>
              <a:rPr lang="en-GB" dirty="0"/>
              <a:t> </a:t>
            </a:r>
          </a:p>
        </p:txBody>
      </p:sp>
      <p:pic>
        <p:nvPicPr>
          <p:cNvPr id="8" name="Content Placeholder 7">
            <a:extLst>
              <a:ext uri="{FF2B5EF4-FFF2-40B4-BE49-F238E27FC236}">
                <a16:creationId xmlns:a16="http://schemas.microsoft.com/office/drawing/2014/main" id="{69B60C31-E423-46AB-9874-ADB5EFC48FBB}"/>
              </a:ext>
            </a:extLst>
          </p:cNvPr>
          <p:cNvPicPr>
            <a:picLocks noGrp="1" noChangeAspect="1"/>
          </p:cNvPicPr>
          <p:nvPr>
            <p:ph idx="1"/>
          </p:nvPr>
        </p:nvPicPr>
        <p:blipFill>
          <a:blip r:embed="rId3"/>
          <a:stretch>
            <a:fillRect/>
          </a:stretch>
        </p:blipFill>
        <p:spPr>
          <a:xfrm>
            <a:off x="4472380" y="5000384"/>
            <a:ext cx="3247240" cy="806444"/>
          </a:xfrm>
        </p:spPr>
      </p:pic>
      <p:pic>
        <p:nvPicPr>
          <p:cNvPr id="10" name="Picture 9">
            <a:extLst>
              <a:ext uri="{FF2B5EF4-FFF2-40B4-BE49-F238E27FC236}">
                <a16:creationId xmlns:a16="http://schemas.microsoft.com/office/drawing/2014/main" id="{09A26444-A603-4FD9-A5F3-C08DB174D8A2}"/>
              </a:ext>
            </a:extLst>
          </p:cNvPr>
          <p:cNvPicPr>
            <a:picLocks noChangeAspect="1"/>
          </p:cNvPicPr>
          <p:nvPr/>
        </p:nvPicPr>
        <p:blipFill>
          <a:blip r:embed="rId4"/>
          <a:stretch>
            <a:fillRect/>
          </a:stretch>
        </p:blipFill>
        <p:spPr>
          <a:xfrm>
            <a:off x="6096000" y="3429000"/>
            <a:ext cx="3800913" cy="1351761"/>
          </a:xfrm>
          <a:prstGeom prst="rect">
            <a:avLst/>
          </a:prstGeom>
        </p:spPr>
      </p:pic>
      <p:pic>
        <p:nvPicPr>
          <p:cNvPr id="12" name="Picture 11">
            <a:extLst>
              <a:ext uri="{FF2B5EF4-FFF2-40B4-BE49-F238E27FC236}">
                <a16:creationId xmlns:a16="http://schemas.microsoft.com/office/drawing/2014/main" id="{631B448A-3A6D-403D-A9C1-92A08BB9057F}"/>
              </a:ext>
            </a:extLst>
          </p:cNvPr>
          <p:cNvPicPr>
            <a:picLocks noChangeAspect="1"/>
          </p:cNvPicPr>
          <p:nvPr/>
        </p:nvPicPr>
        <p:blipFill>
          <a:blip r:embed="rId5"/>
          <a:stretch>
            <a:fillRect/>
          </a:stretch>
        </p:blipFill>
        <p:spPr>
          <a:xfrm>
            <a:off x="2790036" y="3648623"/>
            <a:ext cx="3305964" cy="780503"/>
          </a:xfrm>
          <a:prstGeom prst="rect">
            <a:avLst/>
          </a:prstGeom>
        </p:spPr>
      </p:pic>
    </p:spTree>
    <p:extLst>
      <p:ext uri="{BB962C8B-B14F-4D97-AF65-F5344CB8AC3E}">
        <p14:creationId xmlns:p14="http://schemas.microsoft.com/office/powerpoint/2010/main" val="19988273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78C17D0DBF07A46823692479D432419" ma:contentTypeVersion="13" ma:contentTypeDescription="Create a new document." ma:contentTypeScope="" ma:versionID="a282c915d9f5ea85553d130c7330ca09">
  <xsd:schema xmlns:xsd="http://www.w3.org/2001/XMLSchema" xmlns:xs="http://www.w3.org/2001/XMLSchema" xmlns:p="http://schemas.microsoft.com/office/2006/metadata/properties" xmlns:ns3="20e0a6f6-8cfc-49d5-91d8-aa63ee795142" xmlns:ns4="cf779a0d-ab3b-4991-9473-b645fefa287d" targetNamespace="http://schemas.microsoft.com/office/2006/metadata/properties" ma:root="true" ma:fieldsID="bc4756f7413471b9296fae76578ff4e4" ns3:_="" ns4:_="">
    <xsd:import namespace="20e0a6f6-8cfc-49d5-91d8-aa63ee795142"/>
    <xsd:import namespace="cf779a0d-ab3b-4991-9473-b645fefa287d"/>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e0a6f6-8cfc-49d5-91d8-aa63ee7951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f779a0d-ab3b-4991-9473-b645fefa287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0CACDA-3D7F-411F-8E16-22D36ED2A6B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cf779a0d-ab3b-4991-9473-b645fefa287d"/>
    <ds:schemaRef ds:uri="20e0a6f6-8cfc-49d5-91d8-aa63ee795142"/>
    <ds:schemaRef ds:uri="http://www.w3.org/XML/1998/namespace"/>
    <ds:schemaRef ds:uri="http://purl.org/dc/dcmitype/"/>
  </ds:schemaRefs>
</ds:datastoreItem>
</file>

<file path=customXml/itemProps2.xml><?xml version="1.0" encoding="utf-8"?>
<ds:datastoreItem xmlns:ds="http://schemas.openxmlformats.org/officeDocument/2006/customXml" ds:itemID="{B882DFBA-F88B-4BEA-8B26-2E386116DC7B}">
  <ds:schemaRefs>
    <ds:schemaRef ds:uri="http://schemas.microsoft.com/sharepoint/v3/contenttype/forms"/>
  </ds:schemaRefs>
</ds:datastoreItem>
</file>

<file path=customXml/itemProps3.xml><?xml version="1.0" encoding="utf-8"?>
<ds:datastoreItem xmlns:ds="http://schemas.openxmlformats.org/officeDocument/2006/customXml" ds:itemID="{43488076-2785-48F4-86CA-200D491FD5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0e0a6f6-8cfc-49d5-91d8-aa63ee795142"/>
    <ds:schemaRef ds:uri="cf779a0d-ab3b-4991-9473-b645fefa28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463</TotalTime>
  <Words>1008</Words>
  <Application>Microsoft Office PowerPoint</Application>
  <PresentationFormat>Widescreen</PresentationFormat>
  <Paragraphs>69</Paragraphs>
  <Slides>5</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Diaspora Screen Media Network What Now?- Ian Sergeant</vt:lpstr>
      <vt:lpstr>From YouTube Sensation to Box Office Phenomenon?</vt:lpstr>
      <vt:lpstr>Back in the Day</vt:lpstr>
      <vt:lpstr>How do we Change the Narrative?</vt:lpstr>
      <vt:lpstr> Ian Sergeant PhD Research Candidate Birmingham City University Art, Design &amp; Media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sergeant</dc:creator>
  <cp:lastModifiedBy>Janet Wilson</cp:lastModifiedBy>
  <cp:revision>30</cp:revision>
  <dcterms:created xsi:type="dcterms:W3CDTF">2020-02-03T15:43:15Z</dcterms:created>
  <dcterms:modified xsi:type="dcterms:W3CDTF">2020-03-19T15:32:42Z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0x010100278C17D0DBF07A46823692479D432419</vt:lpwstr>
  </property>
</Properties>
</file>