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sldIdLst>
    <p:sldId id="404" r:id="rId5"/>
    <p:sldId id="355" r:id="rId6"/>
    <p:sldId id="410" r:id="rId7"/>
    <p:sldId id="405" r:id="rId8"/>
    <p:sldId id="433" r:id="rId9"/>
    <p:sldId id="415" r:id="rId10"/>
    <p:sldId id="417" r:id="rId11"/>
    <p:sldId id="421" r:id="rId12"/>
    <p:sldId id="403" r:id="rId13"/>
    <p:sldId id="429" r:id="rId14"/>
    <p:sldId id="413" r:id="rId15"/>
    <p:sldId id="435" r:id="rId16"/>
    <p:sldId id="423" r:id="rId17"/>
    <p:sldId id="437" r:id="rId18"/>
    <p:sldId id="430" r:id="rId19"/>
    <p:sldId id="424" r:id="rId20"/>
    <p:sldId id="426" r:id="rId21"/>
    <p:sldId id="425" r:id="rId22"/>
    <p:sldId id="431" r:id="rId23"/>
    <p:sldId id="427" r:id="rId24"/>
    <p:sldId id="406" r:id="rId25"/>
    <p:sldId id="41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52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33661-AC8D-903D-30D8-DCDC94A7937A}" name="Jolie Swain" initials="JS" userId="S::Jolie.Swain@bcu.ac.uk::67bb38a8-3de0-4288-8a59-525180988be4" providerId="AD"/>
  <p188:author id="{F5212A9F-5D56-FD16-5BDD-CC808CD30756}" name="Jo Cully" initials="JC" userId="S::jo.cully@bcu.ac.uk::3d0b44c1-65e1-4afc-b62d-0f07cfc85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nita Trezeguet-Ujjal" initials="ST" lastIdx="1" clrIdx="0">
    <p:extLst>
      <p:ext uri="{19B8F6BF-5375-455C-9EA6-DF929625EA0E}">
        <p15:presenceInfo xmlns:p15="http://schemas.microsoft.com/office/powerpoint/2012/main" userId="S::Sunita.Trezeguet-Ujjal@bcu.ac.uk::03131d4a-ee0c-4ce8-ad14-a067683de0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4D"/>
    <a:srgbClr val="B8ECAC"/>
    <a:srgbClr val="006B94"/>
    <a:srgbClr val="800000"/>
    <a:srgbClr val="75A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D9BF-7EF2-A115-D9B3-910EADD5914C}" v="7" dt="2023-06-08T11:36:41.758"/>
    <p1510:client id="{1AED5532-C096-FA91-2B70-0A0E3C9FCF09}" v="1155" dt="2023-06-09T10:54:36.734"/>
    <p1510:client id="{1D9503C6-AB03-5F7E-8C63-564FDFFFBFE4}" v="19" dt="2023-06-09T06:07:34.746"/>
    <p1510:client id="{27D6D7D6-A571-46C8-87F7-4AE373BAD2C1}" v="8" dt="2023-08-07T08:37:50.515"/>
    <p1510:client id="{2A311893-BD00-4489-A1F4-D16038FDCADB}" v="2" dt="2023-08-08T14:01:51.181"/>
    <p1510:client id="{2FCA0BBE-4C32-4BFA-E82A-0A10E364905B}" v="602" dt="2023-06-14T07:36:21.930"/>
    <p1510:client id="{3161AE56-3974-D21D-429E-3709A3D71760}" v="65" dt="2023-08-02T11:49:40.867"/>
    <p1510:client id="{3CB48820-9532-4F0D-9854-9E0ED96BD273}" v="27" dt="2023-08-09T09:00:28.125"/>
    <p1510:client id="{5ADB167D-B9FF-450B-9AC8-DE43BF428BB1}" v="1" dt="2023-08-07T08:20:50.478"/>
    <p1510:client id="{5C1607FB-E7E1-41C7-B503-3ABE09261C82}" v="2" dt="2023-08-09T09:04:06.866"/>
    <p1510:client id="{5D8EF126-C215-11D2-0C5D-8FD3FC34CA13}" v="2" dt="2023-07-28T12:15:05.235"/>
    <p1510:client id="{61452C11-2AEF-40CA-BFB9-1CF3EBDB007A}" v="340" dt="2023-08-06T20:17:30.988"/>
    <p1510:client id="{630CC2EF-FF00-3DF1-4D10-267603D6EA60}" v="1870" dt="2023-06-08T10:42:36.944"/>
    <p1510:client id="{6EE9C93B-A453-836B-903C-0312C6BC60EA}" v="113" dt="2023-06-16T16:43:12.366"/>
    <p1510:client id="{7B57FA11-7CC5-915B-80C3-68CACB59D574}" v="3033" dt="2023-06-07T16:39:22.710"/>
    <p1510:client id="{8421B1DB-1E11-8A00-3D17-64E5E659CBF4}" v="830" dt="2023-06-12T15:19:39.356"/>
    <p1510:client id="{90BB21C5-FD10-3A7D-2FCE-6B581D93C38C}" v="269" dt="2023-08-04T14:50:29.028"/>
    <p1510:client id="{9F52A112-9D9B-BB4B-DCEE-CAD9B1E5DE2F}" v="851" dt="2023-06-08T12:09:47.900"/>
    <p1510:client id="{B48520F0-9E9F-E49A-E031-AE3A4B14140F}" v="80" dt="2023-06-14T09:06:06.473"/>
    <p1510:client id="{BA382A07-1413-15B0-BCBB-671D81331C4C}" v="239" dt="2023-06-08T11:48:19.938"/>
    <p1510:client id="{BE46BA38-04E7-CD11-4978-1EB029717A32}" v="6" dt="2023-06-08T11:37:27.710"/>
    <p1510:client id="{C4048790-A2E3-9109-00A9-55F95BEF495E}" v="1076" dt="2023-06-08T12:36:35.962"/>
    <p1510:client id="{C8320502-12B8-464C-9D00-1311D01BB4E4}" v="4" dt="2023-08-07T08:17:35.903"/>
    <p1510:client id="{E1878FC8-0E50-7FA1-4A97-E3BBFC3887C0}" v="561" dt="2023-06-08T15:38:55.448"/>
    <p1510:client id="{EE71410A-C933-8EB5-3AA0-36D6C7670288}" v="6" dt="2023-06-08T16:20:49.761"/>
    <p1510:client id="{F904B74D-81B0-480D-95D5-A78D87E90F0C}" v="95" dt="2023-08-07T08:26:01.298"/>
    <p1510:client id="{FFECD07D-CABA-E94E-C816-671EC4BC55C1}" v="450" dt="2023-08-09T13:43:2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guide orient="horz" pos="1525"/>
        <p:guide pos="52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26B78-F65C-4790-869E-A04A34725EC0}" type="datetimeFigureOut">
              <a:rPr lang="en-GB" smtClean="0"/>
              <a:t>09/08/2023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8576-9A8A-4D97-9B36-6697339D4CF1}" type="slidenum">
              <a:rPr lang="en-GB" smtClean="0"/>
              <a:t>‹#›</a:t>
            </a:fld>
            <a:endParaRPr lang="en-GB"/>
          </a:p>
        </p:txBody>
      </p:sp>
    </p:spTree>
    <p:extLst>
      <p:ext uri="{BB962C8B-B14F-4D97-AF65-F5344CB8AC3E}">
        <p14:creationId xmlns:p14="http://schemas.microsoft.com/office/powerpoint/2010/main" val="209596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FEAAB3-8C85-4D46-8477-89873CC4D518}" type="datetime1">
              <a:rPr lang="en-GB" smtClean="0"/>
              <a:t>09/08/2023</a:t>
            </a:fld>
            <a:endParaRPr lang="en-GB"/>
          </a:p>
        </p:txBody>
      </p:sp>
      <p:sp>
        <p:nvSpPr>
          <p:cNvPr id="5" name="Footer Placeholder 4"/>
          <p:cNvSpPr>
            <a:spLocks noGrp="1"/>
          </p:cNvSpPr>
          <p:nvPr>
            <p:ph type="ftr" sz="quarter" idx="11"/>
          </p:nvPr>
        </p:nvSpPr>
        <p:spPr/>
        <p:txBody>
          <a:bodyPr/>
          <a:lstStyle/>
          <a:p>
            <a:r>
              <a:rPr lang="en-GB"/>
              <a:t>HELS</a:t>
            </a:r>
          </a:p>
        </p:txBody>
      </p:sp>
      <p:sp>
        <p:nvSpPr>
          <p:cNvPr id="6" name="Slide Number Placeholder 5"/>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196647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B86C33-907C-458E-B492-066A208A64DA}" type="datetime1">
              <a:rPr lang="en-GB" smtClean="0"/>
              <a:t>09/08/2023</a:t>
            </a:fld>
            <a:endParaRPr lang="en-GB"/>
          </a:p>
        </p:txBody>
      </p:sp>
      <p:sp>
        <p:nvSpPr>
          <p:cNvPr id="5" name="Footer Placeholder 4"/>
          <p:cNvSpPr>
            <a:spLocks noGrp="1"/>
          </p:cNvSpPr>
          <p:nvPr>
            <p:ph type="ftr" sz="quarter" idx="11"/>
          </p:nvPr>
        </p:nvSpPr>
        <p:spPr/>
        <p:txBody>
          <a:bodyPr/>
          <a:lstStyle/>
          <a:p>
            <a:r>
              <a:rPr lang="en-GB"/>
              <a:t>HELS</a:t>
            </a:r>
          </a:p>
        </p:txBody>
      </p:sp>
      <p:sp>
        <p:nvSpPr>
          <p:cNvPr id="6" name="Slide Number Placeholder 5"/>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103445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808CFD-80A5-4F01-80F3-10B5D8416898}" type="datetime1">
              <a:rPr lang="en-GB" smtClean="0"/>
              <a:t>09/08/2023</a:t>
            </a:fld>
            <a:endParaRPr lang="en-GB"/>
          </a:p>
        </p:txBody>
      </p:sp>
      <p:sp>
        <p:nvSpPr>
          <p:cNvPr id="5" name="Footer Placeholder 4"/>
          <p:cNvSpPr>
            <a:spLocks noGrp="1"/>
          </p:cNvSpPr>
          <p:nvPr>
            <p:ph type="ftr" sz="quarter" idx="11"/>
          </p:nvPr>
        </p:nvSpPr>
        <p:spPr/>
        <p:txBody>
          <a:bodyPr/>
          <a:lstStyle/>
          <a:p>
            <a:r>
              <a:rPr lang="en-GB"/>
              <a:t>HELS</a:t>
            </a:r>
          </a:p>
        </p:txBody>
      </p:sp>
      <p:sp>
        <p:nvSpPr>
          <p:cNvPr id="6" name="Slide Number Placeholder 5"/>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380400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5F7BBD-B0C4-465A-AEA2-9700C47D1398}" type="datetime1">
              <a:rPr lang="en-GB" smtClean="0"/>
              <a:t>09/08/2023</a:t>
            </a:fld>
            <a:endParaRPr lang="en-GB"/>
          </a:p>
        </p:txBody>
      </p:sp>
      <p:sp>
        <p:nvSpPr>
          <p:cNvPr id="5" name="Footer Placeholder 4"/>
          <p:cNvSpPr>
            <a:spLocks noGrp="1"/>
          </p:cNvSpPr>
          <p:nvPr>
            <p:ph type="ftr" sz="quarter" idx="11"/>
          </p:nvPr>
        </p:nvSpPr>
        <p:spPr/>
        <p:txBody>
          <a:bodyPr/>
          <a:lstStyle/>
          <a:p>
            <a:r>
              <a:rPr lang="en-GB"/>
              <a:t>HELS</a:t>
            </a:r>
          </a:p>
        </p:txBody>
      </p:sp>
      <p:sp>
        <p:nvSpPr>
          <p:cNvPr id="6" name="Slide Number Placeholder 5"/>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263036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A59DA-97DD-414E-8E67-4DD819CDEADC}" type="datetime1">
              <a:rPr lang="en-GB" smtClean="0"/>
              <a:t>09/08/2023</a:t>
            </a:fld>
            <a:endParaRPr lang="en-GB"/>
          </a:p>
        </p:txBody>
      </p:sp>
      <p:sp>
        <p:nvSpPr>
          <p:cNvPr id="5" name="Footer Placeholder 4"/>
          <p:cNvSpPr>
            <a:spLocks noGrp="1"/>
          </p:cNvSpPr>
          <p:nvPr>
            <p:ph type="ftr" sz="quarter" idx="11"/>
          </p:nvPr>
        </p:nvSpPr>
        <p:spPr/>
        <p:txBody>
          <a:bodyPr/>
          <a:lstStyle/>
          <a:p>
            <a:r>
              <a:rPr lang="en-GB"/>
              <a:t>HELS</a:t>
            </a:r>
          </a:p>
        </p:txBody>
      </p:sp>
      <p:sp>
        <p:nvSpPr>
          <p:cNvPr id="6" name="Slide Number Placeholder 5"/>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155759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DC3574-F5F8-47BA-9F43-2117FEED4244}" type="datetime1">
              <a:rPr lang="en-GB" smtClean="0"/>
              <a:t>09/08/2023</a:t>
            </a:fld>
            <a:endParaRPr lang="en-GB"/>
          </a:p>
        </p:txBody>
      </p:sp>
      <p:sp>
        <p:nvSpPr>
          <p:cNvPr id="6" name="Footer Placeholder 5"/>
          <p:cNvSpPr>
            <a:spLocks noGrp="1"/>
          </p:cNvSpPr>
          <p:nvPr>
            <p:ph type="ftr" sz="quarter" idx="11"/>
          </p:nvPr>
        </p:nvSpPr>
        <p:spPr/>
        <p:txBody>
          <a:bodyPr/>
          <a:lstStyle/>
          <a:p>
            <a:r>
              <a:rPr lang="en-GB"/>
              <a:t>HELS</a:t>
            </a:r>
          </a:p>
        </p:txBody>
      </p:sp>
      <p:sp>
        <p:nvSpPr>
          <p:cNvPr id="7" name="Slide Number Placeholder 6"/>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109145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0E2770-961F-4C72-9E3C-151BF63F067B}" type="datetime1">
              <a:rPr lang="en-GB" smtClean="0"/>
              <a:t>09/08/2023</a:t>
            </a:fld>
            <a:endParaRPr lang="en-GB"/>
          </a:p>
        </p:txBody>
      </p:sp>
      <p:sp>
        <p:nvSpPr>
          <p:cNvPr id="8" name="Footer Placeholder 7"/>
          <p:cNvSpPr>
            <a:spLocks noGrp="1"/>
          </p:cNvSpPr>
          <p:nvPr>
            <p:ph type="ftr" sz="quarter" idx="11"/>
          </p:nvPr>
        </p:nvSpPr>
        <p:spPr/>
        <p:txBody>
          <a:bodyPr/>
          <a:lstStyle/>
          <a:p>
            <a:r>
              <a:rPr lang="en-GB"/>
              <a:t>HELS</a:t>
            </a:r>
          </a:p>
        </p:txBody>
      </p:sp>
      <p:sp>
        <p:nvSpPr>
          <p:cNvPr id="9" name="Slide Number Placeholder 8"/>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46822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8F7C6D-48AF-43A3-B012-1802A8E21135}" type="datetime1">
              <a:rPr lang="en-GB" smtClean="0"/>
              <a:t>09/08/2023</a:t>
            </a:fld>
            <a:endParaRPr lang="en-GB"/>
          </a:p>
        </p:txBody>
      </p:sp>
      <p:sp>
        <p:nvSpPr>
          <p:cNvPr id="4" name="Footer Placeholder 3"/>
          <p:cNvSpPr>
            <a:spLocks noGrp="1"/>
          </p:cNvSpPr>
          <p:nvPr>
            <p:ph type="ftr" sz="quarter" idx="11"/>
          </p:nvPr>
        </p:nvSpPr>
        <p:spPr/>
        <p:txBody>
          <a:bodyPr/>
          <a:lstStyle/>
          <a:p>
            <a:r>
              <a:rPr lang="en-GB"/>
              <a:t>HELS</a:t>
            </a:r>
          </a:p>
        </p:txBody>
      </p:sp>
      <p:sp>
        <p:nvSpPr>
          <p:cNvPr id="5" name="Slide Number Placeholder 4"/>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223859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3C13A-A45B-4AB9-88CD-34FE5FF7161D}" type="datetime1">
              <a:rPr lang="en-GB" smtClean="0"/>
              <a:t>09/08/2023</a:t>
            </a:fld>
            <a:endParaRPr lang="en-GB"/>
          </a:p>
        </p:txBody>
      </p:sp>
      <p:sp>
        <p:nvSpPr>
          <p:cNvPr id="3" name="Footer Placeholder 2"/>
          <p:cNvSpPr>
            <a:spLocks noGrp="1"/>
          </p:cNvSpPr>
          <p:nvPr>
            <p:ph type="ftr" sz="quarter" idx="11"/>
          </p:nvPr>
        </p:nvSpPr>
        <p:spPr/>
        <p:txBody>
          <a:bodyPr/>
          <a:lstStyle/>
          <a:p>
            <a:r>
              <a:rPr lang="en-GB"/>
              <a:t>HELS</a:t>
            </a:r>
          </a:p>
        </p:txBody>
      </p:sp>
      <p:sp>
        <p:nvSpPr>
          <p:cNvPr id="4" name="Slide Number Placeholder 3"/>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380217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9AF237-06B1-4450-9A8F-4D65428E46EA}" type="datetime1">
              <a:rPr lang="en-GB" smtClean="0"/>
              <a:t>09/08/2023</a:t>
            </a:fld>
            <a:endParaRPr lang="en-GB"/>
          </a:p>
        </p:txBody>
      </p:sp>
      <p:sp>
        <p:nvSpPr>
          <p:cNvPr id="6" name="Footer Placeholder 5"/>
          <p:cNvSpPr>
            <a:spLocks noGrp="1"/>
          </p:cNvSpPr>
          <p:nvPr>
            <p:ph type="ftr" sz="quarter" idx="11"/>
          </p:nvPr>
        </p:nvSpPr>
        <p:spPr/>
        <p:txBody>
          <a:bodyPr/>
          <a:lstStyle/>
          <a:p>
            <a:r>
              <a:rPr lang="en-GB"/>
              <a:t>HELS</a:t>
            </a:r>
          </a:p>
        </p:txBody>
      </p:sp>
      <p:sp>
        <p:nvSpPr>
          <p:cNvPr id="7" name="Slide Number Placeholder 6"/>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96456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A6F79-DF70-4D33-B840-A4A0A4512762}" type="datetime1">
              <a:rPr lang="en-GB" smtClean="0"/>
              <a:t>09/08/2023</a:t>
            </a:fld>
            <a:endParaRPr lang="en-GB"/>
          </a:p>
        </p:txBody>
      </p:sp>
      <p:sp>
        <p:nvSpPr>
          <p:cNvPr id="6" name="Footer Placeholder 5"/>
          <p:cNvSpPr>
            <a:spLocks noGrp="1"/>
          </p:cNvSpPr>
          <p:nvPr>
            <p:ph type="ftr" sz="quarter" idx="11"/>
          </p:nvPr>
        </p:nvSpPr>
        <p:spPr/>
        <p:txBody>
          <a:bodyPr/>
          <a:lstStyle/>
          <a:p>
            <a:r>
              <a:rPr lang="en-GB"/>
              <a:t>HELS</a:t>
            </a:r>
          </a:p>
        </p:txBody>
      </p:sp>
      <p:sp>
        <p:nvSpPr>
          <p:cNvPr id="7" name="Slide Number Placeholder 6"/>
          <p:cNvSpPr>
            <a:spLocks noGrp="1"/>
          </p:cNvSpPr>
          <p:nvPr>
            <p:ph type="sldNum" sz="quarter" idx="12"/>
          </p:nvPr>
        </p:nvSpPr>
        <p:spPr/>
        <p:txBody>
          <a:bodyPr/>
          <a:lstStyle/>
          <a:p>
            <a:fld id="{5FC0F13F-2E95-4508-A227-DD555B34064E}" type="slidenum">
              <a:rPr lang="en-GB" smtClean="0"/>
              <a:t>‹#›</a:t>
            </a:fld>
            <a:endParaRPr lang="en-GB"/>
          </a:p>
        </p:txBody>
      </p:sp>
    </p:spTree>
    <p:extLst>
      <p:ext uri="{BB962C8B-B14F-4D97-AF65-F5344CB8AC3E}">
        <p14:creationId xmlns:p14="http://schemas.microsoft.com/office/powerpoint/2010/main" val="171943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914A7-FC68-4C00-A24A-94ED2B8D62E2}" type="datetime1">
              <a:rPr lang="en-GB" smtClean="0"/>
              <a:t>09/08/2023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HELS</a:t>
            </a:r>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400">
                <a:solidFill>
                  <a:schemeClr val="tx2"/>
                </a:solidFill>
                <a:latin typeface="Arial" panose="020B0604020202020204" pitchFamily="34" charset="0"/>
                <a:cs typeface="Arial" panose="020B0604020202020204" pitchFamily="34" charset="0"/>
              </a:defRPr>
            </a:lvl1pPr>
          </a:lstStyle>
          <a:p>
            <a:fld id="{5FC0F13F-2E95-4508-A227-DD555B34064E}" type="slidenum">
              <a:rPr lang="en-GB" smtClean="0"/>
              <a:pPr/>
              <a:t>‹#›</a:t>
            </a:fld>
            <a:endParaRPr lang="en-GB"/>
          </a:p>
        </p:txBody>
      </p:sp>
    </p:spTree>
    <p:extLst>
      <p:ext uri="{BB962C8B-B14F-4D97-AF65-F5344CB8AC3E}">
        <p14:creationId xmlns:p14="http://schemas.microsoft.com/office/powerpoint/2010/main" val="327454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ipay.bcu.ac.uk/invoice" TargetMode="External"/><Relationship Id="rId5" Type="http://schemas.openxmlformats.org/officeDocument/2006/relationships/hyperlink" Target="https://payment.flywire.com/pay/payment" TargetMode="External"/><Relationship Id="rId4" Type="http://schemas.openxmlformats.org/officeDocument/2006/relationships/hyperlink" Target="https://ipay.bcu.ac.uk/op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icity.bcu.ac.uk/Student-Affairs/Finance-and-money-matters/Financial-Support/Index" TargetMode="External"/><Relationship Id="rId5" Type="http://schemas.openxmlformats.org/officeDocument/2006/relationships/hyperlink" Target="mailto:collections@bcu.ac.uk" TargetMode="Externa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s://www.openrent.co.uk/"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www.zoopla.co.uk/" TargetMode="External"/><Relationship Id="rId5" Type="http://schemas.openxmlformats.org/officeDocument/2006/relationships/hyperlink" Target="https://www.rightmove.co.uk/"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cu.ac.uk/student-info/student-contract" TargetMode="Externa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www.gov.uk/view-prove-immigration-status"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bcu.ac.uk/student-info/student-contra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mailto:studentengagement@bcu.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mailto:studentengagement@bcu.ac.uk" TargetMode="Externa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9.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image" Target="../media/image3.jpeg"/><Relationship Id="rId9" Type="http://schemas.openxmlformats.org/officeDocument/2006/relationships/hyperlink" Target="https://mysrs.bcu.ac.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www.bcu.ac.uk/about-us/maps-and-campuses/city-centre-campus/map-and-directions"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 name="Rectangle 108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ectangle 108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ectangle 109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ectangle 109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34F93EF-1C63-8132-EE52-E84797FDFB9E}"/>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06"/>
          <a:stretch/>
        </p:blipFill>
        <p:spPr bwMode="auto">
          <a:xfrm>
            <a:off x="318655" y="387928"/>
            <a:ext cx="11554690" cy="60821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C2C4AB5-21B3-7040-6FD8-9626336E8397}"/>
              </a:ext>
            </a:extLst>
          </p:cNvPr>
          <p:cNvSpPr txBox="1">
            <a:spLocks noGrp="1"/>
          </p:cNvSpPr>
          <p:nvPr>
            <p:ph type="title" idx="4294967295"/>
          </p:nvPr>
        </p:nvSpPr>
        <p:spPr>
          <a:xfrm>
            <a:off x="2795165" y="1521935"/>
            <a:ext cx="6592473" cy="4216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mn-lt"/>
                <a:ea typeface="+mn-ea"/>
                <a:cs typeface="+mn-cs"/>
              </a:rPr>
              <a:t> Birmingham City University (BCU) International Enrolment  </a:t>
            </a:r>
            <a:endParaRPr kumimoji="0" lang="en-GB" sz="2400" b="0" i="0" u="none" strike="noStrike" kern="1200" cap="none" spc="0" normalizeH="0" baseline="0" noProof="0" dirty="0">
              <a:ln>
                <a:noFill/>
              </a:ln>
              <a:solidFill>
                <a:schemeClr val="bg1"/>
              </a:solidFill>
              <a:effectLst/>
              <a:uLnTx/>
              <a:uFillTx/>
              <a:latin typeface="+mn-lt"/>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bg1"/>
              </a:solidFill>
              <a:effectLst/>
              <a:uLnTx/>
              <a:uFillTx/>
              <a:latin typeface="+mn-lt"/>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schemeClr val="tx1"/>
                </a:solidFill>
                <a:effectLst/>
                <a:uLnTx/>
                <a:uFillTx/>
                <a:latin typeface="+mn-lt"/>
                <a:ea typeface="+mn-ea"/>
                <a:cs typeface="+mn-cs"/>
              </a:rPr>
            </a:br>
            <a:r>
              <a:rPr kumimoji="0" lang="en-GB" sz="2400" b="0" i="0" u="none" strike="noStrike" kern="1200" cap="none" spc="0" normalizeH="0" baseline="0" noProof="0" dirty="0">
                <a:ln>
                  <a:noFill/>
                </a:ln>
                <a:solidFill>
                  <a:schemeClr val="bg1"/>
                </a:solidFill>
                <a:effectLst/>
                <a:uLnTx/>
                <a:uFillTx/>
                <a:latin typeface="+mn-lt"/>
                <a:ea typeface="+mn-ea"/>
                <a:cs typeface="+mn-cs"/>
              </a:rPr>
              <a:t>Edwin Boateng – Enrolment Officer </a:t>
            </a:r>
            <a:endParaRPr kumimoji="0" lang="en-GB" sz="2400" b="0" i="0" u="none" strike="noStrike" kern="1200" cap="none" spc="0" normalizeH="0" baseline="0" noProof="0">
              <a:ln>
                <a:noFill/>
              </a:ln>
              <a:solidFill>
                <a:schemeClr val="bg1"/>
              </a:solidFill>
              <a:effectLst/>
              <a:highlight>
                <a:srgbClr val="FFFF00"/>
              </a:highlight>
              <a:uLnTx/>
              <a:uFillTx/>
              <a:latin typeface="+mn-lt"/>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mn-lt"/>
                <a:ea typeface="+mn-ea"/>
                <a:cs typeface="Calibri"/>
              </a:rPr>
              <a:t>Jo Cully – Head of UKVI Compliance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mn-lt"/>
                <a:ea typeface="+mn-ea"/>
                <a:cs typeface="Calibri"/>
              </a:rPr>
              <a:t>Sukhvinder Rana - Account Collections Manager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bg1"/>
              </a:solidFill>
              <a:effectLst/>
              <a:uLnTx/>
              <a:uFillTx/>
              <a:latin typeface="+mn-lt"/>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bg1"/>
              </a:solidFill>
              <a:effectLst/>
              <a:uLnTx/>
              <a:uFillTx/>
              <a:latin typeface="+mn-lt"/>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bg1"/>
              </a:solidFill>
              <a:effectLst/>
              <a:uLnTx/>
              <a:uFillTx/>
              <a:latin typeface="+mn-lt"/>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chemeClr val="bg1"/>
              </a:solidFill>
              <a:effectLst/>
              <a:uLnTx/>
              <a:uFillTx/>
              <a:latin typeface="+mn-lt"/>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mn-lt"/>
                <a:ea typeface="+mn-ea"/>
                <a:cs typeface="+mn-cs"/>
              </a:rPr>
              <a:t>2023-24</a:t>
            </a:r>
            <a:endParaRPr kumimoji="0" lang="en-GB" sz="2000" b="0" i="0" u="none" strike="noStrike" kern="1200" cap="none" spc="0" normalizeH="0" baseline="0" noProof="0" dirty="0">
              <a:ln>
                <a:noFill/>
              </a:ln>
              <a:solidFill>
                <a:schemeClr val="bg1"/>
              </a:solidFill>
              <a:effectLst/>
              <a:uLnTx/>
              <a:uFillTx/>
              <a:latin typeface="+mn-lt"/>
              <a:ea typeface="+mn-ea"/>
              <a:cs typeface="Calibri"/>
            </a:endParaRPr>
          </a:p>
        </p:txBody>
      </p:sp>
      <p:pic>
        <p:nvPicPr>
          <p:cNvPr id="1030" name="Picture 6">
            <a:extLst>
              <a:ext uri="{FF2B5EF4-FFF2-40B4-BE49-F238E27FC236}">
                <a16:creationId xmlns:a16="http://schemas.microsoft.com/office/drawing/2014/main" id="{AB05B465-6B37-49EF-B738-30F71001D40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63" y="624667"/>
            <a:ext cx="261937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7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255386" y="999569"/>
            <a:ext cx="10997405" cy="2523768"/>
          </a:xfrm>
          <a:prstGeom prst="rect">
            <a:avLst/>
          </a:prstGeom>
          <a:noFill/>
        </p:spPr>
        <p:txBody>
          <a:bodyPr wrap="square" lIns="91440" tIns="45720" rIns="91440" bIns="45720" anchor="t">
            <a:spAutoFit/>
          </a:bodyPr>
          <a:lstStyle/>
          <a:p>
            <a:r>
              <a:rPr lang="en-GB" sz="3200" b="1"/>
              <a:t>Which documents do I need to bring with me? </a:t>
            </a: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cs typeface="Calibri"/>
            </a:endParaRPr>
          </a:p>
          <a:p>
            <a:endParaRPr lang="en-GB">
              <a:solidFill>
                <a:schemeClr val="tx2">
                  <a:lumMod val="50000"/>
                  <a:lumOff val="50000"/>
                </a:schemeClr>
              </a:solidFill>
            </a:endParaRPr>
          </a:p>
        </p:txBody>
      </p:sp>
      <p:sp>
        <p:nvSpPr>
          <p:cNvPr id="2" name="Title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a:spLocks noGrp="1"/>
          </p:cNvSpPr>
          <p:nvPr>
            <p:ph type="title" idx="4294967295"/>
          </p:nvPr>
        </p:nvSpPr>
        <p:spPr>
          <a:xfrm>
            <a:off x="255386" y="291683"/>
            <a:ext cx="609460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mn-cs"/>
              </a:rPr>
              <a:t>International Enrolment 2023-24</a:t>
            </a:r>
          </a:p>
          <a:p>
            <a:pPr>
              <a:lnSpc>
                <a:spcPct val="100000"/>
              </a:lnSpc>
              <a:spcBef>
                <a:spcPts val="0"/>
              </a:spcBef>
              <a:defRPr/>
            </a:pPr>
            <a:endParaRPr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mn-cs"/>
            </a:endParaRPr>
          </a:p>
        </p:txBody>
      </p:sp>
      <p:pic>
        <p:nvPicPr>
          <p:cNvPr id="5" name="Picture 4">
            <a:extLst>
              <a:ext uri="{FF2B5EF4-FFF2-40B4-BE49-F238E27FC236}">
                <a16:creationId xmlns:a16="http://schemas.microsoft.com/office/drawing/2014/main" id="{9644C962-4E38-1141-F94E-8977ED64816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6" y="1536265"/>
            <a:ext cx="8253614" cy="535216"/>
          </a:xfrm>
          <a:prstGeom prst="rect">
            <a:avLst/>
          </a:prstGeom>
        </p:spPr>
      </p:pic>
      <p:sp>
        <p:nvSpPr>
          <p:cNvPr id="7" name="TextBox 6">
            <a:extLst>
              <a:ext uri="{FF2B5EF4-FFF2-40B4-BE49-F238E27FC236}">
                <a16:creationId xmlns:a16="http://schemas.microsoft.com/office/drawing/2014/main" id="{996E9CEF-A70E-62DA-F2B9-CBC3FA443015}"/>
              </a:ext>
            </a:extLst>
          </p:cNvPr>
          <p:cNvSpPr txBox="1"/>
          <p:nvPr/>
        </p:nvSpPr>
        <p:spPr>
          <a:xfrm>
            <a:off x="415079" y="2147201"/>
            <a:ext cx="1152544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a:solidFill>
                <a:schemeClr val="bg2">
                  <a:lumMod val="50000"/>
                </a:schemeClr>
              </a:solidFill>
              <a:cs typeface="Calibri"/>
            </a:endParaRPr>
          </a:p>
          <a:p>
            <a:pPr marL="171450" indent="-171450">
              <a:buFont typeface="Arial"/>
              <a:buChar char="•"/>
            </a:pPr>
            <a:r>
              <a:rPr lang="en-GB" sz="2000">
                <a:solidFill>
                  <a:schemeClr val="bg2">
                    <a:lumMod val="50000"/>
                  </a:schemeClr>
                </a:solidFill>
                <a:cs typeface="Calibri"/>
              </a:rPr>
              <a:t> Proof that you have paid 50% tuition fee, including Visa deposit. PLEASE NOTE: this does not include any scholarship awarded as this will be applied to your remaining fee's after enrolment. </a:t>
            </a:r>
          </a:p>
          <a:p>
            <a:pPr marL="171450" indent="-171450">
              <a:buFont typeface="Arial"/>
              <a:buChar char="•"/>
            </a:pPr>
            <a:endParaRPr lang="en-GB" sz="2000">
              <a:solidFill>
                <a:schemeClr val="bg2">
                  <a:lumMod val="50000"/>
                </a:schemeClr>
              </a:solidFill>
              <a:cs typeface="Calibri"/>
            </a:endParaRPr>
          </a:p>
          <a:p>
            <a:pPr marL="171450" indent="-171450">
              <a:buFont typeface="Arial"/>
              <a:buChar char="•"/>
            </a:pPr>
            <a:r>
              <a:rPr lang="en-GB" sz="2000">
                <a:solidFill>
                  <a:schemeClr val="bg2">
                    <a:lumMod val="50000"/>
                  </a:schemeClr>
                </a:solidFill>
                <a:cs typeface="Calibri"/>
              </a:rPr>
              <a:t> Have your full address of your current accommodation and UK mobile number (if you have one) ready to show us. </a:t>
            </a:r>
            <a:endParaRPr lang="en-GB"/>
          </a:p>
          <a:p>
            <a:pPr marL="171450" indent="-171450">
              <a:buFont typeface="Arial"/>
              <a:buChar char="•"/>
            </a:pPr>
            <a:endParaRPr lang="en-GB" sz="2000">
              <a:solidFill>
                <a:schemeClr val="bg2">
                  <a:lumMod val="50000"/>
                </a:schemeClr>
              </a:solidFill>
              <a:cs typeface="Calibri"/>
            </a:endParaRPr>
          </a:p>
          <a:p>
            <a:pPr marL="171450" indent="-171450">
              <a:buFont typeface="Arial"/>
              <a:buChar char="•"/>
            </a:pPr>
            <a:r>
              <a:rPr lang="en-GB" sz="2000">
                <a:solidFill>
                  <a:schemeClr val="bg2">
                    <a:lumMod val="50000"/>
                  </a:schemeClr>
                </a:solidFill>
                <a:cs typeface="Calibri"/>
              </a:rPr>
              <a:t>Any other documents that you have been asked to provide. </a:t>
            </a:r>
            <a:endParaRPr lang="en-GB"/>
          </a:p>
          <a:p>
            <a:pPr marL="171450" indent="-171450">
              <a:buFont typeface="Arial"/>
              <a:buChar char="•"/>
            </a:pPr>
            <a:endParaRPr lang="en-GB" sz="2000">
              <a:solidFill>
                <a:schemeClr val="bg2">
                  <a:lumMod val="50000"/>
                </a:schemeClr>
              </a:solidFill>
              <a:cs typeface="Calibri"/>
            </a:endParaRPr>
          </a:p>
          <a:p>
            <a:r>
              <a:rPr lang="en-GB" sz="2000">
                <a:solidFill>
                  <a:schemeClr val="bg2">
                    <a:lumMod val="50000"/>
                  </a:schemeClr>
                </a:solidFill>
                <a:cs typeface="Calibri"/>
              </a:rPr>
              <a:t>Providing proof of qualifications –  </a:t>
            </a:r>
            <a:endParaRPr lang="en-GB"/>
          </a:p>
          <a:p>
            <a:pPr marL="171450" indent="-171450">
              <a:buFont typeface="Arial"/>
              <a:buChar char="•"/>
            </a:pPr>
            <a:r>
              <a:rPr lang="en-GB" sz="2000">
                <a:solidFill>
                  <a:schemeClr val="bg2">
                    <a:lumMod val="50000"/>
                  </a:schemeClr>
                </a:solidFill>
                <a:cs typeface="Calibri"/>
              </a:rPr>
              <a:t>If required, International Admissions team will contact you to confirm which qualifications you need to bring. </a:t>
            </a:r>
            <a:endParaRPr lang="en-GB">
              <a:solidFill>
                <a:schemeClr val="bg2">
                  <a:lumMod val="50000"/>
                </a:schemeClr>
              </a:solidFill>
            </a:endParaRPr>
          </a:p>
          <a:p>
            <a:pPr marL="171450" indent="-171450">
              <a:buFont typeface="Arial"/>
              <a:buChar char="•"/>
            </a:pPr>
            <a:endParaRPr lang="en-GB">
              <a:solidFill>
                <a:schemeClr val="bg2">
                  <a:lumMod val="50000"/>
                </a:schemeClr>
              </a:solidFill>
              <a:cs typeface="Calibri"/>
            </a:endParaRPr>
          </a:p>
          <a:p>
            <a:pPr marL="171450" indent="-171450">
              <a:buFont typeface="Arial"/>
              <a:buChar char="•"/>
            </a:pPr>
            <a:endParaRPr lang="en-GB">
              <a:solidFill>
                <a:schemeClr val="bg2">
                  <a:lumMod val="50000"/>
                </a:schemeClr>
              </a:solidFill>
              <a:cs typeface="Calibri"/>
            </a:endParaRPr>
          </a:p>
          <a:p>
            <a:endParaRPr lang="en-GB">
              <a:cs typeface="Calibri"/>
            </a:endParaRPr>
          </a:p>
        </p:txBody>
      </p:sp>
    </p:spTree>
    <p:extLst>
      <p:ext uri="{BB962C8B-B14F-4D97-AF65-F5344CB8AC3E}">
        <p14:creationId xmlns:p14="http://schemas.microsoft.com/office/powerpoint/2010/main" val="256900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255386" y="999569"/>
            <a:ext cx="10997405" cy="2523768"/>
          </a:xfrm>
          <a:prstGeom prst="rect">
            <a:avLst/>
          </a:prstGeom>
          <a:noFill/>
        </p:spPr>
        <p:txBody>
          <a:bodyPr wrap="square" lIns="91440" tIns="45720" rIns="91440" bIns="45720" anchor="t">
            <a:spAutoFit/>
          </a:bodyPr>
          <a:lstStyle/>
          <a:p>
            <a:r>
              <a:rPr lang="en-GB" sz="3200" b="1"/>
              <a:t>Which documents do I need to bring with me? </a:t>
            </a: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cs typeface="Calibri"/>
            </a:endParaRPr>
          </a:p>
          <a:p>
            <a:endParaRPr lang="en-GB">
              <a:solidFill>
                <a:schemeClr val="tx2">
                  <a:lumMod val="50000"/>
                  <a:lumOff val="50000"/>
                </a:schemeClr>
              </a:solidFill>
            </a:endParaRPr>
          </a:p>
        </p:txBody>
      </p:sp>
      <p:sp>
        <p:nvSpPr>
          <p:cNvPr id="2" name="Title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a:spLocks noGrp="1"/>
          </p:cNvSpPr>
          <p:nvPr>
            <p:ph type="title" idx="4294967295"/>
          </p:nvPr>
        </p:nvSpPr>
        <p:spPr>
          <a:xfrm>
            <a:off x="255386" y="291683"/>
            <a:ext cx="609460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rPr>
              <a:t>International Enrolment 2023-24.</a:t>
            </a:r>
          </a:p>
          <a:p>
            <a:pPr>
              <a:lnSpc>
                <a:spcPct val="100000"/>
              </a:lnSpc>
              <a:spcBef>
                <a:spcPts val="0"/>
              </a:spcBef>
              <a:defRPr/>
            </a:pPr>
            <a:endParaRPr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endParaRPr>
          </a:p>
        </p:txBody>
      </p:sp>
      <p:pic>
        <p:nvPicPr>
          <p:cNvPr id="5" name="Picture 4">
            <a:extLst>
              <a:ext uri="{FF2B5EF4-FFF2-40B4-BE49-F238E27FC236}">
                <a16:creationId xmlns:a16="http://schemas.microsoft.com/office/drawing/2014/main" id="{9644C962-4E38-1141-F94E-8977ED64816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6" y="1536265"/>
            <a:ext cx="8253614" cy="535216"/>
          </a:xfrm>
          <a:prstGeom prst="rect">
            <a:avLst/>
          </a:prstGeom>
        </p:spPr>
      </p:pic>
      <p:sp>
        <p:nvSpPr>
          <p:cNvPr id="7" name="TextBox 6">
            <a:extLst>
              <a:ext uri="{FF2B5EF4-FFF2-40B4-BE49-F238E27FC236}">
                <a16:creationId xmlns:a16="http://schemas.microsoft.com/office/drawing/2014/main" id="{996E9CEF-A70E-62DA-F2B9-CBC3FA443015}"/>
              </a:ext>
            </a:extLst>
          </p:cNvPr>
          <p:cNvSpPr txBox="1"/>
          <p:nvPr/>
        </p:nvSpPr>
        <p:spPr>
          <a:xfrm>
            <a:off x="415079" y="2147201"/>
            <a:ext cx="1152544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2">
                    <a:lumMod val="50000"/>
                  </a:schemeClr>
                </a:solidFill>
                <a:cs typeface="Calibri"/>
              </a:rPr>
              <a:t>Please have your Student ID number ready when you come in to see us. This can be found on your email inviting you to enrol. </a:t>
            </a:r>
            <a:endParaRPr lang="en-US">
              <a:solidFill>
                <a:schemeClr val="bg2">
                  <a:lumMod val="50000"/>
                </a:schemeClr>
              </a:solidFill>
              <a:cs typeface="Calibri"/>
            </a:endParaRPr>
          </a:p>
          <a:p>
            <a:endParaRPr lang="en-GB">
              <a:solidFill>
                <a:schemeClr val="bg2">
                  <a:lumMod val="50000"/>
                </a:schemeClr>
              </a:solidFill>
              <a:cs typeface="Calibri"/>
            </a:endParaRPr>
          </a:p>
          <a:p>
            <a:r>
              <a:rPr lang="en-GB">
                <a:solidFill>
                  <a:schemeClr val="bg2">
                    <a:lumMod val="50000"/>
                  </a:schemeClr>
                </a:solidFill>
                <a:cs typeface="Calibri"/>
              </a:rPr>
              <a:t>Please bring the following documents with you to your enrolment appointment –  </a:t>
            </a:r>
            <a:endParaRPr lang="en-US">
              <a:solidFill>
                <a:schemeClr val="bg2">
                  <a:lumMod val="50000"/>
                </a:schemeClr>
              </a:solidFill>
              <a:cs typeface="Calibri"/>
            </a:endParaRPr>
          </a:p>
          <a:p>
            <a:endParaRPr lang="en-GB">
              <a:solidFill>
                <a:schemeClr val="bg2">
                  <a:lumMod val="50000"/>
                </a:schemeClr>
              </a:solidFill>
              <a:cs typeface="Calibri"/>
            </a:endParaRPr>
          </a:p>
          <a:p>
            <a:pPr marL="171450" indent="-171450">
              <a:buFont typeface="Arial"/>
              <a:buChar char="•"/>
            </a:pPr>
            <a:r>
              <a:rPr lang="en-GB">
                <a:solidFill>
                  <a:schemeClr val="bg2">
                    <a:lumMod val="50000"/>
                  </a:schemeClr>
                </a:solidFill>
                <a:cs typeface="Calibri"/>
              </a:rPr>
              <a:t>Passport  </a:t>
            </a:r>
          </a:p>
          <a:p>
            <a:pPr marL="171450" indent="-171450">
              <a:buFont typeface="Arial"/>
              <a:buChar char="•"/>
            </a:pPr>
            <a:endParaRPr lang="en-GB">
              <a:solidFill>
                <a:schemeClr val="bg2">
                  <a:lumMod val="50000"/>
                </a:schemeClr>
              </a:solidFill>
              <a:cs typeface="Calibri"/>
            </a:endParaRPr>
          </a:p>
          <a:p>
            <a:pPr marL="171450" indent="-171450">
              <a:buFont typeface="Arial"/>
              <a:buChar char="•"/>
            </a:pPr>
            <a:r>
              <a:rPr lang="en-GB">
                <a:solidFill>
                  <a:schemeClr val="bg2">
                    <a:lumMod val="50000"/>
                  </a:schemeClr>
                </a:solidFill>
                <a:cs typeface="Calibri"/>
              </a:rPr>
              <a:t>Biometrics Residence Permit (BRP) if you have already collected it - If you’re collecting from the Post Office, please make sure you have collected the BRP before your appointment</a:t>
            </a:r>
            <a:endParaRPr lang="en-GB" sz="2000">
              <a:solidFill>
                <a:schemeClr val="bg2">
                  <a:lumMod val="50000"/>
                </a:schemeClr>
              </a:solidFill>
              <a:cs typeface="Calibri"/>
            </a:endParaRPr>
          </a:p>
          <a:p>
            <a:pPr marL="171450" indent="-171450">
              <a:buFont typeface="Arial"/>
              <a:buChar char="•"/>
            </a:pPr>
            <a:endParaRPr lang="en-GB">
              <a:solidFill>
                <a:schemeClr val="bg2">
                  <a:lumMod val="50000"/>
                </a:schemeClr>
              </a:solidFill>
              <a:cs typeface="Calibri"/>
            </a:endParaRPr>
          </a:p>
          <a:p>
            <a:pPr marL="171450" indent="-171450">
              <a:buFont typeface="Arial"/>
              <a:buChar char="•"/>
            </a:pPr>
            <a:r>
              <a:rPr lang="en-GB">
                <a:solidFill>
                  <a:schemeClr val="bg2">
                    <a:lumMod val="50000"/>
                  </a:schemeClr>
                </a:solidFill>
                <a:cs typeface="Calibri"/>
              </a:rPr>
              <a:t>Your dependants’ passports if you are collecting their BRP  </a:t>
            </a:r>
          </a:p>
          <a:p>
            <a:pPr marL="171450" indent="-171450">
              <a:buFont typeface="Arial"/>
              <a:buChar char="•"/>
            </a:pPr>
            <a:endParaRPr lang="en-GB">
              <a:solidFill>
                <a:schemeClr val="bg2">
                  <a:lumMod val="50000"/>
                </a:schemeClr>
              </a:solidFill>
              <a:cs typeface="Calibri"/>
            </a:endParaRPr>
          </a:p>
          <a:p>
            <a:pPr marL="171450" indent="-171450">
              <a:buFont typeface="Arial"/>
              <a:buChar char="•"/>
            </a:pPr>
            <a:endParaRPr lang="en-GB">
              <a:solidFill>
                <a:schemeClr val="bg2">
                  <a:lumMod val="50000"/>
                </a:schemeClr>
              </a:solidFill>
              <a:cs typeface="Calibri"/>
            </a:endParaRPr>
          </a:p>
          <a:p>
            <a:pPr marL="171450" indent="-171450">
              <a:buFont typeface="Arial"/>
              <a:buChar char="•"/>
            </a:pPr>
            <a:endParaRPr lang="en-GB">
              <a:solidFill>
                <a:schemeClr val="bg2">
                  <a:lumMod val="50000"/>
                </a:schemeClr>
              </a:solidFill>
              <a:cs typeface="Calibri"/>
            </a:endParaRPr>
          </a:p>
          <a:p>
            <a:endParaRPr lang="en-GB">
              <a:cs typeface="Calibri"/>
            </a:endParaRPr>
          </a:p>
        </p:txBody>
      </p:sp>
    </p:spTree>
    <p:extLst>
      <p:ext uri="{BB962C8B-B14F-4D97-AF65-F5344CB8AC3E}">
        <p14:creationId xmlns:p14="http://schemas.microsoft.com/office/powerpoint/2010/main" val="393401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111659" y="689934"/>
            <a:ext cx="10117710" cy="7755969"/>
          </a:xfrm>
          <a:prstGeom prst="rect">
            <a:avLst/>
          </a:prstGeom>
          <a:noFill/>
          <a:ln>
            <a:noFill/>
          </a:ln>
        </p:spPr>
        <p:txBody>
          <a:bodyPr wrap="square" lIns="91440" tIns="45720" rIns="91440" bIns="45720" anchor="t">
            <a:spAutoFit/>
          </a:bodyPr>
          <a:lstStyle/>
          <a:p>
            <a:r>
              <a:rPr lang="en-GB" sz="3200" b="1">
                <a:cs typeface="Calibri"/>
              </a:rPr>
              <a:t>How do payments work?</a:t>
            </a:r>
          </a:p>
          <a:p>
            <a:endParaRPr lang="en-GB" sz="1100">
              <a:cs typeface="Calibri"/>
            </a:endParaRPr>
          </a:p>
          <a:p>
            <a:endParaRPr lang="en-GB" sz="1100">
              <a:ea typeface="Calibri"/>
              <a:cs typeface="Calibri"/>
            </a:endParaRPr>
          </a:p>
          <a:p>
            <a:r>
              <a:rPr lang="en-GB" sz="1600" b="1" i="1">
                <a:highlight>
                  <a:srgbClr val="FFFF00"/>
                </a:highlight>
                <a:ea typeface="+mn-lt"/>
                <a:cs typeface="+mn-lt"/>
              </a:rPr>
              <a:t>We do not accept cash payments, card payments OR bank transfers.</a:t>
            </a:r>
            <a:endParaRPr lang="en-GB"/>
          </a:p>
          <a:p>
            <a:endParaRPr lang="en-GB" sz="1600" b="1" i="1">
              <a:highlight>
                <a:srgbClr val="FFFF00"/>
              </a:highlight>
              <a:cs typeface="Calibri" panose="020F0502020204030204"/>
            </a:endParaRPr>
          </a:p>
          <a:p>
            <a:pPr marL="342900" indent="-342900">
              <a:buFontTx/>
              <a:buAutoNum type="arabicPeriod"/>
            </a:pPr>
            <a:r>
              <a:rPr lang="en-GB" sz="1400">
                <a:solidFill>
                  <a:srgbClr val="000F4D"/>
                </a:solidFill>
                <a:cs typeface="Calibri"/>
              </a:rPr>
              <a:t> </a:t>
            </a:r>
            <a:r>
              <a:rPr lang="en-GB" sz="1400" b="1" u="sng">
                <a:solidFill>
                  <a:srgbClr val="000F4D"/>
                </a:solidFill>
                <a:cs typeface="Calibri"/>
              </a:rPr>
              <a:t>Deposit</a:t>
            </a:r>
          </a:p>
          <a:p>
            <a:pPr marL="342900" indent="-342900">
              <a:buAutoNum type="arabicPeriod"/>
            </a:pPr>
            <a:endParaRPr lang="en-GB" sz="1400" b="1" u="sng">
              <a:solidFill>
                <a:srgbClr val="000F4D"/>
              </a:solidFill>
              <a:cs typeface="Calibri"/>
            </a:endParaRPr>
          </a:p>
          <a:p>
            <a:r>
              <a:rPr lang="en-GB" sz="1400">
                <a:solidFill>
                  <a:srgbClr val="000F4D"/>
                </a:solidFill>
                <a:cs typeface="Calibri"/>
              </a:rPr>
              <a:t>        You are required to pay 50% of your tuition fees to complete your enrolment.  Scholarships cannot be used as part of your deposit.   </a:t>
            </a:r>
          </a:p>
          <a:p>
            <a:r>
              <a:rPr lang="en-GB" sz="1400">
                <a:solidFill>
                  <a:srgbClr val="000F4D"/>
                </a:solidFill>
                <a:cs typeface="Calibri"/>
              </a:rPr>
              <a:t>         These will be applied to the remaining 50% of your fees.</a:t>
            </a:r>
            <a:endParaRPr lang="en-GB" sz="1400">
              <a:cs typeface="Calibri"/>
            </a:endParaRPr>
          </a:p>
          <a:p>
            <a:endParaRPr lang="en-GB" sz="1400">
              <a:latin typeface="Calibri"/>
              <a:cs typeface="Calibri"/>
            </a:endParaRPr>
          </a:p>
          <a:p>
            <a:r>
              <a:rPr lang="en-GB" sz="1400">
                <a:latin typeface="Calibri"/>
                <a:cs typeface="Arial"/>
              </a:rPr>
              <a:t>        Tuition Fee 23/24 £16,870</a:t>
            </a:r>
            <a:endParaRPr lang="en-GB" sz="1400">
              <a:solidFill>
                <a:srgbClr val="000F4D"/>
              </a:solidFill>
              <a:latin typeface="Calibri"/>
              <a:cs typeface="Arial"/>
            </a:endParaRPr>
          </a:p>
          <a:p>
            <a:r>
              <a:rPr lang="en-GB" sz="1400">
                <a:solidFill>
                  <a:srgbClr val="000F4D"/>
                </a:solidFill>
                <a:latin typeface="Calibri"/>
                <a:cs typeface="Arial"/>
              </a:rPr>
              <a:t>         Deposit                 -£  4,000</a:t>
            </a:r>
          </a:p>
          <a:p>
            <a:r>
              <a:rPr lang="en-GB" sz="1400">
                <a:solidFill>
                  <a:srgbClr val="000F4D"/>
                </a:solidFill>
                <a:latin typeface="Calibri"/>
                <a:cs typeface="Arial"/>
              </a:rPr>
              <a:t>         50% deposit         -£  4,435</a:t>
            </a:r>
          </a:p>
          <a:p>
            <a:r>
              <a:rPr lang="en-GB" sz="1400">
                <a:solidFill>
                  <a:srgbClr val="000F4D"/>
                </a:solidFill>
                <a:latin typeface="Calibri"/>
                <a:cs typeface="Arial"/>
              </a:rPr>
              <a:t>        </a:t>
            </a:r>
            <a:r>
              <a:rPr lang="en-GB" sz="1400">
                <a:solidFill>
                  <a:schemeClr val="tx1">
                    <a:lumMod val="50000"/>
                    <a:lumOff val="50000"/>
                  </a:schemeClr>
                </a:solidFill>
                <a:latin typeface="Calibri"/>
                <a:cs typeface="Arial"/>
              </a:rPr>
              <a:t> </a:t>
            </a:r>
            <a:r>
              <a:rPr lang="en-GB" sz="1400" i="1">
                <a:solidFill>
                  <a:schemeClr val="tx1">
                    <a:lumMod val="50000"/>
                    <a:lumOff val="50000"/>
                  </a:schemeClr>
                </a:solidFill>
                <a:latin typeface="Calibri"/>
                <a:cs typeface="Arial"/>
              </a:rPr>
              <a:t>Balance                   £ 8,435</a:t>
            </a:r>
          </a:p>
          <a:p>
            <a:r>
              <a:rPr lang="en-GB" sz="1400">
                <a:solidFill>
                  <a:srgbClr val="000F4D"/>
                </a:solidFill>
                <a:latin typeface="Calibri"/>
                <a:cs typeface="Arial"/>
              </a:rPr>
              <a:t>         Scholarship           -£ 2,000</a:t>
            </a:r>
          </a:p>
          <a:p>
            <a:r>
              <a:rPr lang="en-GB" sz="1400">
                <a:solidFill>
                  <a:srgbClr val="000F4D"/>
                </a:solidFill>
                <a:latin typeface="Calibri"/>
                <a:cs typeface="Arial"/>
              </a:rPr>
              <a:t>         </a:t>
            </a:r>
            <a:r>
              <a:rPr lang="en-GB" sz="1400" b="1">
                <a:solidFill>
                  <a:srgbClr val="000F4D"/>
                </a:solidFill>
                <a:latin typeface="Calibri"/>
                <a:cs typeface="Arial"/>
              </a:rPr>
              <a:t>Balance to Pay       £ 6,435 </a:t>
            </a:r>
            <a:r>
              <a:rPr lang="en-GB" sz="1400">
                <a:solidFill>
                  <a:srgbClr val="000F4D"/>
                </a:solidFill>
                <a:latin typeface="Calibri"/>
                <a:cs typeface="Arial"/>
              </a:rPr>
              <a:t>         </a:t>
            </a:r>
          </a:p>
          <a:p>
            <a:endParaRPr lang="en-GB" sz="1400">
              <a:solidFill>
                <a:srgbClr val="000F4D"/>
              </a:solidFill>
              <a:latin typeface="Calibri"/>
              <a:cs typeface="Arial"/>
            </a:endParaRPr>
          </a:p>
          <a:p>
            <a:r>
              <a:rPr lang="en-GB" sz="1400">
                <a:solidFill>
                  <a:srgbClr val="000F4D"/>
                </a:solidFill>
                <a:latin typeface="Calibri"/>
                <a:cs typeface="Arial"/>
              </a:rPr>
              <a:t>        This can be made using one of the following links - </a:t>
            </a:r>
            <a:r>
              <a:rPr lang="en-GB" sz="1400" b="1">
                <a:solidFill>
                  <a:schemeClr val="tx1">
                    <a:lumMod val="50000"/>
                    <a:lumOff val="50000"/>
                  </a:schemeClr>
                </a:solidFill>
                <a:latin typeface="Calibri"/>
                <a:cs typeface="Arial"/>
                <a:hlinkClick r:id="rId4">
                  <a:extLst>
                    <a:ext uri="{A12FA001-AC4F-418D-AE19-62706E023703}">
                      <ahyp:hlinkClr xmlns:ahyp="http://schemas.microsoft.com/office/drawing/2018/hyperlinkcolor" val="tx"/>
                    </a:ext>
                  </a:extLst>
                </a:hlinkClick>
              </a:rPr>
              <a:t>https://ipay.bcu.ac.uk/open</a:t>
            </a:r>
            <a:r>
              <a:rPr lang="en-GB" sz="1400" b="1">
                <a:solidFill>
                  <a:schemeClr val="tx1">
                    <a:lumMod val="50000"/>
                    <a:lumOff val="50000"/>
                  </a:schemeClr>
                </a:solidFill>
                <a:latin typeface="Calibri"/>
                <a:cs typeface="Arial"/>
              </a:rPr>
              <a:t>  /   </a:t>
            </a:r>
            <a:r>
              <a:rPr lang="en-GB" sz="1400" b="1">
                <a:solidFill>
                  <a:schemeClr val="tx1">
                    <a:lumMod val="50000"/>
                    <a:lumOff val="50000"/>
                  </a:schemeClr>
                </a:solidFill>
                <a:latin typeface="Calibri"/>
                <a:cs typeface="Arial"/>
                <a:hlinkClick r:id="rId5">
                  <a:extLst>
                    <a:ext uri="{A12FA001-AC4F-418D-AE19-62706E023703}">
                      <ahyp:hlinkClr xmlns:ahyp="http://schemas.microsoft.com/office/drawing/2018/hyperlinkcolor" val="tx"/>
                    </a:ext>
                  </a:extLst>
                </a:hlinkClick>
              </a:rPr>
              <a:t>https://payment.flywire.com/pay/payment</a:t>
            </a:r>
            <a:endParaRPr lang="en-GB" sz="1400" b="1">
              <a:solidFill>
                <a:schemeClr val="tx1">
                  <a:lumMod val="50000"/>
                  <a:lumOff val="50000"/>
                </a:schemeClr>
              </a:solidFill>
              <a:latin typeface="Calibri"/>
              <a:cs typeface="Arial"/>
            </a:endParaRPr>
          </a:p>
          <a:p>
            <a:endParaRPr lang="en-GB" sz="1400" b="1">
              <a:solidFill>
                <a:srgbClr val="5B9BD5"/>
              </a:solidFill>
              <a:latin typeface="Calibri"/>
              <a:cs typeface="Arial"/>
            </a:endParaRPr>
          </a:p>
          <a:p>
            <a:r>
              <a:rPr lang="en-GB" sz="1400">
                <a:latin typeface="Calibri"/>
                <a:cs typeface="Arial"/>
              </a:rPr>
              <a:t>2.   </a:t>
            </a:r>
            <a:r>
              <a:rPr lang="en-GB" sz="1400" b="1" u="sng">
                <a:latin typeface="Calibri"/>
                <a:cs typeface="Arial"/>
              </a:rPr>
              <a:t>Payment Plans</a:t>
            </a:r>
            <a:r>
              <a:rPr lang="en-GB" sz="1400">
                <a:latin typeface="Calibri"/>
                <a:cs typeface="Arial"/>
              </a:rPr>
              <a:t>  </a:t>
            </a:r>
            <a:endParaRPr lang="en-GB" sz="1400" b="1" u="sng">
              <a:latin typeface="Calibri"/>
              <a:cs typeface="Arial"/>
            </a:endParaRPr>
          </a:p>
          <a:p>
            <a:r>
              <a:rPr lang="en-GB" sz="1400">
                <a:latin typeface="Calibri"/>
                <a:cs typeface="Arial"/>
              </a:rPr>
              <a:t>    </a:t>
            </a:r>
            <a:endParaRPr lang="en-GB" sz="1400" b="1" u="sng">
              <a:latin typeface="Calibri"/>
              <a:cs typeface="Arial"/>
            </a:endParaRPr>
          </a:p>
          <a:p>
            <a:r>
              <a:rPr lang="en-GB" sz="1400">
                <a:solidFill>
                  <a:srgbClr val="000F4D"/>
                </a:solidFill>
                <a:latin typeface="Calibri"/>
                <a:cs typeface="Arial"/>
              </a:rPr>
              <a:t>     Once you have been enrolled you will receive an invoice via email to your BCU email account.  </a:t>
            </a:r>
            <a:endParaRPr lang="en-GB" sz="1400" b="1" u="sng">
              <a:solidFill>
                <a:srgbClr val="2651FF"/>
              </a:solidFill>
              <a:latin typeface="Calibri"/>
              <a:cs typeface="Calibri"/>
            </a:endParaRPr>
          </a:p>
          <a:p>
            <a:r>
              <a:rPr lang="en-GB" sz="1400">
                <a:solidFill>
                  <a:srgbClr val="000F4D"/>
                </a:solidFill>
                <a:latin typeface="Calibri"/>
                <a:cs typeface="Arial"/>
              </a:rPr>
              <a:t>     At this point you have 2 choices, either to pay the balance in full or join an official payment plan. (4 weeks from course start date)</a:t>
            </a:r>
            <a:endParaRPr lang="en-GB" sz="1400" b="1" u="sng">
              <a:solidFill>
                <a:srgbClr val="2651FF"/>
              </a:solidFill>
              <a:latin typeface="Calibri"/>
              <a:cs typeface="Calibri"/>
            </a:endParaRPr>
          </a:p>
          <a:p>
            <a:r>
              <a:rPr lang="en-GB" sz="1400">
                <a:solidFill>
                  <a:srgbClr val="000F4D"/>
                </a:solidFill>
                <a:latin typeface="Calibri"/>
                <a:cs typeface="Arial"/>
              </a:rPr>
              <a:t>     Plans available 3 or 6 instalments.  (Non-negotiable)</a:t>
            </a:r>
            <a:endParaRPr lang="en-GB" sz="1400" b="1" u="sng">
              <a:solidFill>
                <a:srgbClr val="2651FF"/>
              </a:solidFill>
              <a:latin typeface="Calibri"/>
              <a:cs typeface="Calibri"/>
            </a:endParaRPr>
          </a:p>
          <a:p>
            <a:r>
              <a:rPr lang="en-GB" sz="1400">
                <a:solidFill>
                  <a:srgbClr val="000F4D"/>
                </a:solidFill>
                <a:latin typeface="Calibri"/>
                <a:cs typeface="Arial"/>
              </a:rPr>
              <a:t>     Full payment or setting up of a payment plan can be done via the following link:  </a:t>
            </a:r>
            <a:r>
              <a:rPr lang="en-GB" sz="1400" b="1" u="sng">
                <a:solidFill>
                  <a:schemeClr val="tx1">
                    <a:lumMod val="50000"/>
                    <a:lumOff val="50000"/>
                  </a:schemeClr>
                </a:solidFill>
                <a:latin typeface="Calibri"/>
                <a:cs typeface="Calibri"/>
                <a:hlinkClick r:id="rId6">
                  <a:extLst>
                    <a:ext uri="{A12FA001-AC4F-418D-AE19-62706E023703}">
                      <ahyp:hlinkClr xmlns:ahyp="http://schemas.microsoft.com/office/drawing/2018/hyperlinkcolor" val="tx"/>
                    </a:ext>
                  </a:extLst>
                </a:hlinkClick>
              </a:rPr>
              <a:t>https://ipay.bcu.ac.uk/invoice</a:t>
            </a:r>
            <a:endParaRPr lang="en-GB" sz="1400" b="1" u="sng">
              <a:solidFill>
                <a:schemeClr val="tx1">
                  <a:lumMod val="50000"/>
                  <a:lumOff val="50000"/>
                </a:schemeClr>
              </a:solidFill>
              <a:cs typeface="Calibri"/>
              <a:hlinkClick r:id="rId6">
                <a:extLst>
                  <a:ext uri="{A12FA001-AC4F-418D-AE19-62706E023703}">
                    <ahyp:hlinkClr xmlns:ahyp="http://schemas.microsoft.com/office/drawing/2018/hyperlinkcolor" val="tx"/>
                  </a:ext>
                </a:extLst>
              </a:hlinkClick>
            </a:endParaRPr>
          </a:p>
          <a:p>
            <a:r>
              <a:rPr lang="en-GB" sz="1400">
                <a:solidFill>
                  <a:schemeClr val="tx1">
                    <a:lumMod val="50000"/>
                    <a:lumOff val="50000"/>
                  </a:schemeClr>
                </a:solidFill>
                <a:cs typeface="Calibri"/>
              </a:rPr>
              <a:t>     </a:t>
            </a:r>
            <a:r>
              <a:rPr lang="en-GB" sz="1400">
                <a:cs typeface="Calibri"/>
              </a:rPr>
              <a:t>For non-compliance there are penalties applied to your account</a:t>
            </a:r>
            <a:endParaRPr lang="en-GB" sz="1400" b="1" u="sng">
              <a:solidFill>
                <a:schemeClr val="tx1">
                  <a:lumMod val="50000"/>
                  <a:lumOff val="50000"/>
                </a:schemeClr>
              </a:solidFill>
              <a:cs typeface="Calibri"/>
            </a:endParaRPr>
          </a:p>
          <a:p>
            <a:r>
              <a:rPr lang="en-GB" sz="1400">
                <a:solidFill>
                  <a:schemeClr val="tx1">
                    <a:lumMod val="50000"/>
                    <a:lumOff val="50000"/>
                  </a:schemeClr>
                </a:solidFill>
                <a:cs typeface="Calibri"/>
              </a:rPr>
              <a:t>     </a:t>
            </a:r>
            <a:endParaRPr lang="en-GB" sz="1400" b="1" u="sng">
              <a:solidFill>
                <a:schemeClr val="tx1">
                  <a:lumMod val="50000"/>
                  <a:lumOff val="50000"/>
                </a:schemeClr>
              </a:solidFill>
              <a:cs typeface="Calibri"/>
            </a:endParaRPr>
          </a:p>
          <a:p>
            <a:endParaRPr lang="en-GB">
              <a:solidFill>
                <a:srgbClr val="000F4D"/>
              </a:solidFill>
              <a:cs typeface="Arial"/>
            </a:endParaRPr>
          </a:p>
          <a:p>
            <a:endParaRPr lang="en-GB" sz="1400">
              <a:solidFill>
                <a:srgbClr val="000F4D"/>
              </a:solidFill>
              <a:cs typeface="Arial"/>
            </a:endParaRPr>
          </a:p>
          <a:p>
            <a:r>
              <a:rPr lang="en-GB">
                <a:solidFill>
                  <a:srgbClr val="000F4D"/>
                </a:solidFill>
                <a:cs typeface="Arial"/>
              </a:rPr>
              <a:t>       </a:t>
            </a:r>
          </a:p>
          <a:p>
            <a:endParaRPr lang="en-GB" b="1">
              <a:solidFill>
                <a:srgbClr val="5B9BD5"/>
              </a:solidFill>
              <a:cs typeface="Arial"/>
            </a:endParaRPr>
          </a:p>
          <a:p>
            <a:endParaRPr lang="en-GB" b="1">
              <a:solidFill>
                <a:srgbClr val="000F4D"/>
              </a:solidFill>
              <a:highlight>
                <a:srgbClr val="FFFF00"/>
              </a:highlight>
              <a:cs typeface="Calibri"/>
            </a:endParaRPr>
          </a:p>
          <a:p>
            <a:endParaRPr lang="en-GB" b="1">
              <a:solidFill>
                <a:srgbClr val="000F4D"/>
              </a:solidFill>
              <a:cs typeface="Calibri"/>
            </a:endParaRPr>
          </a:p>
        </p:txBody>
      </p:sp>
      <p:sp>
        <p:nvSpPr>
          <p:cNvPr id="2" name="Title 1">
            <a:extLst>
              <a:ext uri="{FF2B5EF4-FFF2-40B4-BE49-F238E27FC236}">
                <a16:creationId xmlns:a16="http://schemas.microsoft.com/office/drawing/2014/main" id="{3991B160-4A4C-487D-164F-FA27696E53D9}"/>
              </a:ext>
            </a:extLst>
          </p:cNvPr>
          <p:cNvSpPr txBox="1">
            <a:spLocks noGrp="1"/>
          </p:cNvSpPr>
          <p:nvPr>
            <p:ph type="title" idx="4294967295"/>
          </p:nvPr>
        </p:nvSpPr>
        <p:spPr>
          <a:xfrm>
            <a:off x="254501" y="228050"/>
            <a:ext cx="60946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rPr>
              <a:t>International Enrolment 2023-24.</a:t>
            </a:r>
          </a:p>
          <a:p>
            <a:pPr>
              <a:lnSpc>
                <a:spcPct val="100000"/>
              </a:lnSpc>
              <a:spcBef>
                <a:spcPts val="0"/>
              </a:spcBef>
              <a:defRPr/>
            </a:pPr>
            <a:endParaRPr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Calibri"/>
            </a:endParaRPr>
          </a:p>
        </p:txBody>
      </p:sp>
      <p:pic>
        <p:nvPicPr>
          <p:cNvPr id="4" name="Picture 3">
            <a:extLst>
              <a:ext uri="{FF2B5EF4-FFF2-40B4-BE49-F238E27FC236}">
                <a16:creationId xmlns:a16="http://schemas.microsoft.com/office/drawing/2014/main" id="{EEADB71A-302A-B30E-C077-1A750D749B1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62459" y="1153025"/>
            <a:ext cx="4440657" cy="287960"/>
          </a:xfrm>
          <a:prstGeom prst="rect">
            <a:avLst/>
          </a:prstGeom>
        </p:spPr>
      </p:pic>
    </p:spTree>
    <p:extLst>
      <p:ext uri="{BB962C8B-B14F-4D97-AF65-F5344CB8AC3E}">
        <p14:creationId xmlns:p14="http://schemas.microsoft.com/office/powerpoint/2010/main" val="422516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03B2D4-9F79-C188-C127-F15A55A09778}"/>
              </a:ext>
              <a:ext uri="{C183D7F6-B498-43B3-948B-1728B52AA6E4}">
                <adec:decorative xmlns:adec="http://schemas.microsoft.com/office/drawing/2017/decorative" val="1"/>
              </a:ext>
            </a:extLst>
          </p:cNvPr>
          <p:cNvSpPr>
            <a:spLocks noGrp="1"/>
          </p:cNvSpPr>
          <p:nvPr>
            <p:ph type="sldNum" sz="quarter" idx="12"/>
          </p:nvPr>
        </p:nvSpPr>
        <p:spPr/>
        <p:txBody>
          <a:bodyPr/>
          <a:lstStyle/>
          <a:p>
            <a:fld id="{5FC0F13F-2E95-4508-A227-DD555B34064E}" type="slidenum">
              <a:rPr lang="en-GB" smtClean="0"/>
              <a:t>13</a:t>
            </a:fld>
            <a:endParaRPr lang="en-GB"/>
          </a:p>
        </p:txBody>
      </p:sp>
      <p:pic>
        <p:nvPicPr>
          <p:cNvPr id="5" name="Picture 4">
            <a:extLst>
              <a:ext uri="{FF2B5EF4-FFF2-40B4-BE49-F238E27FC236}">
                <a16:creationId xmlns:a16="http://schemas.microsoft.com/office/drawing/2014/main" id="{D458E2E3-562A-2DFA-D977-F5212D0E0C72}"/>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r="17423" b="15777"/>
          <a:stretch/>
        </p:blipFill>
        <p:spPr>
          <a:xfrm>
            <a:off x="7219585" y="-541265"/>
            <a:ext cx="5667740" cy="5322815"/>
          </a:xfrm>
          <a:prstGeom prst="rect">
            <a:avLst/>
          </a:prstGeom>
        </p:spPr>
      </p:pic>
      <p:pic>
        <p:nvPicPr>
          <p:cNvPr id="7" name="Picture 6">
            <a:extLst>
              <a:ext uri="{FF2B5EF4-FFF2-40B4-BE49-F238E27FC236}">
                <a16:creationId xmlns:a16="http://schemas.microsoft.com/office/drawing/2014/main" id="{A3384554-11FE-A833-3DF7-019D85A5C5D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9" name="Picture 8">
            <a:extLst>
              <a:ext uri="{FF2B5EF4-FFF2-40B4-BE49-F238E27FC236}">
                <a16:creationId xmlns:a16="http://schemas.microsoft.com/office/drawing/2014/main" id="{7ECCF503-68A5-6E86-1E13-5D99CA3F96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4" y="1198934"/>
            <a:ext cx="4486418" cy="290928"/>
          </a:xfrm>
          <a:prstGeom prst="rect">
            <a:avLst/>
          </a:prstGeom>
        </p:spPr>
      </p:pic>
      <p:sp>
        <p:nvSpPr>
          <p:cNvPr id="15" name="Title 14">
            <a:extLst>
              <a:ext uri="{FF2B5EF4-FFF2-40B4-BE49-F238E27FC236}">
                <a16:creationId xmlns:a16="http://schemas.microsoft.com/office/drawing/2014/main" id="{6CFCF4BC-E048-F926-D4F2-0FD56D983238}"/>
              </a:ext>
              <a:ext uri="{C183D7F6-B498-43B3-948B-1728B52AA6E4}">
                <adec:decorative xmlns:adec="http://schemas.microsoft.com/office/drawing/2017/decorative" val="1"/>
              </a:ext>
            </a:extLst>
          </p:cNvPr>
          <p:cNvSpPr txBox="1">
            <a:spLocks noGrp="1"/>
          </p:cNvSpPr>
          <p:nvPr>
            <p:ph type="title" idx="4294967295"/>
          </p:nvPr>
        </p:nvSpPr>
        <p:spPr>
          <a:xfrm>
            <a:off x="255386" y="146724"/>
            <a:ext cx="609460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rPr>
              <a:t>International Enrolment 2023-24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mn-lt"/>
                <a:ea typeface="+mn-ea"/>
                <a:cs typeface="Calibri"/>
              </a:rPr>
              <a:t>Passport and </a:t>
            </a:r>
            <a:r>
              <a:rPr lang="en-GB" sz="3200" b="1" dirty="0">
                <a:latin typeface="+mn-lt"/>
                <a:ea typeface="+mn-ea"/>
                <a:cs typeface="Calibri"/>
              </a:rPr>
              <a:t>BRP</a:t>
            </a:r>
            <a:endParaRPr lang="en-GB" sz="3200" b="1" i="0" u="none" strike="noStrike" kern="1200" cap="none" spc="0" normalizeH="0" baseline="0" noProof="0" dirty="0">
              <a:ln>
                <a:noFill/>
              </a:ln>
              <a:effectLst/>
              <a:uLnTx/>
              <a:uFillTx/>
              <a:latin typeface="+mn-lt"/>
              <a:ea typeface="+mn-ea"/>
              <a:cs typeface="Calibri"/>
            </a:endParaRPr>
          </a:p>
        </p:txBody>
      </p:sp>
      <p:sp>
        <p:nvSpPr>
          <p:cNvPr id="16" name="TextBox 15">
            <a:extLst>
              <a:ext uri="{FF2B5EF4-FFF2-40B4-BE49-F238E27FC236}">
                <a16:creationId xmlns:a16="http://schemas.microsoft.com/office/drawing/2014/main" id="{06BACA7C-D2CE-ED54-388D-CA2E75F730A8}"/>
              </a:ext>
            </a:extLst>
          </p:cNvPr>
          <p:cNvSpPr txBox="1"/>
          <p:nvPr/>
        </p:nvSpPr>
        <p:spPr>
          <a:xfrm>
            <a:off x="81823" y="1492180"/>
            <a:ext cx="9165696"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solidFill>
                  <a:srgbClr val="000000"/>
                </a:solidFill>
                <a:latin typeface="Calibri"/>
                <a:cs typeface="Calibri"/>
              </a:rPr>
              <a:t>As a Student Visa Route Holder you will need to present your Passport and BRP to the UKVI team at your enrolment appointment. Without these two documents you will not be able to enrol. </a:t>
            </a:r>
            <a:br>
              <a:rPr lang="en-GB">
                <a:latin typeface="Calibri"/>
                <a:cs typeface="Calibri"/>
              </a:rPr>
            </a:br>
            <a:endParaRPr lang="en-US">
              <a:solidFill>
                <a:srgbClr val="000F4D"/>
              </a:solidFill>
              <a:latin typeface="Calibri"/>
              <a:cs typeface="Calibri"/>
            </a:endParaRPr>
          </a:p>
          <a:p>
            <a:r>
              <a:rPr lang="en-GB" b="1">
                <a:solidFill>
                  <a:srgbClr val="000000"/>
                </a:solidFill>
                <a:latin typeface="Calibri"/>
                <a:cs typeface="Calibri"/>
              </a:rPr>
              <a:t>     PLEASE NOTE:</a:t>
            </a:r>
            <a:r>
              <a:rPr lang="en-GB">
                <a:solidFill>
                  <a:srgbClr val="000000"/>
                </a:solidFill>
                <a:latin typeface="Calibri"/>
                <a:cs typeface="Calibri"/>
              </a:rPr>
              <a:t> you must not send your BRP to the DVLA or any other organisations such as           this before you have completed your enrolment.</a:t>
            </a:r>
            <a:endParaRPr lang="en-US">
              <a:cs typeface="Calibri"/>
            </a:endParaRPr>
          </a:p>
          <a:p>
            <a:pPr marL="285750" indent="-285750">
              <a:buFont typeface="Arial"/>
              <a:buChar char="•"/>
            </a:pPr>
            <a:endParaRPr lang="en-GB">
              <a:solidFill>
                <a:srgbClr val="000000"/>
              </a:solidFill>
              <a:latin typeface="Calibri"/>
              <a:cs typeface="Calibri"/>
            </a:endParaRPr>
          </a:p>
          <a:p>
            <a:pPr marL="285750" indent="-285750">
              <a:buFont typeface="Arial"/>
              <a:buChar char="•"/>
            </a:pPr>
            <a:r>
              <a:rPr lang="en-GB">
                <a:solidFill>
                  <a:srgbClr val="000000"/>
                </a:solidFill>
                <a:latin typeface="Calibri"/>
                <a:cs typeface="Calibri"/>
              </a:rPr>
              <a:t>If you have selected to collect your BRP from Birmingham City University your BRP will be issued to you during your appointment. </a:t>
            </a:r>
            <a:r>
              <a:rPr lang="en-GB" b="1">
                <a:solidFill>
                  <a:srgbClr val="000000"/>
                </a:solidFill>
                <a:latin typeface="Calibri"/>
                <a:cs typeface="Calibri"/>
              </a:rPr>
              <a:t>Our ACL Code is 2HE522</a:t>
            </a:r>
            <a:endParaRPr lang="en-GB" b="1">
              <a:cs typeface="Calibri"/>
            </a:endParaRPr>
          </a:p>
          <a:p>
            <a:pPr marL="285750" indent="-285750">
              <a:buFont typeface="Arial"/>
              <a:buChar char="•"/>
            </a:pPr>
            <a:endParaRPr lang="en-GB">
              <a:solidFill>
                <a:srgbClr val="000000"/>
              </a:solidFill>
              <a:latin typeface="Calibri"/>
              <a:cs typeface="Calibri"/>
            </a:endParaRPr>
          </a:p>
          <a:p>
            <a:pPr marL="285750" indent="-285750">
              <a:buFont typeface="Arial"/>
              <a:buChar char="•"/>
            </a:pPr>
            <a:r>
              <a:rPr lang="en-GB">
                <a:solidFill>
                  <a:srgbClr val="000000"/>
                </a:solidFill>
                <a:latin typeface="Calibri"/>
                <a:cs typeface="Calibri"/>
              </a:rPr>
              <a:t>If you have selected to collect your BRP from a local Post Office you will need to collect your BRP before your enrolment appointment.</a:t>
            </a:r>
            <a:endParaRPr lang="en-GB">
              <a:cs typeface="Calibri"/>
            </a:endParaRPr>
          </a:p>
          <a:p>
            <a:pPr marL="285750" indent="-285750">
              <a:buFont typeface="Arial"/>
              <a:buChar char="•"/>
            </a:pPr>
            <a:endParaRPr lang="en-GB">
              <a:solidFill>
                <a:srgbClr val="000000"/>
              </a:solidFill>
              <a:latin typeface="Calibri"/>
              <a:cs typeface="Calibri"/>
            </a:endParaRPr>
          </a:p>
          <a:p>
            <a:pPr marL="285750" indent="-285750">
              <a:buFont typeface="Arial"/>
              <a:buChar char="•"/>
            </a:pPr>
            <a:r>
              <a:rPr lang="en-GB">
                <a:solidFill>
                  <a:srgbClr val="444444"/>
                </a:solidFill>
                <a:latin typeface="Calibri"/>
                <a:cs typeface="Arial"/>
              </a:rPr>
              <a:t>By selecting BCU as the collection point, we can resolve issues with incorrect or undelivered BRPs more quickly than if they have been delivered to the Post Office</a:t>
            </a:r>
            <a:endParaRPr lang="en-GB">
              <a:solidFill>
                <a:srgbClr val="000000"/>
              </a:solidFill>
              <a:latin typeface="Calibri"/>
              <a:cs typeface="Calibri"/>
            </a:endParaRPr>
          </a:p>
          <a:p>
            <a:pPr marL="285750" indent="-285750">
              <a:buFont typeface="Arial"/>
              <a:buChar char="•"/>
            </a:pPr>
            <a:endParaRPr lang="en-GB">
              <a:solidFill>
                <a:srgbClr val="000000"/>
              </a:solidFill>
              <a:latin typeface="Calibri"/>
              <a:cs typeface="Calibri"/>
            </a:endParaRPr>
          </a:p>
          <a:p>
            <a:pPr marL="285750" indent="-285750">
              <a:buFont typeface="Arial"/>
              <a:buChar char="•"/>
            </a:pPr>
            <a:r>
              <a:rPr lang="en-GB">
                <a:solidFill>
                  <a:srgbClr val="000000"/>
                </a:solidFill>
                <a:latin typeface="Calibri"/>
                <a:cs typeface="Calibri"/>
              </a:rPr>
              <a:t>If you’re unsure where your BRP is going to be sent, please refer to your Decision Letter. This letter is sent to you by the Home Office via email or in the post when your Passport is returned to you. The address for your BRP collection point is referenced in this document.</a:t>
            </a:r>
            <a:endParaRPr lang="en-GB">
              <a:cs typeface="Calibri" panose="020F0502020204030204"/>
            </a:endParaRPr>
          </a:p>
          <a:p>
            <a:endParaRPr lang="en-GB">
              <a:solidFill>
                <a:srgbClr val="000000"/>
              </a:solidFill>
              <a:latin typeface="Calibri"/>
              <a:cs typeface="Calibri"/>
            </a:endParaRPr>
          </a:p>
          <a:p>
            <a:pPr marL="285750" indent="-285750">
              <a:buFont typeface="Arial"/>
              <a:buChar char="•"/>
            </a:pPr>
            <a:endParaRPr lang="en-GB">
              <a:solidFill>
                <a:srgbClr val="000000"/>
              </a:solidFill>
              <a:latin typeface="Calibri"/>
              <a:cs typeface="Calibri"/>
            </a:endParaRPr>
          </a:p>
        </p:txBody>
      </p:sp>
    </p:spTree>
    <p:extLst>
      <p:ext uri="{BB962C8B-B14F-4D97-AF65-F5344CB8AC3E}">
        <p14:creationId xmlns:p14="http://schemas.microsoft.com/office/powerpoint/2010/main" val="96904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p:nvPr/>
        </p:nvSpPr>
        <p:spPr>
          <a:xfrm>
            <a:off x="282379" y="228050"/>
            <a:ext cx="6094602" cy="707886"/>
          </a:xfrm>
          <a:prstGeom prst="rect">
            <a:avLst/>
          </a:prstGeom>
          <a:noFill/>
        </p:spPr>
        <p:txBody>
          <a:bodyPr wrap="square" lIns="91440" tIns="45720" rIns="91440" bIns="45720" anchor="t">
            <a:spAutoFit/>
          </a:bodyPr>
          <a:lstStyle/>
          <a:p>
            <a:r>
              <a:rPr lang="en-GB" sz="2000" b="1">
                <a:solidFill>
                  <a:schemeClr val="tx2">
                    <a:lumMod val="50000"/>
                    <a:lumOff val="50000"/>
                  </a:schemeClr>
                </a:solidFill>
              </a:rPr>
              <a:t>International Enrolment 2023-24</a:t>
            </a:r>
          </a:p>
          <a:p>
            <a:endParaRPr lang="en-GB" sz="2000" b="1">
              <a:solidFill>
                <a:schemeClr val="tx2">
                  <a:lumMod val="50000"/>
                  <a:lumOff val="50000"/>
                </a:schemeClr>
              </a:solidFill>
              <a:cs typeface="Calibri"/>
            </a:endParaRPr>
          </a:p>
        </p:txBody>
      </p:sp>
      <p:pic>
        <p:nvPicPr>
          <p:cNvPr id="4" name="Picture 3">
            <a:extLst>
              <a:ext uri="{FF2B5EF4-FFF2-40B4-BE49-F238E27FC236}">
                <a16:creationId xmlns:a16="http://schemas.microsoft.com/office/drawing/2014/main" id="{EEADB71A-302A-B30E-C077-1A750D749B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4581" y="1245952"/>
            <a:ext cx="4440657" cy="287960"/>
          </a:xfrm>
          <a:prstGeom prst="rect">
            <a:avLst/>
          </a:prstGeom>
        </p:spPr>
      </p:pic>
      <p:sp>
        <p:nvSpPr>
          <p:cNvPr id="5" name="Title 4">
            <a:extLst>
              <a:ext uri="{FF2B5EF4-FFF2-40B4-BE49-F238E27FC236}">
                <a16:creationId xmlns:a16="http://schemas.microsoft.com/office/drawing/2014/main" id="{10A348E3-BED4-6590-6B27-0AFE6F890334}"/>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cs typeface="Calibri Light"/>
              </a:rPr>
              <a:t>How do payment work</a:t>
            </a:r>
            <a:endParaRPr lang="en-GB" dirty="0"/>
          </a:p>
        </p:txBody>
      </p:sp>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213879" y="708519"/>
            <a:ext cx="11046723" cy="7140416"/>
          </a:xfrm>
          <a:prstGeom prst="rect">
            <a:avLst/>
          </a:prstGeom>
          <a:noFill/>
          <a:ln>
            <a:noFill/>
          </a:ln>
        </p:spPr>
        <p:txBody>
          <a:bodyPr wrap="square" lIns="91440" tIns="45720" rIns="91440" bIns="45720" anchor="t">
            <a:spAutoFit/>
          </a:bodyPr>
          <a:lstStyle/>
          <a:p>
            <a:r>
              <a:rPr lang="en-GB" sz="3200" b="1">
                <a:cs typeface="Calibri"/>
              </a:rPr>
              <a:t>How do payments work?</a:t>
            </a:r>
            <a:endParaRPr lang="en-GB"/>
          </a:p>
          <a:p>
            <a:endParaRPr lang="en-GB" sz="1100">
              <a:cs typeface="Calibri"/>
            </a:endParaRPr>
          </a:p>
          <a:p>
            <a:endParaRPr lang="en-GB" sz="1100">
              <a:ea typeface="Calibri"/>
              <a:cs typeface="Calibri"/>
            </a:endParaRPr>
          </a:p>
          <a:p>
            <a:r>
              <a:rPr lang="en-GB" b="1" i="1">
                <a:highlight>
                  <a:srgbClr val="FFFF00"/>
                </a:highlight>
                <a:ea typeface="+mn-lt"/>
                <a:cs typeface="+mn-lt"/>
              </a:rPr>
              <a:t>We do not accept cash payments, card payments OR bank transfers.</a:t>
            </a:r>
            <a:endParaRPr lang="en-GB" b="1" i="1">
              <a:highlight>
                <a:srgbClr val="FFFF00"/>
              </a:highlight>
              <a:cs typeface="Calibri" panose="020F0502020204030204"/>
            </a:endParaRPr>
          </a:p>
          <a:p>
            <a:endParaRPr lang="en-GB" b="1">
              <a:highlight>
                <a:srgbClr val="FFFF00"/>
              </a:highlight>
              <a:ea typeface="Calibri" panose="020F0502020204030204"/>
              <a:cs typeface="Calibri"/>
            </a:endParaRPr>
          </a:p>
          <a:p>
            <a:r>
              <a:rPr lang="en-GB" sz="1400">
                <a:solidFill>
                  <a:srgbClr val="000F4D"/>
                </a:solidFill>
                <a:cs typeface="Calibri"/>
              </a:rPr>
              <a:t>3.</a:t>
            </a:r>
            <a:r>
              <a:rPr lang="en-GB" sz="1400" b="1">
                <a:solidFill>
                  <a:srgbClr val="000F4D"/>
                </a:solidFill>
                <a:cs typeface="Calibri"/>
              </a:rPr>
              <a:t>  </a:t>
            </a:r>
            <a:r>
              <a:rPr lang="en-GB" sz="1400" b="1" u="sng">
                <a:solidFill>
                  <a:srgbClr val="000F4D"/>
                </a:solidFill>
                <a:cs typeface="Calibri"/>
              </a:rPr>
              <a:t>Collections Team</a:t>
            </a:r>
          </a:p>
          <a:p>
            <a:endParaRPr lang="en-GB" sz="1400">
              <a:solidFill>
                <a:srgbClr val="000F4D"/>
              </a:solidFill>
              <a:cs typeface="Calibri"/>
            </a:endParaRPr>
          </a:p>
          <a:p>
            <a:r>
              <a:rPr lang="en-GB" sz="1400">
                <a:cs typeface="Calibri"/>
              </a:rPr>
              <a:t>    This is the team responsible for making sure you have paid your 50% deposit, monitoring payment plans and payment of your tuition fee.</a:t>
            </a:r>
          </a:p>
          <a:p>
            <a:endParaRPr lang="en-GB" sz="1400">
              <a:solidFill>
                <a:srgbClr val="000F4D"/>
              </a:solidFill>
              <a:cs typeface="Calibri"/>
            </a:endParaRPr>
          </a:p>
          <a:p>
            <a:r>
              <a:rPr lang="en-GB" sz="1400">
                <a:solidFill>
                  <a:srgbClr val="000F4D"/>
                </a:solidFill>
                <a:cs typeface="Calibri"/>
              </a:rPr>
              <a:t>     They are contactable via email </a:t>
            </a:r>
            <a:r>
              <a:rPr lang="en-GB" sz="1400" b="1">
                <a:solidFill>
                  <a:schemeClr val="tx1">
                    <a:lumMod val="50000"/>
                    <a:lumOff val="50000"/>
                  </a:schemeClr>
                </a:solidFill>
                <a:cs typeface="Calibri"/>
                <a:hlinkClick r:id="rId5">
                  <a:extLst>
                    <a:ext uri="{A12FA001-AC4F-418D-AE19-62706E023703}">
                      <ahyp:hlinkClr xmlns:ahyp="http://schemas.microsoft.com/office/drawing/2018/hyperlinkcolor" val="tx"/>
                    </a:ext>
                  </a:extLst>
                </a:hlinkClick>
              </a:rPr>
              <a:t>collections@bcu.ac.uk</a:t>
            </a:r>
            <a:r>
              <a:rPr lang="en-GB" sz="1400" b="1">
                <a:solidFill>
                  <a:schemeClr val="tx1">
                    <a:lumMod val="50000"/>
                    <a:lumOff val="50000"/>
                  </a:schemeClr>
                </a:solidFill>
                <a:cs typeface="Calibri"/>
              </a:rPr>
              <a:t>  </a:t>
            </a:r>
            <a:r>
              <a:rPr lang="en-GB" sz="1400">
                <a:cs typeface="Calibri"/>
              </a:rPr>
              <a:t>or via phone:</a:t>
            </a:r>
            <a:endParaRPr lang="en-GB" sz="1400">
              <a:solidFill>
                <a:schemeClr val="tx1">
                  <a:lumMod val="50000"/>
                  <a:lumOff val="50000"/>
                </a:schemeClr>
              </a:solidFill>
              <a:cs typeface="Calibri"/>
            </a:endParaRPr>
          </a:p>
          <a:p>
            <a:endParaRPr lang="en-GB" sz="1400">
              <a:solidFill>
                <a:srgbClr val="000F4D"/>
              </a:solidFill>
              <a:cs typeface="Calibri"/>
            </a:endParaRPr>
          </a:p>
          <a:p>
            <a:r>
              <a:rPr lang="en-GB" sz="1400">
                <a:solidFill>
                  <a:srgbClr val="000F4D"/>
                </a:solidFill>
                <a:cs typeface="Calibri"/>
              </a:rPr>
              <a:t>     </a:t>
            </a:r>
            <a:r>
              <a:rPr lang="en-GB" sz="1400" b="1">
                <a:solidFill>
                  <a:srgbClr val="000F4D"/>
                </a:solidFill>
                <a:cs typeface="Calibri"/>
              </a:rPr>
              <a:t> BLSS – Business school 07784361292</a:t>
            </a:r>
          </a:p>
          <a:p>
            <a:endParaRPr lang="en-GB" sz="1400">
              <a:solidFill>
                <a:srgbClr val="000F4D"/>
              </a:solidFill>
              <a:cs typeface="Calibri"/>
            </a:endParaRPr>
          </a:p>
          <a:p>
            <a:r>
              <a:rPr lang="en-GB" sz="1400">
                <a:solidFill>
                  <a:srgbClr val="000F4D"/>
                </a:solidFill>
                <a:cs typeface="Calibri"/>
              </a:rPr>
              <a:t>      BLSS – Law &amp; Social Sciences 07784361293</a:t>
            </a:r>
          </a:p>
          <a:p>
            <a:endParaRPr lang="en-GB" sz="1400">
              <a:solidFill>
                <a:srgbClr val="000F4D"/>
              </a:solidFill>
              <a:cs typeface="Calibri"/>
            </a:endParaRPr>
          </a:p>
          <a:p>
            <a:r>
              <a:rPr lang="en-GB" sz="1400">
                <a:solidFill>
                  <a:srgbClr val="000F4D"/>
                </a:solidFill>
                <a:cs typeface="Calibri"/>
              </a:rPr>
              <a:t>      </a:t>
            </a:r>
            <a:r>
              <a:rPr lang="en-GB" sz="1400" b="1">
                <a:solidFill>
                  <a:srgbClr val="000F4D"/>
                </a:solidFill>
                <a:cs typeface="Calibri"/>
              </a:rPr>
              <a:t>CEBE – Computer Engineering Built Environment 07784361299</a:t>
            </a:r>
          </a:p>
          <a:p>
            <a:endParaRPr lang="en-GB" sz="1400" b="1">
              <a:solidFill>
                <a:srgbClr val="000F4D"/>
              </a:solidFill>
              <a:cs typeface="Calibri"/>
            </a:endParaRPr>
          </a:p>
          <a:p>
            <a:r>
              <a:rPr lang="en-GB" sz="1400">
                <a:solidFill>
                  <a:srgbClr val="000F4D"/>
                </a:solidFill>
                <a:cs typeface="Calibri"/>
              </a:rPr>
              <a:t>      ADM – Art Design &amp; Media 07784361291</a:t>
            </a:r>
          </a:p>
          <a:p>
            <a:endParaRPr lang="en-GB" sz="1400">
              <a:solidFill>
                <a:srgbClr val="000F4D"/>
              </a:solidFill>
              <a:cs typeface="Calibri"/>
            </a:endParaRPr>
          </a:p>
          <a:p>
            <a:r>
              <a:rPr lang="en-GB" sz="1400">
                <a:solidFill>
                  <a:srgbClr val="000F4D"/>
                </a:solidFill>
                <a:cs typeface="Calibri"/>
              </a:rPr>
              <a:t>     </a:t>
            </a:r>
            <a:r>
              <a:rPr lang="en-GB" sz="1400" b="1">
                <a:solidFill>
                  <a:srgbClr val="000F4D"/>
                </a:solidFill>
                <a:cs typeface="Calibri"/>
              </a:rPr>
              <a:t> HELS - Health 07784361303</a:t>
            </a:r>
          </a:p>
          <a:p>
            <a:endParaRPr lang="en-GB" sz="1400">
              <a:solidFill>
                <a:srgbClr val="000F4D"/>
              </a:solidFill>
              <a:cs typeface="Calibri"/>
            </a:endParaRPr>
          </a:p>
          <a:p>
            <a:r>
              <a:rPr lang="en-GB" sz="1400">
                <a:solidFill>
                  <a:srgbClr val="000F4D"/>
                </a:solidFill>
                <a:cs typeface="Calibri"/>
              </a:rPr>
              <a:t>      HELS – Education and Life Sciences 07871991034              </a:t>
            </a:r>
            <a:r>
              <a:rPr lang="en-GB">
                <a:solidFill>
                  <a:srgbClr val="000F4D"/>
                </a:solidFill>
                <a:cs typeface="Calibri"/>
              </a:rPr>
              <a:t>                         </a:t>
            </a:r>
            <a:endParaRPr lang="en-GB">
              <a:cs typeface="Calibri"/>
            </a:endParaRPr>
          </a:p>
          <a:p>
            <a:endParaRPr lang="en-GB">
              <a:solidFill>
                <a:srgbClr val="000F4D"/>
              </a:solidFill>
              <a:cs typeface="Calibri"/>
            </a:endParaRPr>
          </a:p>
          <a:p>
            <a:r>
              <a:rPr lang="en-GB" b="1">
                <a:solidFill>
                  <a:schemeClr val="tx1">
                    <a:lumMod val="50000"/>
                    <a:lumOff val="50000"/>
                  </a:schemeClr>
                </a:solidFill>
                <a:ea typeface="+mn-lt"/>
                <a:cs typeface="+mn-lt"/>
                <a:hlinkClick r:id="rId6">
                  <a:extLst>
                    <a:ext uri="{A12FA001-AC4F-418D-AE19-62706E023703}">
                      <ahyp:hlinkClr xmlns:ahyp="http://schemas.microsoft.com/office/drawing/2018/hyperlinkcolor" val="tx"/>
                    </a:ext>
                  </a:extLst>
                </a:hlinkClick>
              </a:rPr>
              <a:t>https://icity.bcu.ac.uk/Student-Affairs/Finance-and-money-matters/Financial-Support/Index</a:t>
            </a:r>
            <a:endParaRPr lang="en-GB" b="1">
              <a:solidFill>
                <a:schemeClr val="tx1">
                  <a:lumMod val="50000"/>
                  <a:lumOff val="50000"/>
                </a:schemeClr>
              </a:solidFill>
              <a:cs typeface="Calibri"/>
              <a:hlinkClick r:id="" action="ppaction://noaction">
                <a:extLst>
                  <a:ext uri="{A12FA001-AC4F-418D-AE19-62706E023703}">
                    <ahyp:hlinkClr xmlns:ahyp="http://schemas.microsoft.com/office/drawing/2018/hyperlinkcolor" val="tx"/>
                  </a:ext>
                </a:extLst>
              </a:hlinkClick>
            </a:endParaRPr>
          </a:p>
          <a:p>
            <a:endParaRPr lang="en-GB">
              <a:solidFill>
                <a:srgbClr val="000F4D"/>
              </a:solidFill>
              <a:cs typeface="Calibri"/>
            </a:endParaRPr>
          </a:p>
          <a:p>
            <a:endParaRPr lang="en-GB">
              <a:solidFill>
                <a:srgbClr val="000F4D"/>
              </a:solidFill>
              <a:cs typeface="Calibri"/>
            </a:endParaRPr>
          </a:p>
          <a:p>
            <a:endParaRPr lang="en-GB">
              <a:solidFill>
                <a:srgbClr val="000F4D"/>
              </a:solidFill>
              <a:cs typeface="Calibri"/>
            </a:endParaRPr>
          </a:p>
          <a:p>
            <a:endParaRPr lang="en-GB">
              <a:solidFill>
                <a:srgbClr val="000F4D"/>
              </a:solidFill>
              <a:cs typeface="Calibri"/>
            </a:endParaRPr>
          </a:p>
          <a:p>
            <a:endParaRPr lang="en-GB" b="1">
              <a:solidFill>
                <a:srgbClr val="000F4D"/>
              </a:solidFill>
              <a:cs typeface="Calibri"/>
            </a:endParaRPr>
          </a:p>
        </p:txBody>
      </p:sp>
    </p:spTree>
    <p:extLst>
      <p:ext uri="{BB962C8B-B14F-4D97-AF65-F5344CB8AC3E}">
        <p14:creationId xmlns:p14="http://schemas.microsoft.com/office/powerpoint/2010/main" val="306184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03B2D4-9F79-C188-C127-F15A55A09778}"/>
              </a:ext>
              <a:ext uri="{C183D7F6-B498-43B3-948B-1728B52AA6E4}">
                <adec:decorative xmlns:adec="http://schemas.microsoft.com/office/drawing/2017/decorative" val="1"/>
              </a:ext>
            </a:extLst>
          </p:cNvPr>
          <p:cNvSpPr>
            <a:spLocks noGrp="1"/>
          </p:cNvSpPr>
          <p:nvPr>
            <p:ph type="sldNum" sz="quarter" idx="12"/>
          </p:nvPr>
        </p:nvSpPr>
        <p:spPr/>
        <p:txBody>
          <a:bodyPr/>
          <a:lstStyle/>
          <a:p>
            <a:fld id="{5FC0F13F-2E95-4508-A227-DD555B34064E}" type="slidenum">
              <a:rPr lang="en-GB" smtClean="0"/>
              <a:t>15</a:t>
            </a:fld>
            <a:endParaRPr lang="en-GB"/>
          </a:p>
        </p:txBody>
      </p:sp>
      <p:sp>
        <p:nvSpPr>
          <p:cNvPr id="4" name="Title 3">
            <a:extLst>
              <a:ext uri="{FF2B5EF4-FFF2-40B4-BE49-F238E27FC236}">
                <a16:creationId xmlns:a16="http://schemas.microsoft.com/office/drawing/2014/main" id="{A3566F08-A180-9F5B-F3F1-C97EEAB415E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cs typeface="Calibri Light"/>
              </a:rPr>
              <a:t>Example of a Decision Letter</a:t>
            </a:r>
            <a:endParaRPr lang="en-GB" dirty="0"/>
          </a:p>
        </p:txBody>
      </p:sp>
      <p:pic>
        <p:nvPicPr>
          <p:cNvPr id="5" name="Picture 4">
            <a:extLst>
              <a:ext uri="{FF2B5EF4-FFF2-40B4-BE49-F238E27FC236}">
                <a16:creationId xmlns:a16="http://schemas.microsoft.com/office/drawing/2014/main" id="{D458E2E3-562A-2DFA-D977-F5212D0E0C72}"/>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7" name="Picture 6">
            <a:extLst>
              <a:ext uri="{FF2B5EF4-FFF2-40B4-BE49-F238E27FC236}">
                <a16:creationId xmlns:a16="http://schemas.microsoft.com/office/drawing/2014/main" id="{A3384554-11FE-A833-3DF7-019D85A5C5D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9" name="Picture 8">
            <a:extLst>
              <a:ext uri="{FF2B5EF4-FFF2-40B4-BE49-F238E27FC236}">
                <a16:creationId xmlns:a16="http://schemas.microsoft.com/office/drawing/2014/main" id="{7ECCF503-68A5-6E86-1E13-5D99CA3F96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4" y="1324194"/>
            <a:ext cx="4707929" cy="290928"/>
          </a:xfrm>
          <a:prstGeom prst="rect">
            <a:avLst/>
          </a:prstGeom>
        </p:spPr>
      </p:pic>
      <p:sp>
        <p:nvSpPr>
          <p:cNvPr id="15" name="TextBox 14">
            <a:extLst>
              <a:ext uri="{FF2B5EF4-FFF2-40B4-BE49-F238E27FC236}">
                <a16:creationId xmlns:a16="http://schemas.microsoft.com/office/drawing/2014/main" id="{6CFCF4BC-E048-F926-D4F2-0FD56D983238}"/>
              </a:ext>
              <a:ext uri="{C183D7F6-B498-43B3-948B-1728B52AA6E4}">
                <adec:decorative xmlns:adec="http://schemas.microsoft.com/office/drawing/2017/decorative" val="1"/>
              </a:ext>
            </a:extLst>
          </p:cNvPr>
          <p:cNvSpPr txBox="1"/>
          <p:nvPr/>
        </p:nvSpPr>
        <p:spPr>
          <a:xfrm>
            <a:off x="255386" y="230231"/>
            <a:ext cx="6094602" cy="1200329"/>
          </a:xfrm>
          <a:prstGeom prst="rect">
            <a:avLst/>
          </a:prstGeom>
          <a:noFill/>
        </p:spPr>
        <p:txBody>
          <a:bodyPr wrap="square" lIns="91440" tIns="45720" rIns="91440" bIns="45720" anchor="t">
            <a:spAutoFit/>
          </a:bodyPr>
          <a:lstStyle/>
          <a:p>
            <a:r>
              <a:rPr lang="en-GB" sz="2000" b="1">
                <a:solidFill>
                  <a:schemeClr val="tx2">
                    <a:lumMod val="50000"/>
                    <a:lumOff val="50000"/>
                  </a:schemeClr>
                </a:solidFill>
              </a:rPr>
              <a:t>International Enrolment 2023-24</a:t>
            </a:r>
          </a:p>
          <a:p>
            <a:endParaRPr lang="en-GB" sz="2000" b="1">
              <a:solidFill>
                <a:schemeClr val="tx2">
                  <a:lumMod val="50000"/>
                  <a:lumOff val="50000"/>
                </a:schemeClr>
              </a:solidFill>
              <a:cs typeface="Calibri"/>
            </a:endParaRPr>
          </a:p>
          <a:p>
            <a:r>
              <a:rPr lang="en-GB" sz="3200" b="1">
                <a:cs typeface="Calibri"/>
              </a:rPr>
              <a:t>Example of Decision Letter</a:t>
            </a:r>
          </a:p>
        </p:txBody>
      </p:sp>
      <p:pic>
        <p:nvPicPr>
          <p:cNvPr id="2" name="Picture 3">
            <a:extLst>
              <a:ext uri="{FF2B5EF4-FFF2-40B4-BE49-F238E27FC236}">
                <a16:creationId xmlns:a16="http://schemas.microsoft.com/office/drawing/2014/main" id="{00264D18-12E1-3A77-F156-2288C7B3126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30922" y="784429"/>
            <a:ext cx="4559900" cy="5896483"/>
          </a:xfrm>
          <a:prstGeom prst="rect">
            <a:avLst/>
          </a:prstGeom>
        </p:spPr>
      </p:pic>
      <p:sp>
        <p:nvSpPr>
          <p:cNvPr id="8" name="TextBox 7">
            <a:extLst>
              <a:ext uri="{FF2B5EF4-FFF2-40B4-BE49-F238E27FC236}">
                <a16:creationId xmlns:a16="http://schemas.microsoft.com/office/drawing/2014/main" id="{35A4A434-11BA-2BB2-3CC2-0C21226BBF7A}"/>
              </a:ext>
            </a:extLst>
          </p:cNvPr>
          <p:cNvSpPr txBox="1"/>
          <p:nvPr/>
        </p:nvSpPr>
        <p:spPr>
          <a:xfrm>
            <a:off x="197437" y="1621294"/>
            <a:ext cx="5488328"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tx2"/>
                </a:solidFill>
                <a:cs typeface="Calibri"/>
              </a:rPr>
              <a:t>This is an example of your Decision Letter, your letter may look slightly different to the example used here however, it will still contain the details we are about to cover.</a:t>
            </a:r>
            <a:endParaRPr lang="en-GB" sz="1600">
              <a:solidFill>
                <a:schemeClr val="tx2"/>
              </a:solidFill>
              <a:ea typeface="Calibri"/>
              <a:cs typeface="Calibri"/>
            </a:endParaRPr>
          </a:p>
          <a:p>
            <a:endParaRPr lang="en-GB" sz="1600">
              <a:solidFill>
                <a:schemeClr val="tx2"/>
              </a:solidFill>
              <a:ea typeface="Calibri"/>
              <a:cs typeface="Calibri"/>
            </a:endParaRPr>
          </a:p>
          <a:p>
            <a:r>
              <a:rPr lang="en-GB" sz="1600">
                <a:solidFill>
                  <a:schemeClr val="tx2"/>
                </a:solidFill>
                <a:cs typeface="Calibri"/>
              </a:rPr>
              <a:t>Your decision letter will have the end date of your Student Visa on your first page this is important to note as the end date on your BRP will likely appear as '31/12/2024'. </a:t>
            </a:r>
            <a:endParaRPr lang="en-GB" sz="1600">
              <a:solidFill>
                <a:schemeClr val="tx2"/>
              </a:solidFill>
              <a:ea typeface="Calibri"/>
              <a:cs typeface="Calibri"/>
            </a:endParaRPr>
          </a:p>
          <a:p>
            <a:endParaRPr lang="en-GB" sz="1600">
              <a:solidFill>
                <a:schemeClr val="tx2"/>
              </a:solidFill>
              <a:ea typeface="Calibri"/>
              <a:cs typeface="Calibri"/>
            </a:endParaRPr>
          </a:p>
          <a:p>
            <a:r>
              <a:rPr lang="en-GB" sz="1600">
                <a:solidFill>
                  <a:schemeClr val="tx2"/>
                </a:solidFill>
                <a:cs typeface="Calibri"/>
              </a:rPr>
              <a:t>The decision letter will also have the address that your BRP is going to be sent to, to collect your BRP you will need to go to the address that is listed on your decision letter. If this is Birmingham City University your BRP will be issued to you during your Enrolment Appointment. You may find your BRP collection point on page 3 of the document.</a:t>
            </a:r>
            <a:endParaRPr lang="en-GB" sz="1600">
              <a:solidFill>
                <a:schemeClr val="tx2"/>
              </a:solidFill>
              <a:ea typeface="Calibri"/>
              <a:cs typeface="Calibri"/>
            </a:endParaRPr>
          </a:p>
          <a:p>
            <a:endParaRPr lang="en-GB" sz="1600">
              <a:solidFill>
                <a:schemeClr val="tx2"/>
              </a:solidFill>
              <a:ea typeface="Calibri"/>
              <a:cs typeface="Calibri"/>
            </a:endParaRPr>
          </a:p>
          <a:p>
            <a:r>
              <a:rPr lang="en-GB" sz="1600">
                <a:solidFill>
                  <a:schemeClr val="tx2"/>
                </a:solidFill>
                <a:cs typeface="Calibri"/>
              </a:rPr>
              <a:t>Your decision letter may be sent to you in an email or via the post, please make sure you have read and understand the details of your decision letter as it will be needed during your appointment. </a:t>
            </a:r>
            <a:endParaRPr lang="en-GB" sz="1600">
              <a:solidFill>
                <a:schemeClr val="tx2"/>
              </a:solidFill>
              <a:ea typeface="Calibri" panose="020F0502020204030204"/>
              <a:cs typeface="Calibri" panose="020F0502020204030204"/>
            </a:endParaRPr>
          </a:p>
          <a:p>
            <a:r>
              <a:rPr lang="en-GB" sz="1400">
                <a:cs typeface="Calibri"/>
              </a:rPr>
              <a:t>  </a:t>
            </a:r>
            <a:endParaRPr lang="en-GB">
              <a:cs typeface="Calibri"/>
            </a:endParaRPr>
          </a:p>
        </p:txBody>
      </p:sp>
    </p:spTree>
    <p:extLst>
      <p:ext uri="{BB962C8B-B14F-4D97-AF65-F5344CB8AC3E}">
        <p14:creationId xmlns:p14="http://schemas.microsoft.com/office/powerpoint/2010/main" val="202844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E4DF-605A-6B04-3873-1799B6764716}"/>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cs typeface="Calibri Light"/>
              </a:rPr>
              <a:t>Accommodation</a:t>
            </a:r>
            <a:endParaRPr lang="en-GB" dirty="0"/>
          </a:p>
        </p:txBody>
      </p:sp>
      <p:sp>
        <p:nvSpPr>
          <p:cNvPr id="3" name="Slide Number Placeholder 2">
            <a:extLst>
              <a:ext uri="{FF2B5EF4-FFF2-40B4-BE49-F238E27FC236}">
                <a16:creationId xmlns:a16="http://schemas.microsoft.com/office/drawing/2014/main" id="{D79BA9CA-E554-0AAA-F1F0-9002C9F43839}"/>
              </a:ext>
              <a:ext uri="{C183D7F6-B498-43B3-948B-1728B52AA6E4}">
                <adec:decorative xmlns:adec="http://schemas.microsoft.com/office/drawing/2017/decorative" val="1"/>
              </a:ext>
            </a:extLst>
          </p:cNvPr>
          <p:cNvSpPr>
            <a:spLocks noGrp="1"/>
          </p:cNvSpPr>
          <p:nvPr>
            <p:ph type="sldNum" sz="quarter" idx="12"/>
          </p:nvPr>
        </p:nvSpPr>
        <p:spPr/>
        <p:txBody>
          <a:bodyPr/>
          <a:lstStyle/>
          <a:p>
            <a:fld id="{5FC0F13F-2E95-4508-A227-DD555B34064E}" type="slidenum">
              <a:rPr lang="en-GB" smtClean="0"/>
              <a:t>16</a:t>
            </a:fld>
            <a:endParaRPr lang="en-GB"/>
          </a:p>
        </p:txBody>
      </p:sp>
      <p:pic>
        <p:nvPicPr>
          <p:cNvPr id="5" name="Picture 4">
            <a:extLst>
              <a:ext uri="{FF2B5EF4-FFF2-40B4-BE49-F238E27FC236}">
                <a16:creationId xmlns:a16="http://schemas.microsoft.com/office/drawing/2014/main" id="{D71EB9CF-351D-F592-6126-57B8CBAE174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7" name="Picture 6">
            <a:extLst>
              <a:ext uri="{FF2B5EF4-FFF2-40B4-BE49-F238E27FC236}">
                <a16:creationId xmlns:a16="http://schemas.microsoft.com/office/drawing/2014/main" id="{29322816-E191-6CBD-21CF-AC95F8AC78E5}"/>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08598" y="1528647"/>
            <a:ext cx="5667740" cy="5322815"/>
          </a:xfrm>
          <a:prstGeom prst="rect">
            <a:avLst/>
          </a:prstGeom>
        </p:spPr>
      </p:pic>
      <p:pic>
        <p:nvPicPr>
          <p:cNvPr id="9" name="Picture 8">
            <a:extLst>
              <a:ext uri="{FF2B5EF4-FFF2-40B4-BE49-F238E27FC236}">
                <a16:creationId xmlns:a16="http://schemas.microsoft.com/office/drawing/2014/main" id="{0EF7DF73-D99F-4703-A3BF-8A61608A5B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4" y="1380638"/>
            <a:ext cx="3583307" cy="234484"/>
          </a:xfrm>
          <a:prstGeom prst="rect">
            <a:avLst/>
          </a:prstGeom>
        </p:spPr>
      </p:pic>
      <p:sp>
        <p:nvSpPr>
          <p:cNvPr id="11" name="TextBox 10">
            <a:extLst>
              <a:ext uri="{FF2B5EF4-FFF2-40B4-BE49-F238E27FC236}">
                <a16:creationId xmlns:a16="http://schemas.microsoft.com/office/drawing/2014/main" id="{6671565E-B502-6997-7E3D-67A394E24D30}"/>
              </a:ext>
              <a:ext uri="{C183D7F6-B498-43B3-948B-1728B52AA6E4}">
                <adec:decorative xmlns:adec="http://schemas.microsoft.com/office/drawing/2017/decorative" val="1"/>
              </a:ext>
            </a:extLst>
          </p:cNvPr>
          <p:cNvSpPr txBox="1"/>
          <p:nvPr/>
        </p:nvSpPr>
        <p:spPr>
          <a:xfrm>
            <a:off x="255386" y="291683"/>
            <a:ext cx="6094602" cy="1200329"/>
          </a:xfrm>
          <a:prstGeom prst="rect">
            <a:avLst/>
          </a:prstGeom>
          <a:noFill/>
        </p:spPr>
        <p:txBody>
          <a:bodyPr wrap="square" lIns="91440" tIns="45720" rIns="91440" bIns="45720" anchor="t">
            <a:spAutoFit/>
          </a:bodyPr>
          <a:lstStyle/>
          <a:p>
            <a:r>
              <a:rPr lang="en-GB" sz="2000" b="1">
                <a:solidFill>
                  <a:schemeClr val="tx2">
                    <a:lumMod val="50000"/>
                    <a:lumOff val="50000"/>
                  </a:schemeClr>
                </a:solidFill>
              </a:rPr>
              <a:t>International Enrolment 2023-24</a:t>
            </a:r>
          </a:p>
          <a:p>
            <a:endParaRPr lang="en-GB" sz="2000" b="1">
              <a:solidFill>
                <a:schemeClr val="tx2">
                  <a:lumMod val="50000"/>
                  <a:lumOff val="50000"/>
                </a:schemeClr>
              </a:solidFill>
              <a:cs typeface="Calibri"/>
            </a:endParaRPr>
          </a:p>
          <a:p>
            <a:r>
              <a:rPr lang="en-GB" sz="3200" b="1">
                <a:solidFill>
                  <a:srgbClr val="000F4D"/>
                </a:solidFill>
                <a:latin typeface="Calibri"/>
                <a:cs typeface="Calibri Light"/>
              </a:rPr>
              <a:t>Accommodation</a:t>
            </a:r>
            <a:endParaRPr lang="en-GB" sz="4000" b="1">
              <a:solidFill>
                <a:srgbClr val="000F4D"/>
              </a:solidFill>
              <a:latin typeface="Calibri"/>
              <a:cs typeface="Calibri" panose="020F0502020204030204"/>
            </a:endParaRPr>
          </a:p>
        </p:txBody>
      </p:sp>
      <p:sp>
        <p:nvSpPr>
          <p:cNvPr id="13" name="TextBox 12">
            <a:extLst>
              <a:ext uri="{FF2B5EF4-FFF2-40B4-BE49-F238E27FC236}">
                <a16:creationId xmlns:a16="http://schemas.microsoft.com/office/drawing/2014/main" id="{CE293403-B257-CAD6-2B59-2C3496522315}"/>
              </a:ext>
            </a:extLst>
          </p:cNvPr>
          <p:cNvSpPr txBox="1"/>
          <p:nvPr/>
        </p:nvSpPr>
        <p:spPr>
          <a:xfrm>
            <a:off x="258294" y="1681676"/>
            <a:ext cx="1113366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dirty="0">
                <a:solidFill>
                  <a:srgbClr val="000000"/>
                </a:solidFill>
                <a:cs typeface="Calibri"/>
              </a:rPr>
              <a:t>As part of the UKVI enrolment process you will be asked to confirm the address you’re currently living in. </a:t>
            </a:r>
            <a:endParaRPr lang="en-US" dirty="0">
              <a:cs typeface="Calibri" panose="020F0502020204030204"/>
            </a:endParaRPr>
          </a:p>
          <a:p>
            <a:pPr marL="342900" indent="-342900">
              <a:buFont typeface="Arial"/>
              <a:buChar char="•"/>
            </a:pPr>
            <a:endParaRPr lang="en-GB" sz="2000" dirty="0">
              <a:solidFill>
                <a:srgbClr val="000000"/>
              </a:solidFill>
              <a:cs typeface="Calibri"/>
            </a:endParaRPr>
          </a:p>
          <a:p>
            <a:pPr marL="342900" indent="-342900">
              <a:buFont typeface="Arial"/>
              <a:buChar char="•"/>
            </a:pPr>
            <a:r>
              <a:rPr lang="en-GB" sz="2000" dirty="0">
                <a:solidFill>
                  <a:srgbClr val="000000"/>
                </a:solidFill>
                <a:cs typeface="Calibri"/>
              </a:rPr>
              <a:t>If this is a temporary address you must change the address on your MySRS portal once you have moved to your permanent accommodation.</a:t>
            </a:r>
            <a:endParaRPr lang="en-GB" dirty="0">
              <a:cs typeface="Calibri" panose="020F0502020204030204"/>
            </a:endParaRPr>
          </a:p>
          <a:p>
            <a:pPr marL="342900" indent="-342900">
              <a:buFont typeface="Arial"/>
              <a:buChar char="•"/>
            </a:pPr>
            <a:endParaRPr lang="en-GB" sz="2000" dirty="0">
              <a:solidFill>
                <a:srgbClr val="000000"/>
              </a:solidFill>
              <a:cs typeface="Calibri"/>
            </a:endParaRPr>
          </a:p>
          <a:p>
            <a:pPr marL="342900" indent="-342900">
              <a:buFont typeface="Arial"/>
              <a:buChar char="•"/>
            </a:pPr>
            <a:r>
              <a:rPr lang="en-GB" sz="2000" dirty="0">
                <a:solidFill>
                  <a:srgbClr val="000000"/>
                </a:solidFill>
                <a:cs typeface="Calibri"/>
              </a:rPr>
              <a:t>You will need to provide your full address, so make sure to have the following information ready at your enrolment appointment.</a:t>
            </a:r>
            <a:endParaRPr lang="en-GB" dirty="0">
              <a:cs typeface="Calibri" panose="020F0502020204030204"/>
            </a:endParaRPr>
          </a:p>
          <a:p>
            <a:pPr marL="800100" lvl="1" indent="-342900">
              <a:buFont typeface="Courier New"/>
              <a:buChar char="o"/>
            </a:pPr>
            <a:r>
              <a:rPr lang="en-GB" sz="2000" dirty="0">
                <a:solidFill>
                  <a:srgbClr val="000000"/>
                </a:solidFill>
                <a:cs typeface="Calibri"/>
              </a:rPr>
              <a:t>Postcode</a:t>
            </a:r>
            <a:endParaRPr lang="en-GB" sz="2000" dirty="0">
              <a:cs typeface="Calibri" panose="020F0502020204030204"/>
            </a:endParaRPr>
          </a:p>
          <a:p>
            <a:pPr marL="800100" lvl="1" indent="-342900">
              <a:buFont typeface="Courier New"/>
              <a:buChar char="o"/>
            </a:pPr>
            <a:r>
              <a:rPr lang="en-GB" sz="2000" dirty="0">
                <a:solidFill>
                  <a:srgbClr val="000000"/>
                </a:solidFill>
                <a:cs typeface="Calibri"/>
              </a:rPr>
              <a:t>Name of street</a:t>
            </a:r>
            <a:endParaRPr lang="en-GB" sz="2000" dirty="0">
              <a:cs typeface="Calibri" panose="020F0502020204030204"/>
            </a:endParaRPr>
          </a:p>
          <a:p>
            <a:pPr marL="800100" lvl="1" indent="-342900">
              <a:buFont typeface="Courier New"/>
              <a:buChar char="o"/>
            </a:pPr>
            <a:r>
              <a:rPr lang="en-GB" sz="2000" dirty="0">
                <a:solidFill>
                  <a:srgbClr val="000000"/>
                </a:solidFill>
                <a:cs typeface="Calibri"/>
              </a:rPr>
              <a:t>The house/flat number</a:t>
            </a:r>
            <a:endParaRPr lang="en-GB" sz="2000" dirty="0">
              <a:cs typeface="Calibri" panose="020F0502020204030204"/>
            </a:endParaRPr>
          </a:p>
          <a:p>
            <a:pPr marL="800100" lvl="1" indent="-342900">
              <a:buFont typeface="Courier New"/>
              <a:buChar char="o"/>
            </a:pPr>
            <a:endParaRPr lang="en-GB" sz="2000" dirty="0">
              <a:solidFill>
                <a:srgbClr val="000000"/>
              </a:solidFill>
              <a:cs typeface="Calibri"/>
            </a:endParaRPr>
          </a:p>
          <a:p>
            <a:pPr marL="342900" indent="-342900">
              <a:buFont typeface="Arial"/>
              <a:buChar char="•"/>
            </a:pPr>
            <a:r>
              <a:rPr lang="en-GB" sz="2000" dirty="0">
                <a:solidFill>
                  <a:srgbClr val="000000"/>
                </a:solidFill>
                <a:cs typeface="Calibri"/>
              </a:rPr>
              <a:t>You will also need to provide your UK mobile phone number</a:t>
            </a:r>
            <a:br>
              <a:rPr lang="en-US" dirty="0"/>
            </a:br>
            <a:endParaRPr lang="en-GB" sz="2000" dirty="0">
              <a:solidFill>
                <a:srgbClr val="000000"/>
              </a:solidFill>
              <a:cs typeface="Calibri"/>
            </a:endParaRPr>
          </a:p>
          <a:p>
            <a:pPr marL="342900" indent="-342900">
              <a:buFont typeface="Arial"/>
              <a:buChar char="•"/>
            </a:pPr>
            <a:r>
              <a:rPr lang="en-GB" sz="2000" dirty="0">
                <a:solidFill>
                  <a:srgbClr val="000000"/>
                </a:solidFill>
                <a:cs typeface="Calibri"/>
              </a:rPr>
              <a:t>It is BCU's legal responsibility to always have your up-to-date contact details during your studies </a:t>
            </a:r>
          </a:p>
          <a:p>
            <a:pPr marL="342900" indent="-342900">
              <a:buFont typeface="Arial"/>
              <a:buChar char="•"/>
            </a:pPr>
            <a:r>
              <a:rPr lang="en-GB" sz="2000" dirty="0">
                <a:solidFill>
                  <a:srgbClr val="000000"/>
                </a:solidFill>
                <a:cs typeface="Calibri"/>
              </a:rPr>
              <a:t>Please have this information ready before your appointment </a:t>
            </a:r>
          </a:p>
        </p:txBody>
      </p:sp>
    </p:spTree>
    <p:extLst>
      <p:ext uri="{BB962C8B-B14F-4D97-AF65-F5344CB8AC3E}">
        <p14:creationId xmlns:p14="http://schemas.microsoft.com/office/powerpoint/2010/main" val="268086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DAAC18-639A-4B36-2FB5-81DAAC5A3110}"/>
              </a:ext>
              <a:ext uri="{C183D7F6-B498-43B3-948B-1728B52AA6E4}">
                <adec:decorative xmlns:adec="http://schemas.microsoft.com/office/drawing/2017/decorative" val="1"/>
              </a:ext>
            </a:extLst>
          </p:cNvPr>
          <p:cNvSpPr>
            <a:spLocks noGrp="1"/>
          </p:cNvSpPr>
          <p:nvPr>
            <p:ph type="sldNum" sz="quarter" idx="12"/>
          </p:nvPr>
        </p:nvSpPr>
        <p:spPr/>
        <p:txBody>
          <a:bodyPr/>
          <a:lstStyle/>
          <a:p>
            <a:fld id="{5FC0F13F-2E95-4508-A227-DD555B34064E}" type="slidenum">
              <a:rPr lang="en-GB" smtClean="0"/>
              <a:t>17</a:t>
            </a:fld>
            <a:endParaRPr lang="en-GB"/>
          </a:p>
        </p:txBody>
      </p:sp>
      <p:pic>
        <p:nvPicPr>
          <p:cNvPr id="5" name="Picture 4">
            <a:extLst>
              <a:ext uri="{FF2B5EF4-FFF2-40B4-BE49-F238E27FC236}">
                <a16:creationId xmlns:a16="http://schemas.microsoft.com/office/drawing/2014/main" id="{76D490DA-252E-D2AC-7AC0-81E98C2AD8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7" name="Picture 6">
            <a:extLst>
              <a:ext uri="{FF2B5EF4-FFF2-40B4-BE49-F238E27FC236}">
                <a16:creationId xmlns:a16="http://schemas.microsoft.com/office/drawing/2014/main" id="{E3E51F3C-C5A3-15A4-FA7E-9CA1E3EBC26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9" name="Picture 8">
            <a:extLst>
              <a:ext uri="{FF2B5EF4-FFF2-40B4-BE49-F238E27FC236}">
                <a16:creationId xmlns:a16="http://schemas.microsoft.com/office/drawing/2014/main" id="{EBD620A4-2D15-1BF7-C256-71D87ACE5F8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4" y="1197194"/>
            <a:ext cx="5798752" cy="460261"/>
          </a:xfrm>
          <a:prstGeom prst="rect">
            <a:avLst/>
          </a:prstGeom>
        </p:spPr>
      </p:pic>
      <p:sp>
        <p:nvSpPr>
          <p:cNvPr id="11" name="Title 10">
            <a:extLst>
              <a:ext uri="{FF2B5EF4-FFF2-40B4-BE49-F238E27FC236}">
                <a16:creationId xmlns:a16="http://schemas.microsoft.com/office/drawing/2014/main" id="{2D5F201A-AC42-EEDB-79CD-94962E52D8E7}"/>
              </a:ext>
              <a:ext uri="{C183D7F6-B498-43B3-948B-1728B52AA6E4}">
                <adec:decorative xmlns:adec="http://schemas.microsoft.com/office/drawing/2017/decorative" val="1"/>
              </a:ext>
            </a:extLst>
          </p:cNvPr>
          <p:cNvSpPr txBox="1">
            <a:spLocks noGrp="1"/>
          </p:cNvSpPr>
          <p:nvPr>
            <p:ph type="title" idx="4294967295"/>
          </p:nvPr>
        </p:nvSpPr>
        <p:spPr>
          <a:xfrm>
            <a:off x="255386" y="150572"/>
            <a:ext cx="794315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mn-cs"/>
              </a:rPr>
              <a:t>International Enrolment 2023-24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F4D"/>
                </a:solidFill>
                <a:effectLst/>
                <a:uLnTx/>
                <a:uFillTx/>
                <a:latin typeface="Calibri"/>
                <a:ea typeface="+mn-ea"/>
                <a:cs typeface="Calibri Light"/>
              </a:rPr>
              <a:t>Collecting your Dependents' </a:t>
            </a:r>
            <a:r>
              <a:rPr lang="en-GB" sz="3200" b="1" dirty="0">
                <a:solidFill>
                  <a:srgbClr val="000F4D"/>
                </a:solidFill>
                <a:latin typeface="Calibri"/>
                <a:ea typeface="+mn-ea"/>
                <a:cs typeface="Calibri Light"/>
              </a:rPr>
              <a:t>BRPs</a:t>
            </a:r>
            <a:endParaRPr kumimoji="0" lang="en-GB" sz="4000" b="1" i="0" u="none" strike="noStrike" kern="1200" cap="none" spc="0" normalizeH="0" baseline="0" noProof="0" dirty="0">
              <a:ln>
                <a:noFill/>
              </a:ln>
              <a:solidFill>
                <a:srgbClr val="000F4D"/>
              </a:solidFill>
              <a:effectLst/>
              <a:uLnTx/>
              <a:uFillTx/>
              <a:latin typeface="Calibri"/>
              <a:ea typeface="+mn-ea"/>
              <a:cs typeface="Calibri" panose="020F0502020204030204"/>
            </a:endParaRPr>
          </a:p>
        </p:txBody>
      </p:sp>
      <p:sp>
        <p:nvSpPr>
          <p:cNvPr id="12" name="TextBox 11">
            <a:extLst>
              <a:ext uri="{FF2B5EF4-FFF2-40B4-BE49-F238E27FC236}">
                <a16:creationId xmlns:a16="http://schemas.microsoft.com/office/drawing/2014/main" id="{CD13111F-DAEE-7325-47F1-0E66603DC15D}"/>
              </a:ext>
            </a:extLst>
          </p:cNvPr>
          <p:cNvSpPr txBox="1"/>
          <p:nvPr/>
        </p:nvSpPr>
        <p:spPr>
          <a:xfrm>
            <a:off x="338667" y="1707445"/>
            <a:ext cx="1106875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solidFill>
                  <a:srgbClr val="000000"/>
                </a:solidFill>
                <a:cs typeface="Calibri"/>
              </a:rPr>
              <a:t>If you’re collecting your BRPs for yourself and your dependents, you will need to make the UKVI team aware of this at the beginning of your appointment.</a:t>
            </a:r>
            <a:endParaRPr lang="en-GB">
              <a:solidFill>
                <a:srgbClr val="000F4D"/>
              </a:solidFill>
              <a:cs typeface="Calibri"/>
            </a:endParaRPr>
          </a:p>
          <a:p>
            <a:pPr marL="457200" indent="-457200">
              <a:buFont typeface="Arial"/>
              <a:buChar char="•"/>
            </a:pPr>
            <a:endParaRPr lang="en-GB" sz="2800">
              <a:solidFill>
                <a:srgbClr val="000000"/>
              </a:solidFill>
              <a:cs typeface="Calibri"/>
            </a:endParaRPr>
          </a:p>
          <a:p>
            <a:pPr marL="457200" indent="-457200">
              <a:buFont typeface="Arial"/>
              <a:buChar char="•"/>
            </a:pPr>
            <a:r>
              <a:rPr lang="en-GB" sz="2800">
                <a:solidFill>
                  <a:srgbClr val="000000"/>
                </a:solidFill>
                <a:cs typeface="Calibri"/>
              </a:rPr>
              <a:t>To collect your dependants BRPs you will need to bring their passports with you to the appointment as well.</a:t>
            </a:r>
            <a:br>
              <a:rPr lang="en-GB" sz="2800">
                <a:cs typeface="Calibri"/>
              </a:rPr>
            </a:br>
            <a:endParaRPr lang="en-GB">
              <a:solidFill>
                <a:srgbClr val="000F4D"/>
              </a:solidFill>
              <a:cs typeface="Calibri"/>
            </a:endParaRPr>
          </a:p>
          <a:p>
            <a:pPr marL="457200" indent="-457200">
              <a:buFont typeface="Arial"/>
              <a:buChar char="•"/>
            </a:pPr>
            <a:r>
              <a:rPr lang="en-GB" sz="2800">
                <a:solidFill>
                  <a:srgbClr val="000000"/>
                </a:solidFill>
                <a:cs typeface="Calibri"/>
              </a:rPr>
              <a:t>If you have arrived in the UK before your dependents you won't be able to pick up their BRPs until they are in the UK. You will still need to bring your passport and your dependents passports to collect them.</a:t>
            </a:r>
            <a:endParaRPr lang="en-GB">
              <a:cs typeface="Calibri"/>
            </a:endParaRPr>
          </a:p>
          <a:p>
            <a:pPr algn="l"/>
            <a:endParaRPr lang="en-GB">
              <a:cs typeface="Calibri"/>
            </a:endParaRPr>
          </a:p>
        </p:txBody>
      </p:sp>
    </p:spTree>
    <p:extLst>
      <p:ext uri="{BB962C8B-B14F-4D97-AF65-F5344CB8AC3E}">
        <p14:creationId xmlns:p14="http://schemas.microsoft.com/office/powerpoint/2010/main" val="255797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66F7C6-1EAF-1912-4118-6203E4AC14D9}"/>
              </a:ext>
              <a:ext uri="{C183D7F6-B498-43B3-948B-1728B52AA6E4}">
                <adec:decorative xmlns:adec="http://schemas.microsoft.com/office/drawing/2017/decorative" val="1"/>
              </a:ext>
            </a:extLst>
          </p:cNvPr>
          <p:cNvSpPr>
            <a:spLocks noGrp="1"/>
          </p:cNvSpPr>
          <p:nvPr>
            <p:ph type="sldNum" sz="quarter" idx="12"/>
          </p:nvPr>
        </p:nvSpPr>
        <p:spPr/>
        <p:txBody>
          <a:bodyPr/>
          <a:lstStyle/>
          <a:p>
            <a:fld id="{5FC0F13F-2E95-4508-A227-DD555B34064E}" type="slidenum">
              <a:rPr lang="en-GB" smtClean="0"/>
              <a:t>18</a:t>
            </a:fld>
            <a:endParaRPr lang="en-GB"/>
          </a:p>
        </p:txBody>
      </p:sp>
      <p:pic>
        <p:nvPicPr>
          <p:cNvPr id="5" name="Picture 4">
            <a:extLst>
              <a:ext uri="{FF2B5EF4-FFF2-40B4-BE49-F238E27FC236}">
                <a16:creationId xmlns:a16="http://schemas.microsoft.com/office/drawing/2014/main" id="{9948716D-E283-6D90-62A7-E03101CE5BF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7" name="Picture 6">
            <a:extLst>
              <a:ext uri="{FF2B5EF4-FFF2-40B4-BE49-F238E27FC236}">
                <a16:creationId xmlns:a16="http://schemas.microsoft.com/office/drawing/2014/main" id="{D8B5F99C-9ED4-DC88-9BF9-183B786856B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9" name="Picture 8">
            <a:extLst>
              <a:ext uri="{FF2B5EF4-FFF2-40B4-BE49-F238E27FC236}">
                <a16:creationId xmlns:a16="http://schemas.microsoft.com/office/drawing/2014/main" id="{465B4212-B0FB-D426-D5AF-BD5AD3BE2B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4" y="1324194"/>
            <a:ext cx="3780863" cy="220373"/>
          </a:xfrm>
          <a:prstGeom prst="rect">
            <a:avLst/>
          </a:prstGeom>
        </p:spPr>
      </p:pic>
      <p:sp>
        <p:nvSpPr>
          <p:cNvPr id="11" name="Title 10">
            <a:extLst>
              <a:ext uri="{FF2B5EF4-FFF2-40B4-BE49-F238E27FC236}">
                <a16:creationId xmlns:a16="http://schemas.microsoft.com/office/drawing/2014/main" id="{EC2FE579-CCFD-B7FE-4563-CE334A21B820}"/>
              </a:ext>
              <a:ext uri="{C183D7F6-B498-43B3-948B-1728B52AA6E4}">
                <adec:decorative xmlns:adec="http://schemas.microsoft.com/office/drawing/2017/decorative" val="1"/>
              </a:ext>
            </a:extLst>
          </p:cNvPr>
          <p:cNvSpPr txBox="1">
            <a:spLocks noGrp="1"/>
          </p:cNvSpPr>
          <p:nvPr>
            <p:ph type="title" idx="4294967295"/>
          </p:nvPr>
        </p:nvSpPr>
        <p:spPr>
          <a:xfrm>
            <a:off x="255386" y="291683"/>
            <a:ext cx="609460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mn-cs"/>
              </a:rPr>
              <a:t>International Enrolment 2023-24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mn-lt"/>
                <a:ea typeface="+mn-ea"/>
                <a:cs typeface="Calibri"/>
              </a:rPr>
              <a:t>Living in </a:t>
            </a:r>
            <a:r>
              <a:rPr lang="en-GB" sz="3200" b="1" dirty="0">
                <a:latin typeface="+mn-lt"/>
                <a:ea typeface="+mn-ea"/>
                <a:cs typeface="Calibri"/>
              </a:rPr>
              <a:t>Birmingham</a:t>
            </a:r>
            <a:endParaRPr lang="en-GB" sz="3200" b="1" i="0" u="none" strike="noStrike" kern="1200" cap="none" spc="0" normalizeH="0" baseline="0" noProof="0" dirty="0">
              <a:ln>
                <a:noFill/>
              </a:ln>
              <a:effectLst/>
              <a:uLnTx/>
              <a:uFillTx/>
              <a:latin typeface="+mn-lt"/>
              <a:ea typeface="+mn-ea"/>
              <a:cs typeface="Calibri"/>
            </a:endParaRPr>
          </a:p>
        </p:txBody>
      </p:sp>
      <p:sp>
        <p:nvSpPr>
          <p:cNvPr id="12" name="TextBox 11">
            <a:extLst>
              <a:ext uri="{FF2B5EF4-FFF2-40B4-BE49-F238E27FC236}">
                <a16:creationId xmlns:a16="http://schemas.microsoft.com/office/drawing/2014/main" id="{DDE2534E-6657-9D52-5E0C-81A851117516}"/>
              </a:ext>
              <a:ext uri="{C183D7F6-B498-43B3-948B-1728B52AA6E4}">
                <adec:decorative xmlns:adec="http://schemas.microsoft.com/office/drawing/2017/decorative" val="0"/>
              </a:ext>
            </a:extLst>
          </p:cNvPr>
          <p:cNvSpPr txBox="1"/>
          <p:nvPr/>
        </p:nvSpPr>
        <p:spPr>
          <a:xfrm>
            <a:off x="423333" y="1975555"/>
            <a:ext cx="11232443"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tx2"/>
                </a:solidFill>
                <a:latin typeface="Arial"/>
                <a:cs typeface="Arial"/>
              </a:rPr>
              <a:t>•</a:t>
            </a:r>
            <a:r>
              <a:rPr lang="en-GB" sz="2800" b="1">
                <a:solidFill>
                  <a:schemeClr val="tx2"/>
                </a:solidFill>
                <a:cs typeface="Calibri"/>
              </a:rPr>
              <a:t>BCU expects students to live within reasonable distance of campus.</a:t>
            </a:r>
            <a:endParaRPr lang="en-US">
              <a:solidFill>
                <a:schemeClr val="tx2"/>
              </a:solidFill>
              <a:cs typeface="Calibri"/>
            </a:endParaRPr>
          </a:p>
          <a:p>
            <a:endParaRPr lang="en-GB" sz="2400">
              <a:solidFill>
                <a:schemeClr val="tx2"/>
              </a:solidFill>
              <a:latin typeface="Arial"/>
              <a:cs typeface="Arial"/>
            </a:endParaRPr>
          </a:p>
          <a:p>
            <a:r>
              <a:rPr lang="en-GB" sz="2800">
                <a:solidFill>
                  <a:schemeClr val="tx2"/>
                </a:solidFill>
                <a:latin typeface="Arial"/>
                <a:cs typeface="Arial"/>
              </a:rPr>
              <a:t>•</a:t>
            </a:r>
            <a:r>
              <a:rPr lang="en-GB" sz="2800" b="1">
                <a:solidFill>
                  <a:schemeClr val="tx2"/>
                </a:solidFill>
                <a:cs typeface="Calibri"/>
              </a:rPr>
              <a:t>Living close to campus has many benefits: </a:t>
            </a:r>
            <a:endParaRPr lang="en-GB">
              <a:solidFill>
                <a:schemeClr val="tx2"/>
              </a:solidFill>
              <a:cs typeface="Calibri"/>
            </a:endParaRPr>
          </a:p>
          <a:p>
            <a:r>
              <a:rPr lang="en-GB" sz="2400">
                <a:solidFill>
                  <a:schemeClr val="tx2"/>
                </a:solidFill>
                <a:latin typeface="Arial"/>
                <a:cs typeface="Arial"/>
              </a:rPr>
              <a:t>•</a:t>
            </a:r>
            <a:r>
              <a:rPr lang="en-GB" sz="2400">
                <a:solidFill>
                  <a:schemeClr val="tx2"/>
                </a:solidFill>
                <a:cs typeface="Calibri"/>
              </a:rPr>
              <a:t>Helps ease transition into university life.</a:t>
            </a:r>
            <a:endParaRPr lang="en-GB">
              <a:solidFill>
                <a:schemeClr val="tx2"/>
              </a:solidFill>
              <a:cs typeface="Calibri"/>
            </a:endParaRPr>
          </a:p>
          <a:p>
            <a:r>
              <a:rPr lang="en-GB" sz="2400">
                <a:solidFill>
                  <a:schemeClr val="tx2"/>
                </a:solidFill>
                <a:latin typeface="Arial"/>
                <a:cs typeface="Arial"/>
              </a:rPr>
              <a:t>•</a:t>
            </a:r>
            <a:r>
              <a:rPr lang="en-GB" sz="2400">
                <a:solidFill>
                  <a:schemeClr val="tx2"/>
                </a:solidFill>
                <a:cs typeface="Calibri"/>
              </a:rPr>
              <a:t>Better academic results (because of better attendance &amp; engagement).</a:t>
            </a:r>
            <a:endParaRPr lang="en-GB">
              <a:solidFill>
                <a:schemeClr val="tx2"/>
              </a:solidFill>
              <a:cs typeface="Calibri"/>
            </a:endParaRPr>
          </a:p>
          <a:p>
            <a:pPr marL="800100" lvl="1" indent="-342900">
              <a:buFont typeface="Courier New"/>
              <a:buChar char="o"/>
            </a:pPr>
            <a:r>
              <a:rPr lang="en-GB" sz="2000">
                <a:solidFill>
                  <a:schemeClr val="tx2"/>
                </a:solidFill>
                <a:cs typeface="Calibri"/>
              </a:rPr>
              <a:t>For example - If you have a 9am lecture - can you get in on time?</a:t>
            </a:r>
            <a:endParaRPr lang="en-GB">
              <a:solidFill>
                <a:schemeClr val="tx2"/>
              </a:solidFill>
              <a:cs typeface="Calibri"/>
            </a:endParaRPr>
          </a:p>
          <a:p>
            <a:r>
              <a:rPr lang="en-GB" sz="2400">
                <a:solidFill>
                  <a:schemeClr val="tx2"/>
                </a:solidFill>
                <a:latin typeface="Arial"/>
                <a:cs typeface="Arial"/>
              </a:rPr>
              <a:t>•</a:t>
            </a:r>
            <a:r>
              <a:rPr lang="en-GB" sz="2400">
                <a:solidFill>
                  <a:schemeClr val="tx2"/>
                </a:solidFill>
                <a:cs typeface="Calibri"/>
              </a:rPr>
              <a:t>Participate fully in university life – </a:t>
            </a:r>
            <a:endParaRPr lang="en-GB">
              <a:solidFill>
                <a:schemeClr val="tx2"/>
              </a:solidFill>
              <a:cs typeface="Calibri"/>
            </a:endParaRPr>
          </a:p>
          <a:p>
            <a:pPr marL="800100" lvl="1" indent="-342900">
              <a:buFont typeface="Courier New"/>
              <a:buChar char="o"/>
            </a:pPr>
            <a:r>
              <a:rPr lang="en-GB" sz="2000">
                <a:solidFill>
                  <a:schemeClr val="tx2"/>
                </a:solidFill>
                <a:cs typeface="Calibri"/>
              </a:rPr>
              <a:t>Societies, clubs, events etc.  </a:t>
            </a:r>
            <a:endParaRPr lang="en-GB">
              <a:solidFill>
                <a:schemeClr val="tx2"/>
              </a:solidFill>
              <a:cs typeface="Calibri"/>
            </a:endParaRPr>
          </a:p>
          <a:p>
            <a:pPr marL="800100" lvl="1" indent="-342900">
              <a:buFont typeface="Courier New"/>
              <a:buChar char="o"/>
            </a:pPr>
            <a:r>
              <a:rPr lang="en-GB" sz="2000">
                <a:solidFill>
                  <a:schemeClr val="tx2"/>
                </a:solidFill>
                <a:cs typeface="Calibri"/>
              </a:rPr>
              <a:t>Meet new people, make new friends.</a:t>
            </a:r>
            <a:endParaRPr lang="en-GB">
              <a:solidFill>
                <a:schemeClr val="tx2"/>
              </a:solidFill>
              <a:cs typeface="Calibri"/>
            </a:endParaRPr>
          </a:p>
          <a:p>
            <a:r>
              <a:rPr lang="en-GB" sz="2400">
                <a:solidFill>
                  <a:schemeClr val="tx2"/>
                </a:solidFill>
                <a:latin typeface="Arial"/>
                <a:cs typeface="Arial"/>
              </a:rPr>
              <a:t>•</a:t>
            </a:r>
            <a:r>
              <a:rPr lang="en-GB" sz="2400">
                <a:solidFill>
                  <a:schemeClr val="tx2"/>
                </a:solidFill>
                <a:cs typeface="Calibri"/>
              </a:rPr>
              <a:t>Explore Birmingham’s vibrant cultural life.</a:t>
            </a:r>
            <a:endParaRPr lang="en-GB">
              <a:solidFill>
                <a:schemeClr val="tx2"/>
              </a:solidFill>
              <a:cs typeface="Calibri"/>
            </a:endParaRPr>
          </a:p>
          <a:p>
            <a:r>
              <a:rPr lang="en-GB" sz="2400">
                <a:solidFill>
                  <a:schemeClr val="tx2"/>
                </a:solidFill>
                <a:latin typeface="Arial"/>
                <a:cs typeface="Arial"/>
              </a:rPr>
              <a:t>•</a:t>
            </a:r>
            <a:r>
              <a:rPr lang="en-GB" sz="2400">
                <a:solidFill>
                  <a:schemeClr val="tx2"/>
                </a:solidFill>
                <a:cs typeface="Calibri"/>
              </a:rPr>
              <a:t>Excellent transport links – easy to explore UK.</a:t>
            </a:r>
            <a:endParaRPr lang="en-GB">
              <a:solidFill>
                <a:schemeClr val="tx2"/>
              </a:solidFill>
            </a:endParaRPr>
          </a:p>
          <a:p>
            <a:pPr algn="l"/>
            <a:endParaRPr lang="en-GB">
              <a:cs typeface="Calibri"/>
            </a:endParaRPr>
          </a:p>
        </p:txBody>
      </p:sp>
    </p:spTree>
    <p:extLst>
      <p:ext uri="{BB962C8B-B14F-4D97-AF65-F5344CB8AC3E}">
        <p14:creationId xmlns:p14="http://schemas.microsoft.com/office/powerpoint/2010/main" val="359125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DAAC18-639A-4B36-2FB5-81DAAC5A3110}"/>
              </a:ext>
              <a:ext uri="{C183D7F6-B498-43B3-948B-1728B52AA6E4}">
                <adec:decorative xmlns:adec="http://schemas.microsoft.com/office/drawing/2017/decorative" val="1"/>
              </a:ext>
            </a:extLst>
          </p:cNvPr>
          <p:cNvSpPr>
            <a:spLocks noGrp="1"/>
          </p:cNvSpPr>
          <p:nvPr>
            <p:ph type="sldNum" sz="quarter" idx="12"/>
          </p:nvPr>
        </p:nvSpPr>
        <p:spPr/>
        <p:txBody>
          <a:bodyPr/>
          <a:lstStyle/>
          <a:p>
            <a:fld id="{5FC0F13F-2E95-4508-A227-DD555B34064E}" type="slidenum">
              <a:rPr lang="en-GB" smtClean="0"/>
              <a:t>19</a:t>
            </a:fld>
            <a:endParaRPr lang="en-GB"/>
          </a:p>
        </p:txBody>
      </p:sp>
      <p:pic>
        <p:nvPicPr>
          <p:cNvPr id="5" name="Picture 4">
            <a:extLst>
              <a:ext uri="{FF2B5EF4-FFF2-40B4-BE49-F238E27FC236}">
                <a16:creationId xmlns:a16="http://schemas.microsoft.com/office/drawing/2014/main" id="{76D490DA-252E-D2AC-7AC0-81E98C2AD8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7" name="Picture 6">
            <a:extLst>
              <a:ext uri="{FF2B5EF4-FFF2-40B4-BE49-F238E27FC236}">
                <a16:creationId xmlns:a16="http://schemas.microsoft.com/office/drawing/2014/main" id="{E3E51F3C-C5A3-15A4-FA7E-9CA1E3EBC26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9" name="Picture 8">
            <a:extLst>
              <a:ext uri="{FF2B5EF4-FFF2-40B4-BE49-F238E27FC236}">
                <a16:creationId xmlns:a16="http://schemas.microsoft.com/office/drawing/2014/main" id="{EBD620A4-2D15-1BF7-C256-71D87ACE5F8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4" y="1197194"/>
            <a:ext cx="5798752" cy="460261"/>
          </a:xfrm>
          <a:prstGeom prst="rect">
            <a:avLst/>
          </a:prstGeom>
        </p:spPr>
      </p:pic>
      <p:sp>
        <p:nvSpPr>
          <p:cNvPr id="11" name="Title 10">
            <a:extLst>
              <a:ext uri="{FF2B5EF4-FFF2-40B4-BE49-F238E27FC236}">
                <a16:creationId xmlns:a16="http://schemas.microsoft.com/office/drawing/2014/main" id="{2D5F201A-AC42-EEDB-79CD-94962E52D8E7}"/>
              </a:ext>
              <a:ext uri="{C183D7F6-B498-43B3-948B-1728B52AA6E4}">
                <adec:decorative xmlns:adec="http://schemas.microsoft.com/office/drawing/2017/decorative" val="1"/>
              </a:ext>
            </a:extLst>
          </p:cNvPr>
          <p:cNvSpPr txBox="1">
            <a:spLocks noGrp="1"/>
          </p:cNvSpPr>
          <p:nvPr>
            <p:ph type="title" idx="4294967295"/>
          </p:nvPr>
        </p:nvSpPr>
        <p:spPr>
          <a:xfrm>
            <a:off x="255386" y="150572"/>
            <a:ext cx="794315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rPr>
              <a:t>International Enrolment 2023-24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F4D"/>
                </a:solidFill>
                <a:effectLst/>
                <a:uLnTx/>
                <a:uFillTx/>
                <a:latin typeface="Calibri"/>
                <a:ea typeface="+mn-ea"/>
                <a:cs typeface="Calibri Light"/>
              </a:rPr>
              <a:t>Bringing Dependents to the </a:t>
            </a:r>
            <a:r>
              <a:rPr lang="en-GB" sz="3200" b="1" dirty="0">
                <a:solidFill>
                  <a:srgbClr val="000F4D"/>
                </a:solidFill>
                <a:latin typeface="Calibri"/>
                <a:ea typeface="+mn-ea"/>
                <a:cs typeface="Calibri Light"/>
              </a:rPr>
              <a:t>UK</a:t>
            </a:r>
            <a:endParaRPr kumimoji="0" lang="en-GB" sz="4000" b="1" i="0" u="none" strike="noStrike" kern="1200" cap="none" spc="0" normalizeH="0" baseline="0" noProof="0" dirty="0">
              <a:ln>
                <a:noFill/>
              </a:ln>
              <a:solidFill>
                <a:srgbClr val="000F4D"/>
              </a:solidFill>
              <a:effectLst/>
              <a:uLnTx/>
              <a:uFillTx/>
              <a:latin typeface="Calibri"/>
              <a:ea typeface="+mn-ea"/>
              <a:cs typeface="Calibri" panose="020F0502020204030204"/>
            </a:endParaRPr>
          </a:p>
        </p:txBody>
      </p:sp>
      <p:sp>
        <p:nvSpPr>
          <p:cNvPr id="12" name="TextBox 11">
            <a:extLst>
              <a:ext uri="{FF2B5EF4-FFF2-40B4-BE49-F238E27FC236}">
                <a16:creationId xmlns:a16="http://schemas.microsoft.com/office/drawing/2014/main" id="{CD13111F-DAEE-7325-47F1-0E66603DC15D}"/>
              </a:ext>
            </a:extLst>
          </p:cNvPr>
          <p:cNvSpPr txBox="1"/>
          <p:nvPr/>
        </p:nvSpPr>
        <p:spPr>
          <a:xfrm>
            <a:off x="338667" y="1707445"/>
            <a:ext cx="11068754"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0000"/>
                </a:solidFill>
                <a:ea typeface="Calibri"/>
                <a:cs typeface="Calibri"/>
              </a:rPr>
              <a:t>BCU cannot </a:t>
            </a:r>
            <a:r>
              <a:rPr lang="en-GB" sz="2400">
                <a:solidFill>
                  <a:schemeClr val="tx2"/>
                </a:solidFill>
                <a:ea typeface="Calibri"/>
                <a:cs typeface="Calibri"/>
              </a:rPr>
              <a:t>currently</a:t>
            </a:r>
            <a:r>
              <a:rPr lang="en-GB" sz="2400">
                <a:solidFill>
                  <a:srgbClr val="000000"/>
                </a:solidFill>
                <a:ea typeface="Calibri"/>
                <a:cs typeface="Calibri"/>
              </a:rPr>
              <a:t> provide </a:t>
            </a:r>
            <a:r>
              <a:rPr lang="en-GB" sz="2400">
                <a:solidFill>
                  <a:schemeClr val="tx2"/>
                </a:solidFill>
                <a:ea typeface="Calibri"/>
                <a:cs typeface="Calibri"/>
              </a:rPr>
              <a:t>family</a:t>
            </a:r>
            <a:r>
              <a:rPr lang="en-GB" sz="2400">
                <a:solidFill>
                  <a:srgbClr val="000000"/>
                </a:solidFill>
                <a:ea typeface="Calibri"/>
                <a:cs typeface="Calibri"/>
              </a:rPr>
              <a:t> accommodation</a:t>
            </a:r>
            <a:r>
              <a:rPr lang="en-GB" sz="2400">
                <a:solidFill>
                  <a:schemeClr val="tx2"/>
                </a:solidFill>
                <a:latin typeface="Calibri"/>
                <a:ea typeface="Calibri"/>
                <a:cs typeface="Calibri"/>
              </a:rPr>
              <a:t> </a:t>
            </a:r>
          </a:p>
          <a:p>
            <a:pPr marL="342900" indent="-342900">
              <a:buFont typeface="Arial"/>
              <a:buChar char="•"/>
            </a:pPr>
            <a:endParaRPr lang="en-GB" sz="2400">
              <a:solidFill>
                <a:srgbClr val="FFFFFF"/>
              </a:solidFill>
              <a:latin typeface="Calibri"/>
              <a:ea typeface="Calibri"/>
              <a:cs typeface="Calibri"/>
            </a:endParaRPr>
          </a:p>
          <a:p>
            <a:pPr marL="457200" indent="-457200">
              <a:buFont typeface="Arial"/>
              <a:buChar char="•"/>
            </a:pPr>
            <a:r>
              <a:rPr lang="en-GB" sz="2400">
                <a:solidFill>
                  <a:srgbClr val="000000"/>
                </a:solidFill>
                <a:cs typeface="Calibri"/>
              </a:rPr>
              <a:t>Please note that BCU does not have any family accommodation. We recommend that you organise any family accommodation as early as possible. </a:t>
            </a:r>
            <a:endParaRPr lang="en-GB" sz="2400">
              <a:solidFill>
                <a:srgbClr val="000000"/>
              </a:solidFill>
              <a:ea typeface="Calibri"/>
              <a:cs typeface="Calibri"/>
            </a:endParaRPr>
          </a:p>
          <a:p>
            <a:pPr marL="457200" indent="-457200">
              <a:buFont typeface="Arial"/>
              <a:buChar char="•"/>
            </a:pPr>
            <a:endParaRPr lang="en-GB" sz="2400">
              <a:solidFill>
                <a:srgbClr val="000000"/>
              </a:solidFill>
              <a:ea typeface="Calibri"/>
              <a:cs typeface="Calibri"/>
            </a:endParaRPr>
          </a:p>
          <a:p>
            <a:pPr marL="457200" indent="-457200">
              <a:buFont typeface="Arial"/>
              <a:buChar char="•"/>
            </a:pPr>
            <a:r>
              <a:rPr lang="en-GB" sz="2400">
                <a:cs typeface="Calibri"/>
              </a:rPr>
              <a:t>Useful rental companies - </a:t>
            </a:r>
            <a:r>
              <a:rPr lang="en-GB" sz="2400">
                <a:cs typeface="Calibri"/>
                <a:hlinkClick r:id="rId5"/>
              </a:rPr>
              <a:t>Rightmove</a:t>
            </a:r>
            <a:r>
              <a:rPr lang="en-GB" sz="2400">
                <a:cs typeface="Calibri"/>
              </a:rPr>
              <a:t>, </a:t>
            </a:r>
            <a:r>
              <a:rPr lang="en-GB" sz="2400">
                <a:cs typeface="Calibri"/>
                <a:hlinkClick r:id="rId6"/>
              </a:rPr>
              <a:t>Zoopla</a:t>
            </a:r>
            <a:r>
              <a:rPr lang="en-GB" sz="2400">
                <a:cs typeface="Calibri"/>
              </a:rPr>
              <a:t>, </a:t>
            </a:r>
            <a:r>
              <a:rPr lang="en-GB" sz="2400">
                <a:cs typeface="Calibri"/>
                <a:hlinkClick r:id="rId7"/>
              </a:rPr>
              <a:t>Open Rents</a:t>
            </a:r>
            <a:br>
              <a:rPr lang="en-GB" sz="2400">
                <a:cs typeface="Calibri"/>
              </a:rPr>
            </a:br>
            <a:endParaRPr lang="en-GB" sz="2400">
              <a:solidFill>
                <a:srgbClr val="000F4D"/>
              </a:solidFill>
              <a:ea typeface="Calibri" panose="020F0502020204030204"/>
              <a:cs typeface="Calibri"/>
            </a:endParaRPr>
          </a:p>
          <a:p>
            <a:r>
              <a:rPr lang="en-GB" sz="2400">
                <a:solidFill>
                  <a:srgbClr val="000000"/>
                </a:solidFill>
                <a:ea typeface="Calibri"/>
                <a:cs typeface="Calibri"/>
              </a:rPr>
              <a:t>Childcare</a:t>
            </a:r>
          </a:p>
          <a:p>
            <a:pPr algn="l"/>
            <a:endParaRPr lang="en-GB" sz="2400">
              <a:solidFill>
                <a:srgbClr val="000000"/>
              </a:solidFill>
              <a:ea typeface="Calibri"/>
              <a:cs typeface="Calibri"/>
            </a:endParaRPr>
          </a:p>
          <a:p>
            <a:pPr marL="457200" indent="-457200">
              <a:buFont typeface="Arial"/>
              <a:buChar char="•"/>
            </a:pPr>
            <a:r>
              <a:rPr lang="en-GB" sz="2400">
                <a:solidFill>
                  <a:srgbClr val="000000"/>
                </a:solidFill>
                <a:ea typeface="Calibri"/>
                <a:cs typeface="Calibri"/>
              </a:rPr>
              <a:t>The University does not have any childcare facilities and you cannot bring children or babies with you to campus.</a:t>
            </a:r>
          </a:p>
          <a:p>
            <a:pPr marL="457200" indent="-457200">
              <a:buFont typeface="Arial"/>
              <a:buChar char="•"/>
            </a:pPr>
            <a:r>
              <a:rPr lang="en-GB" sz="2400">
                <a:solidFill>
                  <a:srgbClr val="000000"/>
                </a:solidFill>
                <a:ea typeface="Calibri"/>
                <a:cs typeface="Calibri"/>
              </a:rPr>
              <a:t>Childcare is expensive in the UK so you should factor this into your living expenses.</a:t>
            </a:r>
          </a:p>
          <a:p>
            <a:pPr marL="457200" indent="-457200">
              <a:buFont typeface="Arial"/>
              <a:buChar char="•"/>
            </a:pPr>
            <a:endParaRPr lang="en-GB" sz="2800">
              <a:solidFill>
                <a:srgbClr val="000000"/>
              </a:solidFill>
              <a:ea typeface="Calibri" panose="020F0502020204030204"/>
              <a:cs typeface="Calibri"/>
            </a:endParaRPr>
          </a:p>
          <a:p>
            <a:endParaRPr lang="en-GB">
              <a:ea typeface="Calibri" panose="020F0502020204030204"/>
              <a:cs typeface="Calibri"/>
            </a:endParaRPr>
          </a:p>
        </p:txBody>
      </p:sp>
    </p:spTree>
    <p:extLst>
      <p:ext uri="{BB962C8B-B14F-4D97-AF65-F5344CB8AC3E}">
        <p14:creationId xmlns:p14="http://schemas.microsoft.com/office/powerpoint/2010/main" val="341322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a:spLocks noGrp="1"/>
          </p:cNvSpPr>
          <p:nvPr>
            <p:ph type="title" idx="4294967295"/>
          </p:nvPr>
        </p:nvSpPr>
        <p:spPr>
          <a:xfrm>
            <a:off x="429658" y="287710"/>
            <a:ext cx="609460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rPr>
              <a:t>International Enrolment 2023-24</a:t>
            </a:r>
          </a:p>
        </p:txBody>
      </p:sp>
      <p:sp>
        <p:nvSpPr>
          <p:cNvPr id="3" name="TextBox 2">
            <a:extLst>
              <a:ext uri="{FF2B5EF4-FFF2-40B4-BE49-F238E27FC236}">
                <a16:creationId xmlns:a16="http://schemas.microsoft.com/office/drawing/2014/main" id="{5A1FB074-249A-D7C2-171C-85A6FD249EFD}"/>
              </a:ext>
            </a:extLst>
          </p:cNvPr>
          <p:cNvSpPr txBox="1"/>
          <p:nvPr/>
        </p:nvSpPr>
        <p:spPr>
          <a:xfrm>
            <a:off x="429659" y="749494"/>
            <a:ext cx="11681228" cy="7140416"/>
          </a:xfrm>
          <a:prstGeom prst="rect">
            <a:avLst/>
          </a:prstGeom>
          <a:noFill/>
        </p:spPr>
        <p:txBody>
          <a:bodyPr wrap="square" lIns="91440" tIns="45720" rIns="91440" bIns="45720" anchor="t">
            <a:spAutoFit/>
          </a:bodyPr>
          <a:lstStyle/>
          <a:p>
            <a:r>
              <a:rPr lang="en-GB" sz="3200" b="1"/>
              <a:t>What is enrolment? </a:t>
            </a:r>
            <a:endParaRPr lang="en-US"/>
          </a:p>
          <a:p>
            <a:endParaRPr lang="en-GB" sz="2400" b="1">
              <a:cs typeface="Calibri"/>
            </a:endParaRPr>
          </a:p>
          <a:p>
            <a:pPr marL="285750" indent="-285750">
              <a:buFont typeface="Arial" panose="020B0604020202020204" pitchFamily="34" charset="0"/>
              <a:buChar char="•"/>
            </a:pPr>
            <a:r>
              <a:rPr lang="en-GB" sz="2400">
                <a:solidFill>
                  <a:schemeClr val="bg2">
                    <a:lumMod val="50000"/>
                  </a:schemeClr>
                </a:solidFill>
                <a:cs typeface="Calibri"/>
              </a:rPr>
              <a:t>When you enrol at BCU you enter into a formal agreement with the University, with rules, regulations policies and procedures on both sides. </a:t>
            </a:r>
          </a:p>
          <a:p>
            <a:pPr marL="285750" indent="-285750">
              <a:buFont typeface="Arial" panose="020B0604020202020204" pitchFamily="34" charset="0"/>
              <a:buChar char="•"/>
            </a:pPr>
            <a:endParaRPr lang="en-GB" sz="2400">
              <a:solidFill>
                <a:schemeClr val="bg2">
                  <a:lumMod val="50000"/>
                </a:schemeClr>
              </a:solidFill>
              <a:cs typeface="Calibri"/>
            </a:endParaRPr>
          </a:p>
          <a:p>
            <a:pPr marL="285750" indent="-285750">
              <a:buFont typeface="Arial" panose="020B0604020202020204" pitchFamily="34" charset="0"/>
              <a:buChar char="•"/>
            </a:pPr>
            <a:r>
              <a:rPr lang="en-GB" sz="2400">
                <a:solidFill>
                  <a:schemeClr val="bg2">
                    <a:lumMod val="50000"/>
                  </a:schemeClr>
                </a:solidFill>
                <a:cs typeface="Calibri"/>
              </a:rPr>
              <a:t>You can find out more about the legal details and your responsibilities as a student in the </a:t>
            </a:r>
            <a:r>
              <a:rPr lang="en-GB" sz="2400">
                <a:solidFill>
                  <a:schemeClr val="bg2">
                    <a:lumMod val="50000"/>
                  </a:schemeClr>
                </a:solidFill>
                <a:cs typeface="Calibri"/>
                <a:hlinkClick r:id="rId2">
                  <a:extLst>
                    <a:ext uri="{A12FA001-AC4F-418D-AE19-62706E023703}">
                      <ahyp:hlinkClr xmlns:ahyp="http://schemas.microsoft.com/office/drawing/2018/hyperlinkcolor" val="tx"/>
                    </a:ext>
                  </a:extLst>
                </a:hlinkClick>
              </a:rPr>
              <a:t>Student Contract</a:t>
            </a:r>
            <a:r>
              <a:rPr lang="en-GB" sz="2400">
                <a:solidFill>
                  <a:schemeClr val="bg2">
                    <a:lumMod val="50000"/>
                  </a:schemeClr>
                </a:solidFill>
                <a:cs typeface="Calibri"/>
              </a:rPr>
              <a:t>.</a:t>
            </a:r>
          </a:p>
          <a:p>
            <a:pPr marL="285750" indent="-285750">
              <a:buFont typeface="Arial" panose="020B0604020202020204" pitchFamily="34" charset="0"/>
              <a:buChar char="•"/>
            </a:pPr>
            <a:endParaRPr lang="en-GB" sz="2400">
              <a:cs typeface="Calibri"/>
            </a:endParaRPr>
          </a:p>
          <a:p>
            <a:pPr marL="285750" indent="-285750">
              <a:buFont typeface="Arial" panose="020B0604020202020204" pitchFamily="34" charset="0"/>
              <a:buChar char="•"/>
            </a:pPr>
            <a:r>
              <a:rPr lang="en-GB" sz="2400">
                <a:solidFill>
                  <a:schemeClr val="bg2">
                    <a:lumMod val="50000"/>
                  </a:schemeClr>
                </a:solidFill>
                <a:cs typeface="Calibri"/>
              </a:rPr>
              <a:t>You must complete enrolment to study at BCU. </a:t>
            </a:r>
            <a:br>
              <a:rPr lang="en-GB" sz="2400">
                <a:cs typeface="Calibri"/>
              </a:rPr>
            </a:br>
            <a:endParaRPr lang="en-GB" sz="2400">
              <a:solidFill>
                <a:schemeClr val="bg2">
                  <a:lumMod val="50000"/>
                </a:schemeClr>
              </a:solidFill>
              <a:cs typeface="Calibri"/>
            </a:endParaRPr>
          </a:p>
          <a:p>
            <a:pPr marL="285750" indent="-285750">
              <a:buFont typeface="Arial" panose="020B0604020202020204" pitchFamily="34" charset="0"/>
              <a:buChar char="•"/>
            </a:pPr>
            <a:r>
              <a:rPr lang="en-GB" sz="2400">
                <a:solidFill>
                  <a:schemeClr val="bg2">
                    <a:lumMod val="50000"/>
                  </a:schemeClr>
                </a:solidFill>
                <a:cs typeface="Calibri"/>
              </a:rPr>
              <a:t>You are required to complete a series of online enrolment tasks before you arrive and attend an on-campus enrolment appointment when you get here.  </a:t>
            </a:r>
          </a:p>
          <a:p>
            <a:pPr marL="285750" indent="-285750">
              <a:buFont typeface="Arial" panose="020B0604020202020204" pitchFamily="34" charset="0"/>
              <a:buChar char="•"/>
            </a:pPr>
            <a:endParaRPr lang="en-GB" sz="2400">
              <a:solidFill>
                <a:schemeClr val="bg2">
                  <a:lumMod val="50000"/>
                </a:schemeClr>
              </a:solidFill>
              <a:cs typeface="Calibri"/>
            </a:endParaRPr>
          </a:p>
          <a:p>
            <a:pPr marL="285750" indent="-285750">
              <a:buFont typeface="Arial" panose="020B0604020202020204" pitchFamily="34" charset="0"/>
              <a:buChar char="•"/>
            </a:pPr>
            <a:r>
              <a:rPr lang="en-GB" sz="2400">
                <a:solidFill>
                  <a:schemeClr val="bg2">
                    <a:lumMod val="50000"/>
                  </a:schemeClr>
                </a:solidFill>
                <a:cs typeface="Calibri"/>
              </a:rPr>
              <a:t>Enrolment is also a time to ask us any questions, get your ID card and officially become a student! </a:t>
            </a:r>
          </a:p>
          <a:p>
            <a:pPr marL="285750" indent="-285750">
              <a:buChar char="-"/>
            </a:pPr>
            <a:endParaRPr lang="en-GB">
              <a:solidFill>
                <a:schemeClr val="tx2">
                  <a:lumMod val="50000"/>
                  <a:lumOff val="50000"/>
                </a:schemeClr>
              </a:solidFill>
              <a:cs typeface="Calibri"/>
            </a:endParaRPr>
          </a:p>
          <a:p>
            <a:pPr marL="285750" indent="-285750">
              <a:buChar char="-"/>
            </a:pPr>
            <a:endParaRPr lang="en-GB">
              <a:solidFill>
                <a:srgbClr val="7F7F7F"/>
              </a:solidFill>
              <a:cs typeface="Calibri"/>
            </a:endParaRPr>
          </a:p>
          <a:p>
            <a:pPr marL="285750" indent="-285750">
              <a:buChar char="-"/>
            </a:pPr>
            <a:endParaRPr lang="en-GB">
              <a:solidFill>
                <a:schemeClr val="tx2">
                  <a:lumMod val="50000"/>
                  <a:lumOff val="50000"/>
                </a:schemeClr>
              </a:solidFill>
              <a:cs typeface="Calibri"/>
            </a:endParaRPr>
          </a:p>
          <a:p>
            <a:pPr marL="285750" indent="-285750">
              <a:buChar char="-"/>
            </a:pPr>
            <a:endParaRPr lang="en-GB">
              <a:solidFill>
                <a:schemeClr val="tx2">
                  <a:lumMod val="50000"/>
                  <a:lumOff val="50000"/>
                </a:schemeClr>
              </a:solidFill>
              <a:cs typeface="Calibri"/>
            </a:endParaRPr>
          </a:p>
          <a:p>
            <a:pPr marL="285750" indent="-285750">
              <a:buChar char="-"/>
            </a:pPr>
            <a:endParaRPr lang="en-GB">
              <a:solidFill>
                <a:schemeClr val="tx2">
                  <a:lumMod val="50000"/>
                  <a:lumOff val="50000"/>
                </a:schemeClr>
              </a:solidFill>
              <a:cs typeface="Calibri"/>
            </a:endParaRPr>
          </a:p>
        </p:txBody>
      </p:sp>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1" name="Picture 10">
            <a:extLst>
              <a:ext uri="{FF2B5EF4-FFF2-40B4-BE49-F238E27FC236}">
                <a16:creationId xmlns:a16="http://schemas.microsoft.com/office/drawing/2014/main" id="{25CC4DD5-088D-39B3-F577-CD55E71BB2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9049" y="1190766"/>
            <a:ext cx="3431142" cy="222497"/>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5"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Tree>
    <p:extLst>
      <p:ext uri="{BB962C8B-B14F-4D97-AF65-F5344CB8AC3E}">
        <p14:creationId xmlns:p14="http://schemas.microsoft.com/office/powerpoint/2010/main" val="367256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DAAC18-639A-4B36-2FB5-81DAAC5A3110}"/>
              </a:ext>
              <a:ext uri="{C183D7F6-B498-43B3-948B-1728B52AA6E4}">
                <adec:decorative xmlns:adec="http://schemas.microsoft.com/office/drawing/2017/decorative" val="1"/>
              </a:ext>
            </a:extLst>
          </p:cNvPr>
          <p:cNvSpPr>
            <a:spLocks noGrp="1"/>
          </p:cNvSpPr>
          <p:nvPr>
            <p:ph type="sldNum" sz="quarter" idx="12"/>
          </p:nvPr>
        </p:nvSpPr>
        <p:spPr/>
        <p:txBody>
          <a:bodyPr/>
          <a:lstStyle/>
          <a:p>
            <a:fld id="{5FC0F13F-2E95-4508-A227-DD555B34064E}" type="slidenum">
              <a:rPr lang="en-GB" smtClean="0"/>
              <a:t>20</a:t>
            </a:fld>
            <a:endParaRPr lang="en-GB"/>
          </a:p>
        </p:txBody>
      </p:sp>
      <p:sp>
        <p:nvSpPr>
          <p:cNvPr id="4" name="Title 3">
            <a:extLst>
              <a:ext uri="{FF2B5EF4-FFF2-40B4-BE49-F238E27FC236}">
                <a16:creationId xmlns:a16="http://schemas.microsoft.com/office/drawing/2014/main" id="{4E32F8B3-659F-2F5D-5D67-5517CB53F4DC}"/>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cs typeface="Calibri Light"/>
              </a:rPr>
              <a:t>Generating a Share code</a:t>
            </a:r>
            <a:endParaRPr lang="en-GB" dirty="0"/>
          </a:p>
        </p:txBody>
      </p:sp>
      <p:pic>
        <p:nvPicPr>
          <p:cNvPr id="5" name="Picture 4">
            <a:extLst>
              <a:ext uri="{FF2B5EF4-FFF2-40B4-BE49-F238E27FC236}">
                <a16:creationId xmlns:a16="http://schemas.microsoft.com/office/drawing/2014/main" id="{76D490DA-252E-D2AC-7AC0-81E98C2AD8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sp>
        <p:nvSpPr>
          <p:cNvPr id="6" name="TextBox 5">
            <a:extLst>
              <a:ext uri="{FF2B5EF4-FFF2-40B4-BE49-F238E27FC236}">
                <a16:creationId xmlns:a16="http://schemas.microsoft.com/office/drawing/2014/main" id="{C56D37D8-C346-9F15-3A38-089870EA194A}"/>
              </a:ext>
              <a:ext uri="{C183D7F6-B498-43B3-948B-1728B52AA6E4}">
                <adec:decorative xmlns:adec="http://schemas.microsoft.com/office/drawing/2017/decorative" val="1"/>
              </a:ext>
            </a:extLst>
          </p:cNvPr>
          <p:cNvSpPr txBox="1"/>
          <p:nvPr/>
        </p:nvSpPr>
        <p:spPr>
          <a:xfrm>
            <a:off x="227164" y="150572"/>
            <a:ext cx="6122824" cy="1200329"/>
          </a:xfrm>
          <a:prstGeom prst="rect">
            <a:avLst/>
          </a:prstGeom>
          <a:noFill/>
        </p:spPr>
        <p:txBody>
          <a:bodyPr wrap="square" lIns="91440" tIns="45720" rIns="91440" bIns="45720" anchor="t">
            <a:spAutoFit/>
          </a:bodyPr>
          <a:lstStyle/>
          <a:p>
            <a:r>
              <a:rPr lang="en-GB" sz="2000" b="1" dirty="0">
                <a:solidFill>
                  <a:schemeClr val="tx2">
                    <a:lumMod val="50000"/>
                    <a:lumOff val="50000"/>
                  </a:schemeClr>
                </a:solidFill>
              </a:rPr>
              <a:t>International Enrolment 2023-24</a:t>
            </a:r>
          </a:p>
          <a:p>
            <a:endParaRPr lang="en-GB" sz="2000" b="1" dirty="0">
              <a:solidFill>
                <a:schemeClr val="tx2">
                  <a:lumMod val="50000"/>
                  <a:lumOff val="50000"/>
                </a:schemeClr>
              </a:solidFill>
              <a:cs typeface="Calibri"/>
            </a:endParaRPr>
          </a:p>
          <a:p>
            <a:r>
              <a:rPr lang="en-GB" sz="3200" b="1" dirty="0">
                <a:solidFill>
                  <a:srgbClr val="000F4D"/>
                </a:solidFill>
                <a:latin typeface="Calibri"/>
                <a:cs typeface="Calibri Light"/>
              </a:rPr>
              <a:t>Generating a Share Code</a:t>
            </a:r>
            <a:endParaRPr lang="en-GB" sz="4000" b="1" dirty="0">
              <a:solidFill>
                <a:srgbClr val="000F4D"/>
              </a:solidFill>
              <a:latin typeface="Calibri"/>
              <a:cs typeface="Calibri" panose="020F0502020204030204"/>
            </a:endParaRPr>
          </a:p>
        </p:txBody>
      </p:sp>
      <p:pic>
        <p:nvPicPr>
          <p:cNvPr id="7" name="Picture 6">
            <a:extLst>
              <a:ext uri="{FF2B5EF4-FFF2-40B4-BE49-F238E27FC236}">
                <a16:creationId xmlns:a16="http://schemas.microsoft.com/office/drawing/2014/main" id="{E3E51F3C-C5A3-15A4-FA7E-9CA1E3EBC26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9" name="Picture 8">
            <a:extLst>
              <a:ext uri="{FF2B5EF4-FFF2-40B4-BE49-F238E27FC236}">
                <a16:creationId xmlns:a16="http://schemas.microsoft.com/office/drawing/2014/main" id="{EBD620A4-2D15-1BF7-C256-71D87ACE5F8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7162" y="1352416"/>
            <a:ext cx="4486418" cy="276817"/>
          </a:xfrm>
          <a:prstGeom prst="rect">
            <a:avLst/>
          </a:prstGeom>
        </p:spPr>
      </p:pic>
      <p:sp>
        <p:nvSpPr>
          <p:cNvPr id="10" name="TextBox 9">
            <a:extLst>
              <a:ext uri="{FF2B5EF4-FFF2-40B4-BE49-F238E27FC236}">
                <a16:creationId xmlns:a16="http://schemas.microsoft.com/office/drawing/2014/main" id="{4CDC714B-0DDA-A74F-5E2C-C1540DCA5A99}"/>
              </a:ext>
            </a:extLst>
          </p:cNvPr>
          <p:cNvSpPr txBox="1"/>
          <p:nvPr/>
        </p:nvSpPr>
        <p:spPr>
          <a:xfrm>
            <a:off x="225778" y="1955310"/>
            <a:ext cx="1078088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0000"/>
                </a:solidFill>
                <a:cs typeface="Calibri"/>
              </a:rPr>
              <a:t>If you’re a student living inside of the EU you will be required to present the following information at your enrolment appointment:</a:t>
            </a:r>
            <a:br>
              <a:rPr lang="en-GB" sz="2400">
                <a:solidFill>
                  <a:srgbClr val="000000"/>
                </a:solidFill>
                <a:cs typeface="Calibri"/>
              </a:rPr>
            </a:br>
            <a:endParaRPr lang="en-US" sz="2400">
              <a:cs typeface="Calibri"/>
            </a:endParaRPr>
          </a:p>
          <a:p>
            <a:pPr marL="285750" indent="-285750">
              <a:buFont typeface="Arial"/>
              <a:buChar char="•"/>
            </a:pPr>
            <a:r>
              <a:rPr lang="en-GB" sz="2400">
                <a:solidFill>
                  <a:srgbClr val="000000"/>
                </a:solidFill>
                <a:cs typeface="Calibri"/>
              </a:rPr>
              <a:t>Your Passport</a:t>
            </a:r>
            <a:br>
              <a:rPr lang="en-GB" sz="2400">
                <a:solidFill>
                  <a:srgbClr val="000000"/>
                </a:solidFill>
                <a:cs typeface="Calibri"/>
              </a:rPr>
            </a:br>
            <a:endParaRPr lang="en-GB" sz="2400">
              <a:cs typeface="Calibri" panose="020F0502020204030204"/>
            </a:endParaRPr>
          </a:p>
          <a:p>
            <a:pPr marL="285750" indent="-285750">
              <a:buFont typeface="Arial"/>
              <a:buChar char="•"/>
            </a:pPr>
            <a:r>
              <a:rPr lang="en-GB" sz="2400">
                <a:solidFill>
                  <a:srgbClr val="000000"/>
                </a:solidFill>
                <a:cs typeface="Calibri"/>
              </a:rPr>
              <a:t>Your UKVI Visa Share Code</a:t>
            </a:r>
            <a:endParaRPr lang="en-GB" sz="2400">
              <a:cs typeface="Calibri" panose="020F0502020204030204"/>
            </a:endParaRPr>
          </a:p>
          <a:p>
            <a:pPr marL="742950" lvl="1" indent="-285750">
              <a:buFont typeface="Courier New"/>
              <a:buChar char="o"/>
            </a:pPr>
            <a:r>
              <a:rPr lang="en-GB" sz="2400">
                <a:solidFill>
                  <a:srgbClr val="000000"/>
                </a:solidFill>
                <a:latin typeface="Calibri"/>
                <a:cs typeface="Calibri"/>
              </a:rPr>
              <a:t>To</a:t>
            </a:r>
            <a:r>
              <a:rPr lang="en-GB" sz="2400">
                <a:solidFill>
                  <a:srgbClr val="000000"/>
                </a:solidFill>
                <a:cs typeface="Calibri"/>
              </a:rPr>
              <a:t> generate your Share Code follow the link: </a:t>
            </a:r>
            <a:r>
              <a:rPr lang="en-GB" sz="2400">
                <a:solidFill>
                  <a:srgbClr val="000000"/>
                </a:solidFill>
                <a:cs typeface="Calibri"/>
                <a:hlinkClick r:id="rId5"/>
              </a:rPr>
              <a:t>https://www.gov.uk/view-prove-immigration-status</a:t>
            </a:r>
            <a:br>
              <a:rPr lang="en-GB" sz="2400">
                <a:solidFill>
                  <a:srgbClr val="000000"/>
                </a:solidFill>
                <a:cs typeface="Calibri"/>
              </a:rPr>
            </a:br>
            <a:endParaRPr lang="en-GB" sz="2400">
              <a:cs typeface="Calibri" panose="020F0502020204030204"/>
            </a:endParaRPr>
          </a:p>
          <a:p>
            <a:pPr marL="285750" indent="-285750">
              <a:buFont typeface="Arial"/>
              <a:buChar char="•"/>
            </a:pPr>
            <a:r>
              <a:rPr lang="en-GB" sz="2400">
                <a:solidFill>
                  <a:srgbClr val="000000"/>
                </a:solidFill>
                <a:cs typeface="Calibri"/>
              </a:rPr>
              <a:t>Your UKVI Visa Decision Letter</a:t>
            </a:r>
            <a:br>
              <a:rPr lang="en-GB" sz="2400">
                <a:solidFill>
                  <a:srgbClr val="000000"/>
                </a:solidFill>
                <a:cs typeface="Calibri"/>
              </a:rPr>
            </a:br>
            <a:endParaRPr lang="en-GB" sz="2400">
              <a:cs typeface="Calibri" panose="020F0502020204030204"/>
            </a:endParaRPr>
          </a:p>
          <a:p>
            <a:pPr marL="285750" indent="-285750">
              <a:buFont typeface="Arial"/>
              <a:buChar char="•"/>
            </a:pPr>
            <a:r>
              <a:rPr lang="en-GB" sz="2400">
                <a:solidFill>
                  <a:srgbClr val="000000"/>
                </a:solidFill>
                <a:cs typeface="Calibri"/>
              </a:rPr>
              <a:t>Boarding pass information that evidences your entry into the UK</a:t>
            </a:r>
            <a:endParaRPr lang="en-GB" sz="2400">
              <a:cs typeface="Calibri"/>
            </a:endParaRPr>
          </a:p>
          <a:p>
            <a:pPr algn="l"/>
            <a:endParaRPr lang="en-GB">
              <a:cs typeface="Calibri"/>
            </a:endParaRPr>
          </a:p>
        </p:txBody>
      </p:sp>
    </p:spTree>
    <p:extLst>
      <p:ext uri="{BB962C8B-B14F-4D97-AF65-F5344CB8AC3E}">
        <p14:creationId xmlns:p14="http://schemas.microsoft.com/office/powerpoint/2010/main" val="353544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255386" y="939460"/>
            <a:ext cx="11759405" cy="8279190"/>
          </a:xfrm>
          <a:prstGeom prst="rect">
            <a:avLst/>
          </a:prstGeom>
          <a:noFill/>
        </p:spPr>
        <p:txBody>
          <a:bodyPr wrap="square" lIns="91440" tIns="45720" rIns="91440" bIns="45720" anchor="t">
            <a:spAutoFit/>
          </a:bodyPr>
          <a:lstStyle/>
          <a:p>
            <a:r>
              <a:rPr lang="en-GB" sz="3200" b="1" dirty="0"/>
              <a:t>Attendance Monitoring</a:t>
            </a:r>
          </a:p>
          <a:p>
            <a:endParaRPr lang="en-GB" sz="3200" b="1" dirty="0"/>
          </a:p>
          <a:p>
            <a:pPr marL="285750" indent="-285750">
              <a:buFont typeface="Arial"/>
              <a:buChar char="•"/>
            </a:pPr>
            <a:r>
              <a:rPr lang="en-GB" dirty="0">
                <a:solidFill>
                  <a:schemeClr val="tx2">
                    <a:lumMod val="50000"/>
                    <a:lumOff val="50000"/>
                  </a:schemeClr>
                </a:solidFill>
              </a:rPr>
              <a:t>You must attend all your timetabled sessions from the first week of teaching, even if you are still completing your enrolment.  </a:t>
            </a:r>
            <a:endParaRPr lang="en-GB" dirty="0">
              <a:solidFill>
                <a:schemeClr val="tx2">
                  <a:lumMod val="50000"/>
                  <a:lumOff val="50000"/>
                </a:schemeClr>
              </a:solidFill>
              <a:cs typeface="Calibri"/>
            </a:endParaRPr>
          </a:p>
          <a:p>
            <a:pPr marL="285750" indent="-285750">
              <a:buFont typeface="Arial"/>
              <a:buChar char="•"/>
            </a:pPr>
            <a:endParaRPr lang="en-GB" dirty="0">
              <a:solidFill>
                <a:schemeClr val="tx2">
                  <a:lumMod val="50000"/>
                  <a:lumOff val="50000"/>
                </a:schemeClr>
              </a:solidFill>
              <a:cs typeface="Calibri"/>
            </a:endParaRPr>
          </a:p>
          <a:p>
            <a:pPr marL="285750" indent="-285750">
              <a:buFont typeface="Arial"/>
              <a:buChar char="•"/>
            </a:pPr>
            <a:r>
              <a:rPr lang="en-GB" dirty="0">
                <a:solidFill>
                  <a:schemeClr val="tx2">
                    <a:lumMod val="50000"/>
                    <a:lumOff val="50000"/>
                  </a:schemeClr>
                </a:solidFill>
                <a:cs typeface="Calibri"/>
              </a:rPr>
              <a:t>If you have arrived in the UK but not yet had your enrolment appointment, you must still attend classes. You can access your timetable via </a:t>
            </a:r>
            <a:r>
              <a:rPr lang="en-GB" dirty="0" err="1">
                <a:solidFill>
                  <a:schemeClr val="tx2">
                    <a:lumMod val="50000"/>
                    <a:lumOff val="50000"/>
                  </a:schemeClr>
                </a:solidFill>
                <a:cs typeface="Calibri"/>
              </a:rPr>
              <a:t>iCity</a:t>
            </a:r>
            <a:r>
              <a:rPr lang="en-GB" dirty="0">
                <a:solidFill>
                  <a:schemeClr val="tx2">
                    <a:lumMod val="50000"/>
                    <a:lumOff val="50000"/>
                  </a:schemeClr>
                </a:solidFill>
                <a:cs typeface="Calibri"/>
              </a:rPr>
              <a:t> (Log in to </a:t>
            </a:r>
            <a:r>
              <a:rPr lang="en-GB" dirty="0" err="1">
                <a:solidFill>
                  <a:schemeClr val="tx2">
                    <a:lumMod val="50000"/>
                    <a:lumOff val="50000"/>
                  </a:schemeClr>
                </a:solidFill>
                <a:cs typeface="Calibri"/>
              </a:rPr>
              <a:t>iCity</a:t>
            </a:r>
            <a:r>
              <a:rPr lang="en-GB" dirty="0">
                <a:solidFill>
                  <a:schemeClr val="tx2">
                    <a:lumMod val="50000"/>
                    <a:lumOff val="50000"/>
                  </a:schemeClr>
                </a:solidFill>
                <a:cs typeface="Calibri"/>
              </a:rPr>
              <a:t> &gt; Click the BCU Links button in the top left-hand side &gt; Click Your Calendar) or the BCU app. </a:t>
            </a:r>
            <a:endParaRPr lang="en-GB" dirty="0">
              <a:solidFill>
                <a:schemeClr val="tx2">
                  <a:lumMod val="50000"/>
                  <a:lumOff val="50000"/>
                </a:schemeClr>
              </a:solidFill>
              <a:ea typeface="Calibri"/>
              <a:cs typeface="Calibri"/>
            </a:endParaRPr>
          </a:p>
          <a:p>
            <a:pPr marL="285750" indent="-285750">
              <a:buFont typeface="Arial"/>
              <a:buChar char="•"/>
            </a:pPr>
            <a:endParaRPr lang="en-GB" dirty="0">
              <a:solidFill>
                <a:schemeClr val="tx2">
                  <a:lumMod val="50000"/>
                  <a:lumOff val="50000"/>
                </a:schemeClr>
              </a:solidFill>
            </a:endParaRPr>
          </a:p>
          <a:p>
            <a:pPr marL="285750" indent="-285750">
              <a:buFont typeface="Arial"/>
              <a:buChar char="•"/>
            </a:pPr>
            <a:r>
              <a:rPr lang="en-GB" dirty="0">
                <a:solidFill>
                  <a:schemeClr val="tx2">
                    <a:lumMod val="50000"/>
                    <a:lumOff val="50000"/>
                  </a:schemeClr>
                </a:solidFill>
              </a:rPr>
              <a:t>Attendance is monitored from the start of term, if you have not been given a student ID card let your lecturer know that you are there and ask them to update your attendance. </a:t>
            </a:r>
            <a:endParaRPr lang="en-GB" dirty="0">
              <a:solidFill>
                <a:schemeClr val="tx2">
                  <a:lumMod val="50000"/>
                  <a:lumOff val="50000"/>
                </a:schemeClr>
              </a:solidFill>
              <a:cs typeface="Calibri"/>
            </a:endParaRPr>
          </a:p>
          <a:p>
            <a:pPr marL="285750" indent="-285750">
              <a:buFont typeface="Arial"/>
              <a:buChar char="•"/>
            </a:pPr>
            <a:endParaRPr lang="en-GB" dirty="0">
              <a:solidFill>
                <a:schemeClr val="tx2">
                  <a:lumMod val="50000"/>
                  <a:lumOff val="50000"/>
                </a:schemeClr>
              </a:solidFill>
              <a:cs typeface="Calibri"/>
            </a:endParaRPr>
          </a:p>
          <a:p>
            <a:pPr marL="285750" indent="-285750">
              <a:buFont typeface="Arial"/>
              <a:buChar char="•"/>
            </a:pPr>
            <a:r>
              <a:rPr lang="en-GB" dirty="0">
                <a:solidFill>
                  <a:schemeClr val="tx2">
                    <a:lumMod val="50000"/>
                    <a:lumOff val="50000"/>
                  </a:schemeClr>
                </a:solidFill>
                <a:cs typeface="Calibri"/>
              </a:rPr>
              <a:t>If you arrive in the UK after teaching has started, you are expected to attend your next scheduled teaching session. </a:t>
            </a:r>
            <a:endParaRPr lang="en-GB" dirty="0">
              <a:solidFill>
                <a:schemeClr val="tx2">
                  <a:lumMod val="50000"/>
                  <a:lumOff val="50000"/>
                </a:schemeClr>
              </a:solidFill>
              <a:ea typeface="Calibri"/>
              <a:cs typeface="Calibri"/>
            </a:endParaRPr>
          </a:p>
          <a:p>
            <a:pPr marL="285750" indent="-285750">
              <a:buFont typeface="Arial"/>
              <a:buChar char="•"/>
            </a:pPr>
            <a:endParaRPr lang="en-GB" dirty="0">
              <a:cs typeface="Calibri"/>
            </a:endParaRPr>
          </a:p>
          <a:p>
            <a:pPr marL="285750" indent="-285750">
              <a:buFont typeface="Arial"/>
              <a:buChar char="•"/>
            </a:pPr>
            <a:r>
              <a:rPr lang="en-GB" dirty="0">
                <a:solidFill>
                  <a:schemeClr val="bg1">
                    <a:lumMod val="50000"/>
                  </a:schemeClr>
                </a:solidFill>
                <a:cs typeface="Calibri"/>
              </a:rPr>
              <a:t>Attendance is linked to the conditions of your Student Route Visa as your primary purpose to be in the UK is to study. Failure to attend and/or low attendance will result in the University withdrawing you from your course and reporting the breach to the Home Office.</a:t>
            </a:r>
            <a:br>
              <a:rPr lang="en-GB" dirty="0">
                <a:solidFill>
                  <a:schemeClr val="bg1">
                    <a:lumMod val="50000"/>
                  </a:schemeClr>
                </a:solidFill>
                <a:cs typeface="Calibri"/>
              </a:rPr>
            </a:br>
            <a:endParaRPr lang="en-GB" dirty="0">
              <a:solidFill>
                <a:schemeClr val="bg1">
                  <a:lumMod val="50000"/>
                </a:schemeClr>
              </a:solidFill>
              <a:ea typeface="Calibri"/>
              <a:cs typeface="Calibri"/>
            </a:endParaRPr>
          </a:p>
          <a:p>
            <a:pPr marL="285750" indent="-285750">
              <a:buFont typeface="Arial"/>
              <a:buChar char="•"/>
            </a:pPr>
            <a:r>
              <a:rPr lang="en-GB" dirty="0">
                <a:solidFill>
                  <a:schemeClr val="bg1">
                    <a:lumMod val="50000"/>
                  </a:schemeClr>
                </a:solidFill>
                <a:cs typeface="Calibri"/>
              </a:rPr>
              <a:t>The Student Academic Engagement Policy can be accessed from the </a:t>
            </a:r>
            <a:r>
              <a:rPr lang="en-GB" u="sng" dirty="0">
                <a:solidFill>
                  <a:schemeClr val="bg1">
                    <a:lumMod val="50000"/>
                  </a:schemeClr>
                </a:solidFill>
                <a:cs typeface="Calibri"/>
                <a:hlinkClick r:id="rId4">
                  <a:extLst>
                    <a:ext uri="{A12FA001-AC4F-418D-AE19-62706E023703}">
                      <ahyp:hlinkClr xmlns:ahyp="http://schemas.microsoft.com/office/drawing/2018/hyperlinkcolor" val="tx"/>
                    </a:ext>
                  </a:extLst>
                </a:hlinkClick>
              </a:rPr>
              <a:t>Student Contract </a:t>
            </a:r>
            <a:r>
              <a:rPr lang="en-GB" dirty="0">
                <a:solidFill>
                  <a:schemeClr val="bg1">
                    <a:lumMod val="50000"/>
                  </a:schemeClr>
                </a:solidFill>
                <a:cs typeface="Calibri"/>
              </a:rPr>
              <a:t>under the 2023/24 academic year.</a:t>
            </a:r>
            <a:endParaRPr lang="en-GB" dirty="0">
              <a:solidFill>
                <a:schemeClr val="bg1">
                  <a:lumMod val="50000"/>
                </a:schemeClr>
              </a:solidFill>
            </a:endParaRPr>
          </a:p>
          <a:p>
            <a:endParaRPr lang="en-GB" dirty="0">
              <a:highlight>
                <a:srgbClr val="FFFF00"/>
              </a:highlight>
              <a:cs typeface="Calibri"/>
            </a:endParaRPr>
          </a:p>
          <a:p>
            <a:pPr>
              <a:buFont typeface="Arial"/>
            </a:pPr>
            <a:endParaRPr lang="en-GB" dirty="0">
              <a:highlight>
                <a:srgbClr val="FFFF00"/>
              </a:highlight>
              <a:ea typeface="Calibri"/>
              <a:cs typeface="Calibri"/>
            </a:endParaRPr>
          </a:p>
          <a:p>
            <a:pPr marL="285750" indent="-285750">
              <a:buFont typeface="Arial"/>
              <a:buChar char="•"/>
            </a:pPr>
            <a:endParaRPr lang="en-GB" dirty="0">
              <a:solidFill>
                <a:schemeClr val="tx2">
                  <a:lumMod val="50000"/>
                  <a:lumOff val="50000"/>
                </a:schemeClr>
              </a:solidFill>
              <a:cs typeface="Calibri"/>
            </a:endParaRPr>
          </a:p>
          <a:p>
            <a:endParaRPr lang="en-GB" dirty="0">
              <a:solidFill>
                <a:schemeClr val="tx2">
                  <a:lumMod val="50000"/>
                  <a:lumOff val="50000"/>
                </a:schemeClr>
              </a:solidFill>
            </a:endParaRPr>
          </a:p>
          <a:p>
            <a:endParaRPr lang="en-GB" dirty="0">
              <a:solidFill>
                <a:schemeClr val="tx2">
                  <a:lumMod val="50000"/>
                  <a:lumOff val="50000"/>
                </a:schemeClr>
              </a:solidFill>
            </a:endParaRPr>
          </a:p>
          <a:p>
            <a:endParaRPr lang="en-GB" dirty="0">
              <a:solidFill>
                <a:schemeClr val="tx2">
                  <a:lumMod val="50000"/>
                  <a:lumOff val="50000"/>
                </a:schemeClr>
              </a:solidFill>
            </a:endParaRPr>
          </a:p>
          <a:p>
            <a:endParaRPr lang="en-GB" dirty="0">
              <a:solidFill>
                <a:schemeClr val="tx2">
                  <a:lumMod val="50000"/>
                  <a:lumOff val="50000"/>
                </a:schemeClr>
              </a:solidFill>
              <a:cs typeface="Calibri" panose="020F0502020204030204"/>
            </a:endParaRPr>
          </a:p>
          <a:p>
            <a:endParaRPr lang="en-GB" dirty="0">
              <a:solidFill>
                <a:schemeClr val="tx2">
                  <a:lumMod val="50000"/>
                  <a:lumOff val="50000"/>
                </a:schemeClr>
              </a:solidFill>
              <a:cs typeface="Calibri" panose="020F0502020204030204"/>
            </a:endParaRPr>
          </a:p>
        </p:txBody>
      </p:sp>
      <p:sp>
        <p:nvSpPr>
          <p:cNvPr id="2" name="Title 1">
            <a:extLst>
              <a:ext uri="{FF2B5EF4-FFF2-40B4-BE49-F238E27FC236}">
                <a16:creationId xmlns:a16="http://schemas.microsoft.com/office/drawing/2014/main" id="{3991B160-4A4C-487D-164F-FA27696E53D9}"/>
              </a:ext>
            </a:extLst>
          </p:cNvPr>
          <p:cNvSpPr txBox="1">
            <a:spLocks noGrp="1"/>
          </p:cNvSpPr>
          <p:nvPr>
            <p:ph type="title" idx="4294967295"/>
          </p:nvPr>
        </p:nvSpPr>
        <p:spPr>
          <a:xfrm>
            <a:off x="255386" y="346510"/>
            <a:ext cx="609460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rPr>
              <a:t>International Enrolment 2023-24</a:t>
            </a:r>
          </a:p>
          <a:p>
            <a:pPr>
              <a:lnSpc>
                <a:spcPct val="100000"/>
              </a:lnSpc>
              <a:spcBef>
                <a:spcPts val="0"/>
              </a:spcBef>
              <a:defRPr/>
            </a:pPr>
            <a:br>
              <a:rPr lang="en-GB" sz="2000" b="1" i="0" u="none" strike="noStrike" kern="1200" cap="none" spc="0" normalizeH="0" baseline="0" noProof="0">
                <a:ln>
                  <a:noFill/>
                </a:ln>
                <a:solidFill>
                  <a:schemeClr val="tx2">
                    <a:lumMod val="50000"/>
                    <a:lumOff val="50000"/>
                  </a:schemeClr>
                </a:solidFill>
                <a:effectLst/>
                <a:uLnTx/>
                <a:uFillTx/>
                <a:latin typeface="+mn-lt"/>
                <a:ea typeface="+mn-ea"/>
                <a:cs typeface="Calibri"/>
              </a:rPr>
            </a:br>
            <a:endParaRPr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Calibri"/>
            </a:endParaRPr>
          </a:p>
        </p:txBody>
      </p:sp>
      <p:pic>
        <p:nvPicPr>
          <p:cNvPr id="4" name="Picture 3">
            <a:extLst>
              <a:ext uri="{FF2B5EF4-FFF2-40B4-BE49-F238E27FC236}">
                <a16:creationId xmlns:a16="http://schemas.microsoft.com/office/drawing/2014/main" id="{5FCBFF1D-EED3-F80A-FD52-931132B227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5386" y="1464598"/>
            <a:ext cx="4113414" cy="266740"/>
          </a:xfrm>
          <a:prstGeom prst="rect">
            <a:avLst/>
          </a:prstGeom>
        </p:spPr>
      </p:pic>
    </p:spTree>
    <p:extLst>
      <p:ext uri="{BB962C8B-B14F-4D97-AF65-F5344CB8AC3E}">
        <p14:creationId xmlns:p14="http://schemas.microsoft.com/office/powerpoint/2010/main" val="405837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2" name="TextBox 1">
            <a:extLst>
              <a:ext uri="{FF2B5EF4-FFF2-40B4-BE49-F238E27FC236}">
                <a16:creationId xmlns:a16="http://schemas.microsoft.com/office/drawing/2014/main" id="{3991B160-4A4C-487D-164F-FA27696E53D9}"/>
              </a:ext>
            </a:extLst>
          </p:cNvPr>
          <p:cNvSpPr txBox="1"/>
          <p:nvPr/>
        </p:nvSpPr>
        <p:spPr>
          <a:xfrm>
            <a:off x="255386" y="291683"/>
            <a:ext cx="6094602" cy="1015663"/>
          </a:xfrm>
          <a:prstGeom prst="rect">
            <a:avLst/>
          </a:prstGeom>
          <a:noFill/>
        </p:spPr>
        <p:txBody>
          <a:bodyPr wrap="square">
            <a:spAutoFit/>
          </a:bodyPr>
          <a:lstStyle/>
          <a:p>
            <a:r>
              <a:rPr lang="en-GB" sz="2000" b="1">
                <a:solidFill>
                  <a:schemeClr val="tx2">
                    <a:lumMod val="50000"/>
                    <a:lumOff val="50000"/>
                  </a:schemeClr>
                </a:solidFill>
              </a:rPr>
              <a:t>International Enrolment 2023-24</a:t>
            </a:r>
          </a:p>
          <a:p>
            <a:r>
              <a:rPr lang="en-GB" sz="2000" b="1">
                <a:solidFill>
                  <a:schemeClr val="tx2">
                    <a:lumMod val="50000"/>
                    <a:lumOff val="50000"/>
                  </a:schemeClr>
                </a:solidFill>
              </a:rPr>
              <a:t> </a:t>
            </a:r>
          </a:p>
          <a:p>
            <a:endParaRPr lang="en-GB" sz="2000" b="1">
              <a:solidFill>
                <a:schemeClr val="tx2">
                  <a:lumMod val="50000"/>
                  <a:lumOff val="50000"/>
                </a:schemeClr>
              </a:solidFill>
            </a:endParaRPr>
          </a:p>
        </p:txBody>
      </p:sp>
      <p:sp>
        <p:nvSpPr>
          <p:cNvPr id="5" name="Title 4">
            <a:extLst>
              <a:ext uri="{FF2B5EF4-FFF2-40B4-BE49-F238E27FC236}">
                <a16:creationId xmlns:a16="http://schemas.microsoft.com/office/drawing/2014/main" id="{FF858FD0-CA46-DAD3-F5AD-1488AF6DAB9E}"/>
              </a:ext>
            </a:extLst>
          </p:cNvPr>
          <p:cNvSpPr txBox="1">
            <a:spLocks noGrp="1"/>
          </p:cNvSpPr>
          <p:nvPr>
            <p:ph type="title" idx="4294967295"/>
          </p:nvPr>
        </p:nvSpPr>
        <p:spPr>
          <a:xfrm>
            <a:off x="426548" y="848746"/>
            <a:ext cx="11232930" cy="486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latin typeface="+mn-lt"/>
                <a:ea typeface="+mn-ea"/>
                <a:cs typeface="Calibri"/>
              </a:rPr>
              <a:t>Help with enrolment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chemeClr val="tx1"/>
              </a:solidFill>
              <a:effectLst/>
              <a:uLnTx/>
              <a:uFillTx/>
              <a:latin typeface="+mn-lt"/>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mn-lt"/>
                <a:ea typeface="+mn-ea"/>
                <a:cs typeface="Calibri"/>
              </a:rPr>
              <a:t>Your Enrolment Support Team can be contacted by email or telephone. The team are available Monday to Friday, 9am - 5pm.</a:t>
            </a:r>
            <a:br>
              <a:rPr lang="en-GB" sz="2400" b="0" i="0" u="none" strike="noStrike" kern="1200" cap="none" spc="0" normalizeH="0" baseline="0" noProof="0" dirty="0">
                <a:ln>
                  <a:noFill/>
                </a:ln>
                <a:effectLst/>
                <a:uLnTx/>
                <a:uFillTx/>
                <a:latin typeface="+mn-lt"/>
                <a:ea typeface="+mn-ea"/>
                <a:cs typeface="Calibri"/>
              </a:rPr>
            </a:br>
            <a:r>
              <a:rPr kumimoji="0" lang="en-GB" sz="2400" b="0" i="0" u="none" strike="noStrike" kern="1200" cap="none" spc="0" normalizeH="0" baseline="0" noProof="0" dirty="0">
                <a:ln>
                  <a:noFill/>
                </a:ln>
                <a:solidFill>
                  <a:srgbClr val="000000"/>
                </a:solidFill>
                <a:effectLst/>
                <a:uLnTx/>
                <a:uFillTx/>
                <a:latin typeface="+mn-lt"/>
                <a:ea typeface="+mn-ea"/>
                <a:cs typeface="Calibri"/>
              </a:rPr>
              <a:t>Email: </a:t>
            </a:r>
            <a:r>
              <a:rPr kumimoji="0" lang="en-GB" sz="2400" b="0" i="0" u="sng" strike="noStrike" kern="1200" cap="none" spc="0" normalizeH="0" baseline="0" noProof="0" dirty="0">
                <a:ln>
                  <a:noFill/>
                </a:ln>
                <a:solidFill>
                  <a:srgbClr val="0563C1"/>
                </a:solidFill>
                <a:effectLst/>
                <a:uLnTx/>
                <a:uFillTx/>
                <a:latin typeface="+mn-lt"/>
                <a:ea typeface="+mn-ea"/>
                <a:cs typeface="Calibri"/>
                <a:hlinkClick r:id="rId4"/>
              </a:rPr>
              <a:t>studentengagement@bcu.ac.uk</a:t>
            </a:r>
            <a:r>
              <a:rPr kumimoji="0" lang="en-GB" sz="2400" b="0" i="0" u="none" strike="noStrike" kern="1200" cap="none" spc="0" normalizeH="0" baseline="0" noProof="0" dirty="0">
                <a:ln>
                  <a:noFill/>
                </a:ln>
                <a:solidFill>
                  <a:srgbClr val="000000"/>
                </a:solidFill>
                <a:effectLst/>
                <a:uLnTx/>
                <a:uFillTx/>
                <a:latin typeface="+mn-lt"/>
                <a:ea typeface="+mn-ea"/>
                <a:cs typeface="Calibri"/>
              </a:rPr>
              <a:t> </a:t>
            </a:r>
            <a:br>
              <a:rPr lang="en-GB" sz="2400" b="0" i="0" u="none" strike="noStrike" kern="1200" cap="none" spc="0" normalizeH="0" baseline="0" noProof="0" dirty="0">
                <a:ln>
                  <a:noFill/>
                </a:ln>
                <a:effectLst/>
                <a:uLnTx/>
                <a:uFillTx/>
                <a:latin typeface="+mn-lt"/>
                <a:ea typeface="+mn-ea"/>
                <a:cs typeface="Calibri"/>
              </a:rPr>
            </a:br>
            <a:r>
              <a:rPr kumimoji="0" lang="en-GB" sz="2400" b="0" i="0" u="none" strike="noStrike" kern="1200" cap="none" spc="0" normalizeH="0" baseline="0" noProof="0" dirty="0">
                <a:ln>
                  <a:noFill/>
                </a:ln>
                <a:solidFill>
                  <a:srgbClr val="000000"/>
                </a:solidFill>
                <a:effectLst/>
                <a:uLnTx/>
                <a:uFillTx/>
                <a:latin typeface="+mn-lt"/>
                <a:ea typeface="+mn-ea"/>
                <a:cs typeface="Calibri"/>
              </a:rPr>
              <a:t>Telephone: +44 121 331 5684  </a:t>
            </a:r>
            <a:endParaRPr kumimoji="0" lang="en-GB" sz="2400" b="0" i="0" u="none" strike="noStrike" kern="1200" cap="none" spc="0" normalizeH="0" baseline="0" noProof="0" dirty="0">
              <a:ln>
                <a:noFill/>
              </a:ln>
              <a:solidFill>
                <a:srgbClr val="000000"/>
              </a:solidFill>
              <a:effectLst/>
              <a:uLnTx/>
              <a:uFillTx/>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n-lt"/>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srgbClr val="000000"/>
              </a:solidFill>
              <a:effectLst/>
              <a:highlight>
                <a:srgbClr val="FFFF00"/>
              </a:highlight>
              <a:uLnTx/>
              <a:uFillTx/>
              <a:latin typeface="+mn-lt"/>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srgbClr val="000000"/>
              </a:solidFill>
              <a:effectLst/>
              <a:highlight>
                <a:srgbClr val="FFFF00"/>
              </a:highlight>
              <a:uLnTx/>
              <a:uFillTx/>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000F4D"/>
              </a:solidFill>
              <a:effectLst/>
              <a:uLnTx/>
              <a:uFillTx/>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chemeClr val="tx1"/>
              </a:solidFill>
              <a:effectLst/>
              <a:uLnTx/>
              <a:uFillTx/>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i="0" u="none" strike="noStrike" kern="1200" cap="none" spc="0" normalizeH="0" baseline="0" noProof="0" dirty="0">
              <a:ln>
                <a:noFill/>
              </a:ln>
              <a:solidFill>
                <a:schemeClr val="tx1"/>
              </a:solidFill>
              <a:effectLst/>
              <a:uLnTx/>
              <a:uFillTx/>
              <a:latin typeface="+mn-lt"/>
              <a:ea typeface="Calibri"/>
              <a:cs typeface="Calibri"/>
            </a:endParaRPr>
          </a:p>
        </p:txBody>
      </p:sp>
      <p:pic>
        <p:nvPicPr>
          <p:cNvPr id="3" name="Picture 2">
            <a:extLst>
              <a:ext uri="{FF2B5EF4-FFF2-40B4-BE49-F238E27FC236}">
                <a16:creationId xmlns:a16="http://schemas.microsoft.com/office/drawing/2014/main" id="{73C42526-124B-65DB-FB24-C31C438467C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6548" y="1320708"/>
            <a:ext cx="3650947" cy="231886"/>
          </a:xfrm>
          <a:prstGeom prst="rect">
            <a:avLst/>
          </a:prstGeom>
        </p:spPr>
      </p:pic>
    </p:spTree>
    <p:extLst>
      <p:ext uri="{BB962C8B-B14F-4D97-AF65-F5344CB8AC3E}">
        <p14:creationId xmlns:p14="http://schemas.microsoft.com/office/powerpoint/2010/main" val="131957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a:spLocks noGrp="1"/>
          </p:cNvSpPr>
          <p:nvPr>
            <p:ph type="title" idx="4294967295"/>
          </p:nvPr>
        </p:nvSpPr>
        <p:spPr>
          <a:xfrm>
            <a:off x="255386" y="291683"/>
            <a:ext cx="60946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mn-cs"/>
              </a:rPr>
              <a:t>International Enrolment 2023-24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chemeClr val="tx2">
                  <a:lumMod val="50000"/>
                  <a:lumOff val="50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5A1FB074-249A-D7C2-171C-85A6FD249EFD}"/>
              </a:ext>
            </a:extLst>
          </p:cNvPr>
          <p:cNvSpPr txBox="1"/>
          <p:nvPr/>
        </p:nvSpPr>
        <p:spPr>
          <a:xfrm>
            <a:off x="255386" y="999569"/>
            <a:ext cx="11759405" cy="8771632"/>
          </a:xfrm>
          <a:prstGeom prst="rect">
            <a:avLst/>
          </a:prstGeom>
          <a:noFill/>
        </p:spPr>
        <p:txBody>
          <a:bodyPr wrap="square" lIns="91440" tIns="45720" rIns="91440" bIns="45720" anchor="t">
            <a:spAutoFit/>
          </a:bodyPr>
          <a:lstStyle/>
          <a:p>
            <a:r>
              <a:rPr lang="en-GB" sz="3200" b="1"/>
              <a:t>Before you arrive </a:t>
            </a:r>
          </a:p>
          <a:p>
            <a:endParaRPr lang="en-GB" sz="3200" b="1"/>
          </a:p>
          <a:p>
            <a:pPr marL="285750" indent="-285750">
              <a:buFont typeface="Arial"/>
              <a:buChar char="•"/>
            </a:pPr>
            <a:r>
              <a:rPr lang="en-GB" sz="2400">
                <a:solidFill>
                  <a:schemeClr val="bg2">
                    <a:lumMod val="50000"/>
                  </a:schemeClr>
                </a:solidFill>
                <a:cs typeface="Calibri"/>
              </a:rPr>
              <a:t>Check your emails - An invitation to enrol will be sent to your personal email address before your course start date provided you have accepted an unconditional offer and received your Confirmation of Acceptance of Study (CAS) Letter. </a:t>
            </a:r>
          </a:p>
          <a:p>
            <a:pPr marL="285750" indent="-285750">
              <a:buFont typeface="Arial"/>
              <a:buChar char="•"/>
            </a:pPr>
            <a:endParaRPr lang="en-GB" sz="2400">
              <a:solidFill>
                <a:schemeClr val="bg2">
                  <a:lumMod val="50000"/>
                </a:schemeClr>
              </a:solidFill>
              <a:cs typeface="Calibri"/>
            </a:endParaRPr>
          </a:p>
          <a:p>
            <a:pPr marL="285750" indent="-285750">
              <a:buFont typeface="Arial"/>
              <a:buChar char="•"/>
            </a:pPr>
            <a:r>
              <a:rPr lang="en-GB" sz="2400">
                <a:solidFill>
                  <a:schemeClr val="bg2">
                    <a:lumMod val="50000"/>
                  </a:schemeClr>
                </a:solidFill>
                <a:cs typeface="Calibri"/>
              </a:rPr>
              <a:t>You will receive a separate email with IT log in details. </a:t>
            </a:r>
          </a:p>
          <a:p>
            <a:pPr marL="285750" indent="-285750">
              <a:buFont typeface="Arial"/>
              <a:buChar char="•"/>
            </a:pPr>
            <a:endParaRPr lang="en-GB" sz="2400">
              <a:solidFill>
                <a:schemeClr val="bg2">
                  <a:lumMod val="50000"/>
                </a:schemeClr>
              </a:solidFill>
              <a:cs typeface="Calibri"/>
            </a:endParaRPr>
          </a:p>
          <a:p>
            <a:pPr marL="285750" indent="-285750">
              <a:buFont typeface="Arial"/>
              <a:buChar char="•"/>
            </a:pPr>
            <a:r>
              <a:rPr lang="en-GB" sz="2400" b="1">
                <a:solidFill>
                  <a:schemeClr val="bg2">
                    <a:lumMod val="50000"/>
                  </a:schemeClr>
                </a:solidFill>
                <a:cs typeface="Calibri"/>
              </a:rPr>
              <a:t>Make a note of your student ID number. </a:t>
            </a:r>
          </a:p>
          <a:p>
            <a:pPr marL="285750" indent="-285750">
              <a:buFont typeface="Arial"/>
              <a:buChar char="•"/>
            </a:pPr>
            <a:endParaRPr lang="en-GB" sz="2400">
              <a:solidFill>
                <a:srgbClr val="7F7F7F"/>
              </a:solidFill>
              <a:cs typeface="Calibri"/>
            </a:endParaRPr>
          </a:p>
          <a:p>
            <a:pPr marL="285750" indent="-285750">
              <a:buFont typeface="Arial"/>
              <a:buChar char="•"/>
            </a:pPr>
            <a:r>
              <a:rPr lang="en-GB" sz="2400">
                <a:solidFill>
                  <a:srgbClr val="7F7F7F"/>
                </a:solidFill>
                <a:cs typeface="Calibri"/>
              </a:rPr>
              <a:t>Let us know your travel plans and keep us updated with your arrival date. </a:t>
            </a:r>
          </a:p>
          <a:p>
            <a:endParaRPr lang="en-GB">
              <a:solidFill>
                <a:srgbClr val="7F7F7F"/>
              </a:solidFill>
              <a:cs typeface="Calibri"/>
            </a:endParaRPr>
          </a:p>
          <a:p>
            <a:endParaRPr lang="en-GB" b="1">
              <a:highlight>
                <a:srgbClr val="FFFF00"/>
              </a:highlight>
            </a:endParaRPr>
          </a:p>
          <a:p>
            <a:endParaRPr lang="en-GB" b="1">
              <a:highlight>
                <a:srgbClr val="FFFF00"/>
              </a:highlight>
              <a:cs typeface="Calibri" panose="020F0502020204030204"/>
            </a:endParaRPr>
          </a:p>
          <a:p>
            <a:endParaRPr lang="en-GB" sz="3200" b="1">
              <a:cs typeface="Calibri" panose="020F0502020204030204"/>
            </a:endParaRPr>
          </a:p>
          <a:p>
            <a:endParaRPr lang="en-GB">
              <a:solidFill>
                <a:srgbClr val="000F4D"/>
              </a:solidFill>
              <a:cs typeface="Calibri"/>
            </a:endParaRPr>
          </a:p>
          <a:p>
            <a:pPr marL="285750" indent="-285750">
              <a:buFontTx/>
              <a:buChar char="-"/>
            </a:pPr>
            <a:endParaRPr lang="en-GB">
              <a:solidFill>
                <a:schemeClr val="tx2">
                  <a:lumMod val="50000"/>
                  <a:lumOff val="50000"/>
                </a:schemeClr>
              </a:solidFill>
              <a:cs typeface="Calibri"/>
            </a:endParaRPr>
          </a:p>
          <a:p>
            <a:pPr marL="285750" indent="-285750">
              <a:buFontTx/>
              <a:buChar char="-"/>
            </a:pPr>
            <a:endParaRPr lang="en-GB">
              <a:solidFill>
                <a:schemeClr val="tx2">
                  <a:lumMod val="50000"/>
                  <a:lumOff val="50000"/>
                </a:schemeClr>
              </a:solidFill>
            </a:endParaRPr>
          </a:p>
          <a:p>
            <a:pPr marL="285750" indent="-285750">
              <a:buChar char="-"/>
            </a:pPr>
            <a:endParaRPr lang="en-GB">
              <a:solidFill>
                <a:schemeClr val="tx2">
                  <a:lumMod val="50000"/>
                  <a:lumOff val="50000"/>
                </a:schemeClr>
              </a:solidFill>
              <a:cs typeface="Calibri" panose="020F0502020204030204"/>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cs typeface="Calibri" panose="020F0502020204030204"/>
            </a:endParaRPr>
          </a:p>
        </p:txBody>
      </p:sp>
      <p:pic>
        <p:nvPicPr>
          <p:cNvPr id="4" name="Picture 3">
            <a:extLst>
              <a:ext uri="{FF2B5EF4-FFF2-40B4-BE49-F238E27FC236}">
                <a16:creationId xmlns:a16="http://schemas.microsoft.com/office/drawing/2014/main" id="{5E7C9C1C-2C6B-7B01-495C-74A8BF55F23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5387" y="1482871"/>
            <a:ext cx="3417306" cy="224584"/>
          </a:xfrm>
          <a:prstGeom prst="rect">
            <a:avLst/>
          </a:prstGeom>
        </p:spPr>
      </p:pic>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Tree>
    <p:extLst>
      <p:ext uri="{BB962C8B-B14F-4D97-AF65-F5344CB8AC3E}">
        <p14:creationId xmlns:p14="http://schemas.microsoft.com/office/powerpoint/2010/main" val="330915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p:nvPr/>
        </p:nvSpPr>
        <p:spPr>
          <a:xfrm>
            <a:off x="335126" y="238788"/>
            <a:ext cx="6094602" cy="1015663"/>
          </a:xfrm>
          <a:prstGeom prst="rect">
            <a:avLst/>
          </a:prstGeom>
          <a:noFill/>
        </p:spPr>
        <p:txBody>
          <a:bodyPr wrap="square">
            <a:spAutoFit/>
          </a:bodyPr>
          <a:lstStyle/>
          <a:p>
            <a:r>
              <a:rPr lang="en-GB" sz="2000" b="1">
                <a:solidFill>
                  <a:schemeClr val="tx2">
                    <a:lumMod val="50000"/>
                    <a:lumOff val="50000"/>
                  </a:schemeClr>
                </a:solidFill>
              </a:rPr>
              <a:t>International Enrolment 2023-24</a:t>
            </a:r>
          </a:p>
          <a:p>
            <a:r>
              <a:rPr lang="en-GB" sz="2000" b="1">
                <a:solidFill>
                  <a:schemeClr val="tx2">
                    <a:lumMod val="50000"/>
                    <a:lumOff val="50000"/>
                  </a:schemeClr>
                </a:solidFill>
              </a:rPr>
              <a:t> </a:t>
            </a:r>
          </a:p>
          <a:p>
            <a:endParaRPr lang="en-GB" sz="2000" b="1">
              <a:solidFill>
                <a:schemeClr val="tx2">
                  <a:lumMod val="50000"/>
                  <a:lumOff val="50000"/>
                </a:schemeClr>
              </a:solidFill>
            </a:endParaRPr>
          </a:p>
        </p:txBody>
      </p:sp>
      <p:pic>
        <p:nvPicPr>
          <p:cNvPr id="4" name="Picture 3">
            <a:extLst>
              <a:ext uri="{FF2B5EF4-FFF2-40B4-BE49-F238E27FC236}">
                <a16:creationId xmlns:a16="http://schemas.microsoft.com/office/drawing/2014/main" id="{5E933AF9-27B8-8888-856E-EA591FE01E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5126" y="1471684"/>
            <a:ext cx="5212757" cy="344415"/>
          </a:xfrm>
          <a:prstGeom prst="rect">
            <a:avLst/>
          </a:prstGeom>
        </p:spPr>
      </p:pic>
      <p:sp>
        <p:nvSpPr>
          <p:cNvPr id="5" name="Title 4">
            <a:extLst>
              <a:ext uri="{FF2B5EF4-FFF2-40B4-BE49-F238E27FC236}">
                <a16:creationId xmlns:a16="http://schemas.microsoft.com/office/drawing/2014/main" id="{B7D35795-6087-36EE-1CBF-B9EC2D6B5F5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cs typeface="Calibri Light"/>
              </a:rPr>
              <a:t>Travel Plans and Arrival Details</a:t>
            </a:r>
            <a:endParaRPr lang="en-GB" dirty="0"/>
          </a:p>
        </p:txBody>
      </p:sp>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255386" y="936796"/>
            <a:ext cx="11759405" cy="5663089"/>
          </a:xfrm>
          <a:prstGeom prst="rect">
            <a:avLst/>
          </a:prstGeom>
          <a:noFill/>
        </p:spPr>
        <p:txBody>
          <a:bodyPr wrap="square" lIns="91440" tIns="45720" rIns="91440" bIns="45720" anchor="t">
            <a:spAutoFit/>
          </a:bodyPr>
          <a:lstStyle/>
          <a:p>
            <a:r>
              <a:rPr lang="en-GB" sz="3200" b="1">
                <a:solidFill>
                  <a:srgbClr val="002060"/>
                </a:solidFill>
              </a:rPr>
              <a:t>Travel plans and arrival details</a:t>
            </a:r>
          </a:p>
          <a:p>
            <a:endParaRPr lang="en-GB" sz="3200">
              <a:solidFill>
                <a:srgbClr val="002060"/>
              </a:solidFill>
            </a:endParaRPr>
          </a:p>
          <a:p>
            <a:r>
              <a:rPr lang="en-GB">
                <a:solidFill>
                  <a:schemeClr val="bg2">
                    <a:lumMod val="50000"/>
                  </a:schemeClr>
                </a:solidFill>
                <a:cs typeface="Calibri"/>
              </a:rPr>
              <a:t>So that we can support you, it is important that you keep us updated with your travel plans and arrival details. Please log into your </a:t>
            </a:r>
            <a:r>
              <a:rPr lang="en-GB" err="1">
                <a:solidFill>
                  <a:schemeClr val="bg2">
                    <a:lumMod val="50000"/>
                  </a:schemeClr>
                </a:solidFill>
                <a:cs typeface="Calibri"/>
              </a:rPr>
              <a:t>mySRS</a:t>
            </a:r>
            <a:r>
              <a:rPr lang="en-GB">
                <a:solidFill>
                  <a:schemeClr val="bg2">
                    <a:lumMod val="50000"/>
                  </a:schemeClr>
                </a:solidFill>
                <a:cs typeface="Calibri"/>
              </a:rPr>
              <a:t> portal and provide the following details: </a:t>
            </a:r>
            <a:br>
              <a:rPr lang="en-GB">
                <a:cs typeface="Calibri"/>
              </a:rPr>
            </a:br>
            <a:endParaRPr lang="en-GB">
              <a:solidFill>
                <a:schemeClr val="bg2">
                  <a:lumMod val="50000"/>
                </a:schemeClr>
              </a:solidFill>
              <a:cs typeface="Calibri"/>
            </a:endParaRPr>
          </a:p>
          <a:p>
            <a:pPr marL="285750" indent="-285750">
              <a:buFont typeface="Arial"/>
              <a:buChar char="•"/>
            </a:pPr>
            <a:r>
              <a:rPr lang="en-GB">
                <a:solidFill>
                  <a:schemeClr val="bg2">
                    <a:lumMod val="50000"/>
                  </a:schemeClr>
                </a:solidFill>
                <a:cs typeface="Calibri"/>
              </a:rPr>
              <a:t>Visa issued (inc. details) </a:t>
            </a:r>
          </a:p>
          <a:p>
            <a:pPr marL="285750" indent="-285750">
              <a:buFont typeface="Arial"/>
              <a:buChar char="•"/>
            </a:pPr>
            <a:r>
              <a:rPr lang="en-GB">
                <a:solidFill>
                  <a:schemeClr val="bg2">
                    <a:lumMod val="50000"/>
                  </a:schemeClr>
                </a:solidFill>
                <a:cs typeface="Calibri"/>
              </a:rPr>
              <a:t>BRP issue point </a:t>
            </a:r>
          </a:p>
          <a:p>
            <a:pPr marL="285750" indent="-285750">
              <a:buFont typeface="Arial"/>
              <a:buChar char="•"/>
            </a:pPr>
            <a:r>
              <a:rPr lang="en-GB">
                <a:solidFill>
                  <a:schemeClr val="bg2">
                    <a:lumMod val="50000"/>
                  </a:schemeClr>
                </a:solidFill>
                <a:cs typeface="Calibri"/>
              </a:rPr>
              <a:t>Flight booked </a:t>
            </a:r>
          </a:p>
          <a:p>
            <a:pPr marL="285750" indent="-285750">
              <a:buFont typeface="Arial"/>
              <a:buChar char="•"/>
            </a:pPr>
            <a:r>
              <a:rPr lang="en-GB">
                <a:solidFill>
                  <a:schemeClr val="bg2">
                    <a:lumMod val="50000"/>
                  </a:schemeClr>
                </a:solidFill>
                <a:cs typeface="Calibri"/>
              </a:rPr>
              <a:t>Arrival date </a:t>
            </a:r>
          </a:p>
          <a:p>
            <a:pPr marL="285750" indent="-285750">
              <a:buFont typeface="Arial"/>
              <a:buChar char="•"/>
            </a:pPr>
            <a:endParaRPr lang="en-GB" sz="1000">
              <a:solidFill>
                <a:schemeClr val="bg2">
                  <a:lumMod val="50000"/>
                </a:schemeClr>
              </a:solidFill>
              <a:cs typeface="Calibri"/>
            </a:endParaRPr>
          </a:p>
          <a:p>
            <a:r>
              <a:rPr lang="en-GB" b="1">
                <a:solidFill>
                  <a:schemeClr val="bg2">
                    <a:lumMod val="50000"/>
                  </a:schemeClr>
                </a:solidFill>
                <a:cs typeface="Calibri"/>
              </a:rPr>
              <a:t>If anything changes you will need to log back in and keep us updated. </a:t>
            </a:r>
            <a:br>
              <a:rPr lang="en-GB">
                <a:cs typeface="Calibri"/>
              </a:rPr>
            </a:br>
            <a:endParaRPr lang="en-GB">
              <a:solidFill>
                <a:schemeClr val="bg2">
                  <a:lumMod val="50000"/>
                </a:schemeClr>
              </a:solidFill>
              <a:cs typeface="Calibri"/>
            </a:endParaRPr>
          </a:p>
          <a:p>
            <a:pPr marL="285750" indent="-285750">
              <a:buFont typeface="Arial"/>
              <a:buChar char="•"/>
            </a:pPr>
            <a:r>
              <a:rPr lang="en-GB">
                <a:solidFill>
                  <a:schemeClr val="bg2">
                    <a:lumMod val="50000"/>
                  </a:schemeClr>
                </a:solidFill>
                <a:cs typeface="Calibri"/>
              </a:rPr>
              <a:t>Students should arrive in the UK and enrol by the time your teaching starts. This will ensure that you have the necessary access to all the resources that you need to successfully start your course. </a:t>
            </a:r>
          </a:p>
          <a:p>
            <a:pPr marL="285750" indent="-285750">
              <a:buFont typeface="Arial"/>
              <a:buChar char="•"/>
            </a:pPr>
            <a:endParaRPr lang="en-GB">
              <a:solidFill>
                <a:schemeClr val="bg2">
                  <a:lumMod val="50000"/>
                </a:schemeClr>
              </a:solidFill>
              <a:cs typeface="Calibri"/>
            </a:endParaRPr>
          </a:p>
          <a:p>
            <a:pPr marL="285750" indent="-285750">
              <a:buFont typeface="Arial"/>
              <a:buChar char="•"/>
            </a:pPr>
            <a:r>
              <a:rPr lang="en-GB">
                <a:solidFill>
                  <a:schemeClr val="bg2">
                    <a:lumMod val="50000"/>
                  </a:schemeClr>
                </a:solidFill>
                <a:cs typeface="Calibri"/>
              </a:rPr>
              <a:t>If you are going to be delayed, you must let the Student Engagement Team know by logging this on the </a:t>
            </a:r>
            <a:r>
              <a:rPr lang="en-GB" err="1">
                <a:solidFill>
                  <a:schemeClr val="bg2">
                    <a:lumMod val="50000"/>
                  </a:schemeClr>
                </a:solidFill>
                <a:cs typeface="Calibri"/>
              </a:rPr>
              <a:t>mySRS</a:t>
            </a:r>
            <a:r>
              <a:rPr lang="en-GB">
                <a:solidFill>
                  <a:schemeClr val="bg2">
                    <a:lumMod val="50000"/>
                  </a:schemeClr>
                </a:solidFill>
                <a:cs typeface="Calibri"/>
              </a:rPr>
              <a:t> portal or by emailing </a:t>
            </a:r>
            <a:r>
              <a:rPr lang="en-GB">
                <a:solidFill>
                  <a:schemeClr val="bg2">
                    <a:lumMod val="50000"/>
                  </a:schemeClr>
                </a:solidFill>
                <a:cs typeface="Calibri"/>
                <a:hlinkClick r:id="rId5">
                  <a:extLst>
                    <a:ext uri="{A12FA001-AC4F-418D-AE19-62706E023703}">
                      <ahyp:hlinkClr xmlns:ahyp="http://schemas.microsoft.com/office/drawing/2018/hyperlinkcolor" val="tx"/>
                    </a:ext>
                  </a:extLst>
                </a:hlinkClick>
              </a:rPr>
              <a:t>studentengagement@bcu.ac.uk</a:t>
            </a:r>
            <a:r>
              <a:rPr lang="en-GB">
                <a:solidFill>
                  <a:schemeClr val="bg2">
                    <a:lumMod val="50000"/>
                  </a:schemeClr>
                </a:solidFill>
                <a:cs typeface="Calibri"/>
              </a:rPr>
              <a:t>. </a:t>
            </a:r>
            <a:r>
              <a:rPr lang="en-GB" b="1">
                <a:solidFill>
                  <a:schemeClr val="bg2">
                    <a:lumMod val="50000"/>
                  </a:schemeClr>
                </a:solidFill>
                <a:cs typeface="Calibri"/>
              </a:rPr>
              <a:t>PLEASE NOTE: late arrivals may not be accepted. </a:t>
            </a:r>
            <a:endParaRPr lang="en-GB" b="1">
              <a:solidFill>
                <a:schemeClr val="bg2">
                  <a:lumMod val="50000"/>
                </a:schemeClr>
              </a:solidFill>
            </a:endParaRPr>
          </a:p>
          <a:p>
            <a:pPr marL="285750" indent="-285750">
              <a:buFontTx/>
              <a:buChar char="-"/>
            </a:pPr>
            <a:endParaRPr lang="en-GB">
              <a:solidFill>
                <a:srgbClr val="7F7F7F"/>
              </a:solidFill>
              <a:cs typeface="Calibri"/>
            </a:endParaRPr>
          </a:p>
          <a:p>
            <a:pPr marL="285750" indent="-285750">
              <a:buChar char="-"/>
            </a:pPr>
            <a:endParaRPr lang="en-GB">
              <a:solidFill>
                <a:schemeClr val="tx2">
                  <a:lumMod val="50000"/>
                  <a:lumOff val="50000"/>
                </a:schemeClr>
              </a:solidFill>
              <a:highlight>
                <a:srgbClr val="FFFF00"/>
              </a:highlight>
              <a:cs typeface="Calibri"/>
            </a:endParaRPr>
          </a:p>
        </p:txBody>
      </p:sp>
    </p:spTree>
    <p:extLst>
      <p:ext uri="{BB962C8B-B14F-4D97-AF65-F5344CB8AC3E}">
        <p14:creationId xmlns:p14="http://schemas.microsoft.com/office/powerpoint/2010/main" val="149357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p:nvPr/>
        </p:nvSpPr>
        <p:spPr>
          <a:xfrm>
            <a:off x="170801" y="113527"/>
            <a:ext cx="6094602" cy="1015663"/>
          </a:xfrm>
          <a:prstGeom prst="rect">
            <a:avLst/>
          </a:prstGeom>
          <a:noFill/>
        </p:spPr>
        <p:txBody>
          <a:bodyPr wrap="square">
            <a:spAutoFit/>
          </a:bodyPr>
          <a:lstStyle/>
          <a:p>
            <a:r>
              <a:rPr lang="en-GB" sz="2000" b="1">
                <a:solidFill>
                  <a:schemeClr val="tx2">
                    <a:lumMod val="50000"/>
                    <a:lumOff val="50000"/>
                  </a:schemeClr>
                </a:solidFill>
              </a:rPr>
              <a:t>International Enrolment 2023-24</a:t>
            </a:r>
          </a:p>
          <a:p>
            <a:r>
              <a:rPr lang="en-GB" sz="2000" b="1">
                <a:solidFill>
                  <a:schemeClr val="tx2">
                    <a:lumMod val="50000"/>
                    <a:lumOff val="50000"/>
                  </a:schemeClr>
                </a:solidFill>
              </a:rPr>
              <a:t> </a:t>
            </a:r>
          </a:p>
          <a:p>
            <a:endParaRPr lang="en-GB" sz="2000" b="1">
              <a:solidFill>
                <a:schemeClr val="tx2">
                  <a:lumMod val="50000"/>
                  <a:lumOff val="50000"/>
                </a:schemeClr>
              </a:solidFill>
            </a:endParaRPr>
          </a:p>
        </p:txBody>
      </p:sp>
      <p:sp>
        <p:nvSpPr>
          <p:cNvPr id="3" name="TextBox 2">
            <a:extLst>
              <a:ext uri="{FF2B5EF4-FFF2-40B4-BE49-F238E27FC236}">
                <a16:creationId xmlns:a16="http://schemas.microsoft.com/office/drawing/2014/main" id="{5A1FB074-249A-D7C2-171C-85A6FD249EFD}"/>
              </a:ext>
              <a:ext uri="{C183D7F6-B498-43B3-948B-1728B52AA6E4}">
                <adec:decorative xmlns:adec="http://schemas.microsoft.com/office/drawing/2017/decorative" val="1"/>
              </a:ext>
            </a:extLst>
          </p:cNvPr>
          <p:cNvSpPr txBox="1"/>
          <p:nvPr/>
        </p:nvSpPr>
        <p:spPr>
          <a:xfrm>
            <a:off x="255386" y="936796"/>
            <a:ext cx="11759405" cy="1908215"/>
          </a:xfrm>
          <a:prstGeom prst="rect">
            <a:avLst/>
          </a:prstGeom>
          <a:noFill/>
        </p:spPr>
        <p:txBody>
          <a:bodyPr wrap="square" lIns="91440" tIns="45720" rIns="91440" bIns="45720" anchor="t">
            <a:spAutoFit/>
          </a:bodyPr>
          <a:lstStyle/>
          <a:p>
            <a:r>
              <a:rPr lang="en-GB" sz="3200" b="1">
                <a:solidFill>
                  <a:srgbClr val="002060"/>
                </a:solidFill>
              </a:rPr>
              <a:t>International Student Tracking</a:t>
            </a:r>
          </a:p>
          <a:p>
            <a:endParaRPr lang="en-GB" sz="3200">
              <a:solidFill>
                <a:srgbClr val="002060"/>
              </a:solidFill>
            </a:endParaRPr>
          </a:p>
          <a:p>
            <a:endParaRPr lang="en-GB">
              <a:cs typeface="Calibri"/>
            </a:endParaRPr>
          </a:p>
          <a:p>
            <a:pPr marL="285750" indent="-285750">
              <a:buFontTx/>
              <a:buChar char="-"/>
            </a:pPr>
            <a:endParaRPr lang="en-GB">
              <a:solidFill>
                <a:srgbClr val="7F7F7F"/>
              </a:solidFill>
              <a:cs typeface="Calibri"/>
            </a:endParaRPr>
          </a:p>
          <a:p>
            <a:pPr marL="285750" indent="-285750">
              <a:buChar char="-"/>
            </a:pPr>
            <a:endParaRPr lang="en-GB">
              <a:solidFill>
                <a:schemeClr val="tx2">
                  <a:lumMod val="50000"/>
                  <a:lumOff val="50000"/>
                </a:schemeClr>
              </a:solidFill>
              <a:highlight>
                <a:srgbClr val="FFFF00"/>
              </a:highlight>
              <a:cs typeface="Calibri"/>
            </a:endParaRPr>
          </a:p>
        </p:txBody>
      </p:sp>
      <p:pic>
        <p:nvPicPr>
          <p:cNvPr id="4" name="Picture 3">
            <a:extLst>
              <a:ext uri="{FF2B5EF4-FFF2-40B4-BE49-F238E27FC236}">
                <a16:creationId xmlns:a16="http://schemas.microsoft.com/office/drawing/2014/main" id="{5E933AF9-27B8-8888-856E-EA591FE01E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4308" y="1425502"/>
            <a:ext cx="5322676" cy="401508"/>
          </a:xfrm>
          <a:prstGeom prst="rect">
            <a:avLst/>
          </a:prstGeom>
        </p:spPr>
      </p:pic>
      <p:sp>
        <p:nvSpPr>
          <p:cNvPr id="5" name="Title 4">
            <a:extLst>
              <a:ext uri="{FF2B5EF4-FFF2-40B4-BE49-F238E27FC236}">
                <a16:creationId xmlns:a16="http://schemas.microsoft.com/office/drawing/2014/main" id="{8A0779E1-A2A0-1949-B4E7-D77F7C73E7C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sz="2000" b="1" dirty="0">
                <a:solidFill>
                  <a:schemeClr val="tx2">
                    <a:lumMod val="50000"/>
                    <a:lumOff val="50000"/>
                  </a:schemeClr>
                </a:solidFill>
                <a:latin typeface="Calibri"/>
                <a:cs typeface="Calibri"/>
              </a:rPr>
              <a:t>International Student Tracking</a:t>
            </a:r>
          </a:p>
        </p:txBody>
      </p:sp>
      <p:pic>
        <p:nvPicPr>
          <p:cNvPr id="6" name="Picture 6">
            <a:extLst>
              <a:ext uri="{FF2B5EF4-FFF2-40B4-BE49-F238E27FC236}">
                <a16:creationId xmlns:a16="http://schemas.microsoft.com/office/drawing/2014/main" id="{93949040-5932-640E-0FA5-2034955638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6843" y="1885327"/>
            <a:ext cx="5140035" cy="4616333"/>
          </a:xfrm>
          <a:prstGeom prst="rect">
            <a:avLst/>
          </a:prstGeom>
        </p:spPr>
      </p:pic>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7" name="Picture 8">
            <a:extLst>
              <a:ext uri="{FF2B5EF4-FFF2-40B4-BE49-F238E27FC236}">
                <a16:creationId xmlns:a16="http://schemas.microsoft.com/office/drawing/2014/main" id="{60E55FA0-BE9B-478D-2D4C-90F39444BD7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583383" y="1890747"/>
            <a:ext cx="6151417" cy="3464432"/>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6"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Tree>
    <p:extLst>
      <p:ext uri="{BB962C8B-B14F-4D97-AF65-F5344CB8AC3E}">
        <p14:creationId xmlns:p14="http://schemas.microsoft.com/office/powerpoint/2010/main" val="284252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p:nvPr/>
        </p:nvSpPr>
        <p:spPr>
          <a:xfrm>
            <a:off x="255386" y="291683"/>
            <a:ext cx="6094602" cy="707886"/>
          </a:xfrm>
          <a:prstGeom prst="rect">
            <a:avLst/>
          </a:prstGeom>
          <a:noFill/>
        </p:spPr>
        <p:txBody>
          <a:bodyPr wrap="square">
            <a:spAutoFit/>
          </a:bodyPr>
          <a:lstStyle/>
          <a:p>
            <a:r>
              <a:rPr lang="en-GB" sz="2000" b="1">
                <a:solidFill>
                  <a:schemeClr val="tx2">
                    <a:lumMod val="50000"/>
                    <a:lumOff val="50000"/>
                  </a:schemeClr>
                </a:solidFill>
              </a:rPr>
              <a:t>International Enrolment 2023-24 </a:t>
            </a:r>
          </a:p>
          <a:p>
            <a:endParaRPr lang="en-GB" sz="2000" b="1">
              <a:solidFill>
                <a:schemeClr val="tx2">
                  <a:lumMod val="50000"/>
                  <a:lumOff val="50000"/>
                </a:schemeClr>
              </a:solidFill>
            </a:endParaRPr>
          </a:p>
        </p:txBody>
      </p:sp>
      <p:pic>
        <p:nvPicPr>
          <p:cNvPr id="4" name="Picture 3">
            <a:extLst>
              <a:ext uri="{FF2B5EF4-FFF2-40B4-BE49-F238E27FC236}">
                <a16:creationId xmlns:a16="http://schemas.microsoft.com/office/drawing/2014/main" id="{5E7C9C1C-2C6B-7B01-495C-74A8BF55F23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5387" y="1482871"/>
            <a:ext cx="3086002" cy="213541"/>
          </a:xfrm>
          <a:prstGeom prst="rect">
            <a:avLst/>
          </a:prstGeom>
        </p:spPr>
      </p:pic>
      <p:pic>
        <p:nvPicPr>
          <p:cNvPr id="6" name="Picture 6">
            <a:extLst>
              <a:ext uri="{FF2B5EF4-FFF2-40B4-BE49-F238E27FC236}">
                <a16:creationId xmlns:a16="http://schemas.microsoft.com/office/drawing/2014/main" id="{07F17AFA-531E-A0E3-FFB0-858D2BA060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2575" y="4636549"/>
            <a:ext cx="3383721" cy="1792464"/>
          </a:xfrm>
          <a:prstGeom prst="rect">
            <a:avLst/>
          </a:prstGeom>
        </p:spPr>
      </p:pic>
      <p:sp>
        <p:nvSpPr>
          <p:cNvPr id="7" name="TextBox 6">
            <a:extLst>
              <a:ext uri="{FF2B5EF4-FFF2-40B4-BE49-F238E27FC236}">
                <a16:creationId xmlns:a16="http://schemas.microsoft.com/office/drawing/2014/main" id="{ADB79C89-ABD1-C6AB-C408-14DD64B9EE1B}"/>
              </a:ext>
              <a:ext uri="{C183D7F6-B498-43B3-948B-1728B52AA6E4}">
                <adec:decorative xmlns:adec="http://schemas.microsoft.com/office/drawing/2017/decorative" val="1"/>
              </a:ext>
            </a:extLst>
          </p:cNvPr>
          <p:cNvSpPr txBox="1"/>
          <p:nvPr/>
        </p:nvSpPr>
        <p:spPr>
          <a:xfrm>
            <a:off x="358913" y="5389216"/>
            <a:ext cx="28878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Log in with your applicant ID and password</a:t>
            </a:r>
            <a:endParaRPr lang="en-GB"/>
          </a:p>
        </p:txBody>
      </p:sp>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sp>
        <p:nvSpPr>
          <p:cNvPr id="10" name="Title 9">
            <a:extLst>
              <a:ext uri="{FF2B5EF4-FFF2-40B4-BE49-F238E27FC236}">
                <a16:creationId xmlns:a16="http://schemas.microsoft.com/office/drawing/2014/main" id="{3AB91168-3C30-6C8D-6105-E2FAA96C8329}"/>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sz="2000" b="1" dirty="0">
                <a:solidFill>
                  <a:schemeClr val="tx2">
                    <a:lumMod val="50000"/>
                    <a:lumOff val="50000"/>
                  </a:schemeClr>
                </a:solidFill>
                <a:latin typeface="Calibri"/>
                <a:cs typeface="Calibri"/>
              </a:rPr>
              <a:t>Enrolment Portal</a:t>
            </a:r>
            <a:endParaRPr lang="en-US" dirty="0"/>
          </a:p>
        </p:txBody>
      </p:sp>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5"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27" name="Picture 27">
            <a:extLst>
              <a:ext uri="{FF2B5EF4-FFF2-40B4-BE49-F238E27FC236}">
                <a16:creationId xmlns:a16="http://schemas.microsoft.com/office/drawing/2014/main" id="{773AB0FA-1E75-C0F5-BDCE-35EA2A7AB9F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1260" y="3496722"/>
            <a:ext cx="2743200" cy="1788445"/>
          </a:xfrm>
          <a:prstGeom prst="rect">
            <a:avLst/>
          </a:prstGeom>
        </p:spPr>
      </p:pic>
      <p:pic>
        <p:nvPicPr>
          <p:cNvPr id="28" name="Picture 28">
            <a:extLst>
              <a:ext uri="{FF2B5EF4-FFF2-40B4-BE49-F238E27FC236}">
                <a16:creationId xmlns:a16="http://schemas.microsoft.com/office/drawing/2014/main" id="{13865E15-7DB1-A1AF-8AA4-B39CAC978BC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520143" y="3432626"/>
            <a:ext cx="3665621" cy="890756"/>
          </a:xfrm>
          <a:prstGeom prst="rect">
            <a:avLst/>
          </a:prstGeom>
        </p:spPr>
      </p:pic>
      <p:pic>
        <p:nvPicPr>
          <p:cNvPr id="29" name="Picture 29">
            <a:extLst>
              <a:ext uri="{FF2B5EF4-FFF2-40B4-BE49-F238E27FC236}">
                <a16:creationId xmlns:a16="http://schemas.microsoft.com/office/drawing/2014/main" id="{BC511784-43D2-0907-A173-22850DBAC30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889165" y="3497370"/>
            <a:ext cx="2743200" cy="1145466"/>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255386" y="999569"/>
            <a:ext cx="11759405" cy="5293757"/>
          </a:xfrm>
          <a:prstGeom prst="rect">
            <a:avLst/>
          </a:prstGeom>
          <a:noFill/>
        </p:spPr>
        <p:txBody>
          <a:bodyPr wrap="square" lIns="91440" tIns="45720" rIns="91440" bIns="45720" anchor="t">
            <a:spAutoFit/>
          </a:bodyPr>
          <a:lstStyle/>
          <a:p>
            <a:r>
              <a:rPr lang="en-GB" sz="3200" b="1">
                <a:cs typeface="Calibri"/>
              </a:rPr>
              <a:t>Enrolment portal </a:t>
            </a:r>
          </a:p>
          <a:p>
            <a:endParaRPr lang="en-GB">
              <a:solidFill>
                <a:schemeClr val="bg2">
                  <a:lumMod val="50000"/>
                </a:schemeClr>
              </a:solidFill>
              <a:cs typeface="Calibri"/>
            </a:endParaRPr>
          </a:p>
          <a:p>
            <a:r>
              <a:rPr lang="en-GB" b="1">
                <a:solidFill>
                  <a:schemeClr val="bg2">
                    <a:lumMod val="50000"/>
                  </a:schemeClr>
                </a:solidFill>
                <a:cs typeface="Calibri"/>
              </a:rPr>
              <a:t>Logging in </a:t>
            </a:r>
          </a:p>
          <a:p>
            <a:endParaRPr lang="en-GB" b="1">
              <a:solidFill>
                <a:schemeClr val="bg2">
                  <a:lumMod val="50000"/>
                </a:schemeClr>
              </a:solidFill>
              <a:cs typeface="Calibri"/>
            </a:endParaRPr>
          </a:p>
          <a:p>
            <a:pPr marL="285750" indent="-285750">
              <a:buFont typeface="Arial"/>
              <a:buChar char="•"/>
            </a:pPr>
            <a:r>
              <a:rPr lang="en-GB">
                <a:solidFill>
                  <a:schemeClr val="bg2">
                    <a:lumMod val="50000"/>
                  </a:schemeClr>
                </a:solidFill>
                <a:cs typeface="Calibri"/>
              </a:rPr>
              <a:t>The first time you access your enrolment portal, click on the link in your invitation to enrol email. </a:t>
            </a:r>
            <a:endParaRPr lang="en-GB" sz="3200" b="1">
              <a:solidFill>
                <a:schemeClr val="bg2">
                  <a:lumMod val="50000"/>
                </a:schemeClr>
              </a:solidFill>
              <a:cs typeface="Calibri"/>
            </a:endParaRPr>
          </a:p>
          <a:p>
            <a:endParaRPr lang="en-GB">
              <a:solidFill>
                <a:schemeClr val="bg2">
                  <a:lumMod val="50000"/>
                </a:schemeClr>
              </a:solidFill>
              <a:cs typeface="Calibri"/>
            </a:endParaRPr>
          </a:p>
          <a:p>
            <a:pPr marL="285750" indent="-285750">
              <a:buFont typeface="Arial"/>
              <a:buChar char="•"/>
            </a:pPr>
            <a:r>
              <a:rPr lang="en-GB">
                <a:solidFill>
                  <a:schemeClr val="bg2">
                    <a:lumMod val="50000"/>
                  </a:schemeClr>
                </a:solidFill>
                <a:cs typeface="Calibri"/>
              </a:rPr>
              <a:t>To go back into your enrolment page please log back into your </a:t>
            </a:r>
            <a:r>
              <a:rPr lang="en-GB" err="1">
                <a:solidFill>
                  <a:schemeClr val="bg2">
                    <a:lumMod val="50000"/>
                  </a:schemeClr>
                </a:solidFill>
                <a:cs typeface="Calibri"/>
              </a:rPr>
              <a:t>MySRS</a:t>
            </a:r>
            <a:r>
              <a:rPr lang="en-GB">
                <a:solidFill>
                  <a:schemeClr val="bg2">
                    <a:lumMod val="50000"/>
                  </a:schemeClr>
                </a:solidFill>
                <a:cs typeface="Calibri"/>
              </a:rPr>
              <a:t> portal - </a:t>
            </a:r>
            <a:r>
              <a:rPr lang="en-GB">
                <a:solidFill>
                  <a:schemeClr val="bg2">
                    <a:lumMod val="50000"/>
                  </a:schemeClr>
                </a:solidFill>
                <a:cs typeface="Calibri"/>
                <a:hlinkClick r:id="rId9">
                  <a:extLst>
                    <a:ext uri="{A12FA001-AC4F-418D-AE19-62706E023703}">
                      <ahyp:hlinkClr xmlns:ahyp="http://schemas.microsoft.com/office/drawing/2018/hyperlinkcolor" val="tx"/>
                    </a:ext>
                  </a:extLst>
                </a:hlinkClick>
              </a:rPr>
              <a:t>https://mysrs.bcu.ac.uk/</a:t>
            </a: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pPr marL="285750" indent="-285750">
              <a:buFont typeface="Arial"/>
              <a:buChar char="•"/>
            </a:pPr>
            <a:endParaRPr lang="en-GB">
              <a:solidFill>
                <a:schemeClr val="bg2">
                  <a:lumMod val="50000"/>
                </a:schemeClr>
              </a:solidFill>
              <a:cs typeface="Calibri"/>
            </a:endParaRPr>
          </a:p>
          <a:p>
            <a:endParaRPr lang="en-GB">
              <a:solidFill>
                <a:schemeClr val="bg2">
                  <a:lumMod val="50000"/>
                </a:schemeClr>
              </a:solidFill>
              <a:ea typeface="Calibri" panose="020F0502020204030204"/>
              <a:cs typeface="Calibri"/>
            </a:endParaRPr>
          </a:p>
        </p:txBody>
      </p:sp>
    </p:spTree>
    <p:extLst>
      <p:ext uri="{BB962C8B-B14F-4D97-AF65-F5344CB8AC3E}">
        <p14:creationId xmlns:p14="http://schemas.microsoft.com/office/powerpoint/2010/main" val="120012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p:nvPr/>
        </p:nvSpPr>
        <p:spPr>
          <a:xfrm>
            <a:off x="255386" y="291683"/>
            <a:ext cx="6094602" cy="707886"/>
          </a:xfrm>
          <a:prstGeom prst="rect">
            <a:avLst/>
          </a:prstGeom>
          <a:noFill/>
        </p:spPr>
        <p:txBody>
          <a:bodyPr wrap="square">
            <a:spAutoFit/>
          </a:bodyPr>
          <a:lstStyle/>
          <a:p>
            <a:r>
              <a:rPr lang="en-GB" sz="2000" b="1">
                <a:solidFill>
                  <a:schemeClr val="tx2">
                    <a:lumMod val="50000"/>
                    <a:lumOff val="50000"/>
                  </a:schemeClr>
                </a:solidFill>
              </a:rPr>
              <a:t>International Enrolment 2023-24 </a:t>
            </a:r>
          </a:p>
          <a:p>
            <a:endParaRPr lang="en-GB" sz="2000" b="1">
              <a:solidFill>
                <a:schemeClr val="tx2">
                  <a:lumMod val="50000"/>
                  <a:lumOff val="50000"/>
                </a:schemeClr>
              </a:solidFill>
            </a:endParaRPr>
          </a:p>
        </p:txBody>
      </p:sp>
      <p:sp>
        <p:nvSpPr>
          <p:cNvPr id="3" name="TextBox 2">
            <a:extLst>
              <a:ext uri="{FF2B5EF4-FFF2-40B4-BE49-F238E27FC236}">
                <a16:creationId xmlns:a16="http://schemas.microsoft.com/office/drawing/2014/main" id="{5A1FB074-249A-D7C2-171C-85A6FD249EFD}"/>
              </a:ext>
              <a:ext uri="{C183D7F6-B498-43B3-948B-1728B52AA6E4}">
                <adec:decorative xmlns:adec="http://schemas.microsoft.com/office/drawing/2017/decorative" val="1"/>
              </a:ext>
            </a:extLst>
          </p:cNvPr>
          <p:cNvSpPr txBox="1"/>
          <p:nvPr/>
        </p:nvSpPr>
        <p:spPr>
          <a:xfrm>
            <a:off x="215972" y="749948"/>
            <a:ext cx="11759405" cy="3908762"/>
          </a:xfrm>
          <a:prstGeom prst="rect">
            <a:avLst/>
          </a:prstGeom>
          <a:noFill/>
        </p:spPr>
        <p:txBody>
          <a:bodyPr wrap="square" lIns="91440" tIns="45720" rIns="91440" bIns="45720" anchor="t">
            <a:spAutoFit/>
          </a:bodyPr>
          <a:lstStyle/>
          <a:p>
            <a:r>
              <a:rPr lang="en-GB" sz="3200" b="1">
                <a:ea typeface="Calibri"/>
                <a:cs typeface="Calibri"/>
              </a:rPr>
              <a:t>Online enrolment tasks </a:t>
            </a:r>
            <a:endParaRPr lang="en-GB" sz="3200" b="1">
              <a:cs typeface="Calibri"/>
            </a:endParaRPr>
          </a:p>
          <a:p>
            <a:endParaRPr lang="en-GB">
              <a:solidFill>
                <a:schemeClr val="bg2">
                  <a:lumMod val="50000"/>
                </a:schemeClr>
              </a:solidFill>
              <a:cs typeface="Calibri"/>
            </a:endParaRPr>
          </a:p>
          <a:p>
            <a:pPr marL="285750" indent="-285750">
              <a:buFont typeface="Arial"/>
              <a:buChar char="•"/>
            </a:pPr>
            <a:endParaRPr lang="en-US"/>
          </a:p>
          <a:p>
            <a:br>
              <a:rPr lang="en-US">
                <a:solidFill>
                  <a:srgbClr val="7F7F7F"/>
                </a:solidFill>
                <a:ea typeface="Calibri"/>
                <a:cs typeface="Calibri"/>
              </a:rPr>
            </a:br>
            <a:endParaRPr lang="en-US">
              <a:solidFill>
                <a:srgbClr val="7F7F7F"/>
              </a:solidFill>
              <a:ea typeface="Calibri"/>
              <a:cs typeface="Calibri"/>
            </a:endParaRPr>
          </a:p>
          <a:p>
            <a:pPr marL="285750" indent="-285750">
              <a:buChar char="-"/>
            </a:pPr>
            <a:endParaRPr lang="en-GB">
              <a:solidFill>
                <a:srgbClr val="7F7F7F"/>
              </a:solidFill>
              <a:ea typeface="Calibri"/>
              <a:cs typeface="Calibri"/>
            </a:endParaRPr>
          </a:p>
          <a:p>
            <a:pPr marL="285750" indent="-285750">
              <a:buChar char="-"/>
            </a:pPr>
            <a:endParaRPr lang="en-GB">
              <a:solidFill>
                <a:srgbClr val="7F7F7F"/>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p:txBody>
      </p:sp>
      <p:sp>
        <p:nvSpPr>
          <p:cNvPr id="5" name="Title 4">
            <a:extLst>
              <a:ext uri="{FF2B5EF4-FFF2-40B4-BE49-F238E27FC236}">
                <a16:creationId xmlns:a16="http://schemas.microsoft.com/office/drawing/2014/main" id="{ABF2D44C-939A-E18B-2084-B9F39F23E1A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sz="3200" b="1" dirty="0">
                <a:solidFill>
                  <a:srgbClr val="000F4D"/>
                </a:solidFill>
                <a:latin typeface="Calibri"/>
                <a:cs typeface="Calibri"/>
              </a:rPr>
              <a:t>Online enrolment tasks </a:t>
            </a:r>
            <a:endParaRPr lang="en-GB" sz="3200" dirty="0">
              <a:solidFill>
                <a:srgbClr val="000F4D"/>
              </a:solidFill>
              <a:latin typeface="Calibri"/>
              <a:cs typeface="Calibri"/>
            </a:endParaRPr>
          </a:p>
          <a:p>
            <a:endParaRPr lang="en-GB" sz="2000" b="1" dirty="0">
              <a:solidFill>
                <a:schemeClr val="tx2">
                  <a:lumMod val="50000"/>
                  <a:lumOff val="50000"/>
                </a:schemeClr>
              </a:solidFill>
              <a:latin typeface="Calibri"/>
              <a:cs typeface="Calibri"/>
            </a:endParaRPr>
          </a:p>
        </p:txBody>
      </p:sp>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sp>
        <p:nvSpPr>
          <p:cNvPr id="9" name="TextBox 8">
            <a:extLst>
              <a:ext uri="{FF2B5EF4-FFF2-40B4-BE49-F238E27FC236}">
                <a16:creationId xmlns:a16="http://schemas.microsoft.com/office/drawing/2014/main" id="{95B04A2D-285F-D771-E58D-9DE9E5EDBED4}"/>
              </a:ext>
            </a:extLst>
          </p:cNvPr>
          <p:cNvSpPr txBox="1"/>
          <p:nvPr/>
        </p:nvSpPr>
        <p:spPr>
          <a:xfrm>
            <a:off x="5038397" y="1714501"/>
            <a:ext cx="625365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2">
                    <a:lumMod val="50000"/>
                  </a:schemeClr>
                </a:solidFill>
                <a:ea typeface="Calibri"/>
                <a:cs typeface="Calibri"/>
              </a:rPr>
              <a:t>Work through the online enrolment tasks - </a:t>
            </a:r>
            <a:br>
              <a:rPr lang="en-GB" sz="2000">
                <a:ea typeface="Calibri"/>
                <a:cs typeface="Calibri"/>
              </a:rPr>
            </a:br>
            <a:endParaRPr lang="en-US" sz="2000">
              <a:ea typeface="Calibri"/>
              <a:cs typeface="Calibri"/>
            </a:endParaRPr>
          </a:p>
          <a:p>
            <a:pPr marL="285750" indent="-285750">
              <a:buFont typeface="Arial" panose="020B0604020202020204" pitchFamily="34" charset="0"/>
              <a:buChar char="•"/>
            </a:pPr>
            <a:r>
              <a:rPr lang="en-GB" sz="2000">
                <a:solidFill>
                  <a:schemeClr val="bg2">
                    <a:lumMod val="50000"/>
                  </a:schemeClr>
                </a:solidFill>
                <a:ea typeface="Calibri"/>
                <a:cs typeface="Calibri"/>
              </a:rPr>
              <a:t>Tasks you need to update are in orange. </a:t>
            </a:r>
            <a:br>
              <a:rPr lang="en-GB" sz="2000">
                <a:ea typeface="Calibri"/>
                <a:cs typeface="Calibri"/>
              </a:rPr>
            </a:br>
            <a:endParaRPr lang="en-GB" sz="2000">
              <a:solidFill>
                <a:schemeClr val="bg2">
                  <a:lumMod val="50000"/>
                </a:schemeClr>
              </a:solidFill>
              <a:ea typeface="Calibri"/>
              <a:cs typeface="Calibri"/>
            </a:endParaRPr>
          </a:p>
          <a:p>
            <a:pPr marL="285750" indent="-285750">
              <a:buFont typeface="Arial" panose="020B0604020202020204" pitchFamily="34" charset="0"/>
              <a:buChar char="•"/>
            </a:pPr>
            <a:r>
              <a:rPr lang="en-GB" sz="2000">
                <a:solidFill>
                  <a:schemeClr val="bg2">
                    <a:lumMod val="50000"/>
                  </a:schemeClr>
                </a:solidFill>
                <a:ea typeface="Calibri"/>
                <a:cs typeface="Calibri"/>
              </a:rPr>
              <a:t>Once a section is complete it will turn green. </a:t>
            </a:r>
            <a:br>
              <a:rPr lang="en-GB" sz="2000">
                <a:ea typeface="Calibri"/>
                <a:cs typeface="Calibri"/>
              </a:rPr>
            </a:br>
            <a:endParaRPr lang="en-GB" sz="2000">
              <a:solidFill>
                <a:schemeClr val="bg2">
                  <a:lumMod val="50000"/>
                </a:schemeClr>
              </a:solidFill>
              <a:ea typeface="Calibri"/>
              <a:cs typeface="Calibri"/>
            </a:endParaRPr>
          </a:p>
          <a:p>
            <a:pPr marL="285750" indent="-285750">
              <a:buFont typeface="Arial" panose="020B0604020202020204" pitchFamily="34" charset="0"/>
              <a:buChar char="•"/>
            </a:pPr>
            <a:r>
              <a:rPr lang="en-GB" sz="2000">
                <a:solidFill>
                  <a:schemeClr val="bg2">
                    <a:lumMod val="50000"/>
                  </a:schemeClr>
                </a:solidFill>
                <a:ea typeface="Calibri"/>
                <a:cs typeface="Calibri"/>
              </a:rPr>
              <a:t>If a task is blue this means it is pending and a member of staff needs to look at it before you can complete enrolment. </a:t>
            </a:r>
          </a:p>
          <a:p>
            <a:endParaRPr lang="en-GB">
              <a:ea typeface="Calibri"/>
              <a:cs typeface="Calibri"/>
            </a:endParaRPr>
          </a:p>
          <a:p>
            <a:pPr marL="285750" indent="-285750">
              <a:buFont typeface="Arial,Sans-Serif"/>
              <a:buChar char="•"/>
            </a:pPr>
            <a:r>
              <a:rPr lang="en-GB" sz="2000">
                <a:solidFill>
                  <a:schemeClr val="bg2">
                    <a:lumMod val="50000"/>
                  </a:schemeClr>
                </a:solidFill>
                <a:ea typeface="Calibri"/>
                <a:cs typeface="Calibri"/>
              </a:rPr>
              <a:t>The Identity and Visa Check and Tuition Fees tasks will remain blue until you see the relevant at your enrolment appointment. </a:t>
            </a:r>
            <a:endParaRPr lang="en-GB" sz="2000">
              <a:solidFill>
                <a:schemeClr val="bg2">
                  <a:lumMod val="50000"/>
                </a:schemeClr>
              </a:solidFill>
            </a:endParaRPr>
          </a:p>
        </p:txBody>
      </p:sp>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4" name="Picture 3">
            <a:extLst>
              <a:ext uri="{FF2B5EF4-FFF2-40B4-BE49-F238E27FC236}">
                <a16:creationId xmlns:a16="http://schemas.microsoft.com/office/drawing/2014/main" id="{5E7C9C1C-2C6B-7B01-495C-74A8BF55F2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7938" y="1220111"/>
            <a:ext cx="4005657" cy="252956"/>
          </a:xfrm>
          <a:prstGeom prst="rect">
            <a:avLst/>
          </a:prstGeom>
        </p:spPr>
      </p:pic>
      <p:pic>
        <p:nvPicPr>
          <p:cNvPr id="7" name="Picture 8">
            <a:extLst>
              <a:ext uri="{FF2B5EF4-FFF2-40B4-BE49-F238E27FC236}">
                <a16:creationId xmlns:a16="http://schemas.microsoft.com/office/drawing/2014/main" id="{DDA6ADB1-1E9E-E6A7-F97A-477242D4A62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1228" y="1634746"/>
            <a:ext cx="4411716" cy="4915438"/>
          </a:xfrm>
          <a:prstGeom prst="rect">
            <a:avLst/>
          </a:prstGeom>
        </p:spPr>
      </p:pic>
    </p:spTree>
    <p:extLst>
      <p:ext uri="{BB962C8B-B14F-4D97-AF65-F5344CB8AC3E}">
        <p14:creationId xmlns:p14="http://schemas.microsoft.com/office/powerpoint/2010/main" val="283657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a:spLocks noGrp="1"/>
          </p:cNvSpPr>
          <p:nvPr>
            <p:ph type="title" idx="4294967295"/>
          </p:nvPr>
        </p:nvSpPr>
        <p:spPr>
          <a:xfrm>
            <a:off x="255386" y="291683"/>
            <a:ext cx="60946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mn-cs"/>
              </a:rPr>
              <a:t>International Enrolment 2023-24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i="0" u="none" strike="noStrike" kern="1200" cap="none" spc="0" normalizeH="0" baseline="0" noProof="0" dirty="0">
              <a:ln>
                <a:noFill/>
              </a:ln>
              <a:solidFill>
                <a:schemeClr val="tx2">
                  <a:lumMod val="50000"/>
                  <a:lumOff val="50000"/>
                </a:schemeClr>
              </a:solidFill>
              <a:effectLst/>
              <a:uLnTx/>
              <a:uFillTx/>
              <a:latin typeface="+mn-lt"/>
              <a:ea typeface="+mn-ea"/>
              <a:cs typeface="Calibri"/>
            </a:endParaRPr>
          </a:p>
        </p:txBody>
      </p:sp>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6" name="Picture 6">
            <a:extLst>
              <a:ext uri="{FF2B5EF4-FFF2-40B4-BE49-F238E27FC236}">
                <a16:creationId xmlns:a16="http://schemas.microsoft.com/office/drawing/2014/main" id="{97A51C91-B683-C52E-D084-962C358559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2815" y="5276122"/>
            <a:ext cx="5580991" cy="1005714"/>
          </a:xfrm>
          <a:prstGeom prst="rect">
            <a:avLst/>
          </a:prstGeom>
        </p:spPr>
      </p:pic>
      <p:pic>
        <p:nvPicPr>
          <p:cNvPr id="5" name="Picture 5">
            <a:extLst>
              <a:ext uri="{FF2B5EF4-FFF2-40B4-BE49-F238E27FC236}">
                <a16:creationId xmlns:a16="http://schemas.microsoft.com/office/drawing/2014/main" id="{CAC1460A-9A0A-AE7A-9904-506C041C0D2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7341" y="3048646"/>
            <a:ext cx="5653829" cy="1037718"/>
          </a:xfrm>
          <a:prstGeom prst="rect">
            <a:avLst/>
          </a:prstGeom>
        </p:spPr>
      </p:pic>
      <p:pic>
        <p:nvPicPr>
          <p:cNvPr id="4" name="Picture 3">
            <a:extLst>
              <a:ext uri="{FF2B5EF4-FFF2-40B4-BE49-F238E27FC236}">
                <a16:creationId xmlns:a16="http://schemas.microsoft.com/office/drawing/2014/main" id="{5E7C9C1C-2C6B-7B01-495C-74A8BF55F23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21076" y="1469732"/>
            <a:ext cx="4005657" cy="252956"/>
          </a:xfrm>
          <a:prstGeom prst="rect">
            <a:avLst/>
          </a:prstGeom>
        </p:spPr>
      </p:pic>
      <p:sp>
        <p:nvSpPr>
          <p:cNvPr id="3" name="TextBox 2">
            <a:extLst>
              <a:ext uri="{FF2B5EF4-FFF2-40B4-BE49-F238E27FC236}">
                <a16:creationId xmlns:a16="http://schemas.microsoft.com/office/drawing/2014/main" id="{5A1FB074-249A-D7C2-171C-85A6FD249EFD}"/>
              </a:ext>
            </a:extLst>
          </p:cNvPr>
          <p:cNvSpPr txBox="1"/>
          <p:nvPr/>
        </p:nvSpPr>
        <p:spPr>
          <a:xfrm>
            <a:off x="255386" y="999569"/>
            <a:ext cx="11759405" cy="6678751"/>
          </a:xfrm>
          <a:prstGeom prst="rect">
            <a:avLst/>
          </a:prstGeom>
          <a:noFill/>
        </p:spPr>
        <p:txBody>
          <a:bodyPr wrap="square" lIns="91440" tIns="45720" rIns="91440" bIns="45720" anchor="t">
            <a:spAutoFit/>
          </a:bodyPr>
          <a:lstStyle/>
          <a:p>
            <a:r>
              <a:rPr lang="en-GB" sz="3200" b="1">
                <a:ea typeface="Calibri"/>
                <a:cs typeface="Calibri"/>
              </a:rPr>
              <a:t>Online enrolment tasks </a:t>
            </a:r>
            <a:endParaRPr lang="en-GB" sz="3200" b="1">
              <a:cs typeface="Calibri"/>
            </a:endParaRPr>
          </a:p>
          <a:p>
            <a:endParaRPr lang="en-GB">
              <a:solidFill>
                <a:schemeClr val="bg2">
                  <a:lumMod val="50000"/>
                </a:schemeClr>
              </a:solidFill>
              <a:cs typeface="Calibri"/>
            </a:endParaRPr>
          </a:p>
          <a:p>
            <a:pPr marL="285750" indent="-285750">
              <a:buFont typeface="Arial"/>
              <a:buChar char="•"/>
            </a:pPr>
            <a:endParaRPr lang="en-GB" sz="2000">
              <a:solidFill>
                <a:srgbClr val="7F7F7F"/>
              </a:solidFill>
              <a:ea typeface="Calibri" panose="020F0502020204030204"/>
              <a:cs typeface="Calibri" panose="020F0502020204030204"/>
            </a:endParaRPr>
          </a:p>
          <a:p>
            <a:pPr marL="285750" indent="-285750">
              <a:buFont typeface="Arial"/>
              <a:buChar char="•"/>
            </a:pPr>
            <a:r>
              <a:rPr lang="en-GB" sz="2400">
                <a:solidFill>
                  <a:srgbClr val="7F7F7F"/>
                </a:solidFill>
                <a:cs typeface="Calibri"/>
              </a:rPr>
              <a:t>Book an enrolment appointment on your </a:t>
            </a:r>
            <a:r>
              <a:rPr lang="en-GB" sz="2400" err="1">
                <a:solidFill>
                  <a:srgbClr val="7F7F7F"/>
                </a:solidFill>
                <a:cs typeface="Calibri"/>
              </a:rPr>
              <a:t>MySRS</a:t>
            </a:r>
            <a:r>
              <a:rPr lang="en-GB" sz="2400">
                <a:solidFill>
                  <a:srgbClr val="7F7F7F"/>
                </a:solidFill>
                <a:cs typeface="Calibri"/>
              </a:rPr>
              <a:t> portal - Please book the first available appointment that you can attend.</a:t>
            </a:r>
            <a:br>
              <a:rPr lang="en-US" sz="2000"/>
            </a:br>
            <a:br>
              <a:rPr lang="en-US" sz="2000"/>
            </a:br>
            <a:br>
              <a:rPr lang="en-US" sz="2000"/>
            </a:br>
            <a:br>
              <a:rPr lang="en-US" sz="2000"/>
            </a:br>
            <a:endParaRPr lang="en-GB" sz="2000">
              <a:solidFill>
                <a:srgbClr val="7F7F7F"/>
              </a:solidFill>
              <a:ea typeface="Calibri"/>
              <a:cs typeface="Calibri"/>
            </a:endParaRPr>
          </a:p>
          <a:p>
            <a:pPr marL="285750" indent="-285750">
              <a:buFont typeface="Arial"/>
              <a:buChar char="•"/>
            </a:pPr>
            <a:endParaRPr lang="en-US" sz="2000"/>
          </a:p>
          <a:p>
            <a:pPr marL="285750" indent="-285750">
              <a:buFont typeface="Arial"/>
              <a:buChar char="•"/>
            </a:pPr>
            <a:r>
              <a:rPr lang="en-US" sz="2400">
                <a:solidFill>
                  <a:srgbClr val="7F7F7F"/>
                </a:solidFill>
                <a:ea typeface="Calibri"/>
                <a:cs typeface="Calibri"/>
              </a:rPr>
              <a:t>You are required to upload a passport-style photo - Click update on the enrolment task and follow the instructions on screen </a:t>
            </a:r>
            <a:br>
              <a:rPr lang="en-US" sz="2400">
                <a:ea typeface="Calibri"/>
                <a:cs typeface="Calibri"/>
              </a:rPr>
            </a:br>
            <a:endParaRPr lang="en-US">
              <a:solidFill>
                <a:srgbClr val="7F7F7F"/>
              </a:solidFill>
              <a:ea typeface="Calibri"/>
              <a:cs typeface="Calibri"/>
            </a:endParaRPr>
          </a:p>
          <a:p>
            <a:pPr marL="285750" indent="-285750">
              <a:buChar char="-"/>
            </a:pPr>
            <a:endParaRPr lang="en-GB">
              <a:solidFill>
                <a:srgbClr val="7F7F7F"/>
              </a:solidFill>
              <a:ea typeface="Calibri"/>
              <a:cs typeface="Calibri"/>
            </a:endParaRPr>
          </a:p>
          <a:p>
            <a:pPr marL="285750" indent="-285750">
              <a:buChar char="-"/>
            </a:pPr>
            <a:endParaRPr lang="en-GB">
              <a:solidFill>
                <a:srgbClr val="7F7F7F"/>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a:p>
            <a:endParaRPr lang="en-GB">
              <a:solidFill>
                <a:schemeClr val="tx2">
                  <a:lumMod val="50000"/>
                  <a:lumOff val="50000"/>
                </a:schemeClr>
              </a:solidFill>
              <a:ea typeface="Calibri"/>
              <a:cs typeface="Calibri"/>
            </a:endParaRPr>
          </a:p>
        </p:txBody>
      </p:sp>
    </p:spTree>
    <p:extLst>
      <p:ext uri="{BB962C8B-B14F-4D97-AF65-F5344CB8AC3E}">
        <p14:creationId xmlns:p14="http://schemas.microsoft.com/office/powerpoint/2010/main" val="74274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04A64-6F75-40D2-AAF3-AC403096F3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137" y="228910"/>
            <a:ext cx="1988477" cy="517710"/>
          </a:xfrm>
          <a:prstGeom prst="rect">
            <a:avLst/>
          </a:prstGeom>
        </p:spPr>
      </p:pic>
      <p:pic>
        <p:nvPicPr>
          <p:cNvPr id="15" name="Picture 14">
            <a:extLst>
              <a:ext uri="{FF2B5EF4-FFF2-40B4-BE49-F238E27FC236}">
                <a16:creationId xmlns:a16="http://schemas.microsoft.com/office/drawing/2014/main" id="{42B9BC0D-AEFE-01A7-DEAC-27BD8F5223A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524260" y="1535185"/>
            <a:ext cx="5667740" cy="5322815"/>
          </a:xfrm>
          <a:prstGeom prst="rect">
            <a:avLst/>
          </a:prstGeom>
        </p:spPr>
      </p:pic>
      <p:sp>
        <p:nvSpPr>
          <p:cNvPr id="2" name="TextBox 1">
            <a:extLst>
              <a:ext uri="{FF2B5EF4-FFF2-40B4-BE49-F238E27FC236}">
                <a16:creationId xmlns:a16="http://schemas.microsoft.com/office/drawing/2014/main" id="{3991B160-4A4C-487D-164F-FA27696E53D9}"/>
              </a:ext>
              <a:ext uri="{C183D7F6-B498-43B3-948B-1728B52AA6E4}">
                <adec:decorative xmlns:adec="http://schemas.microsoft.com/office/drawing/2017/decorative" val="1"/>
              </a:ext>
            </a:extLst>
          </p:cNvPr>
          <p:cNvSpPr txBox="1"/>
          <p:nvPr/>
        </p:nvSpPr>
        <p:spPr>
          <a:xfrm>
            <a:off x="255386" y="291683"/>
            <a:ext cx="6094602" cy="1015663"/>
          </a:xfrm>
          <a:prstGeom prst="rect">
            <a:avLst/>
          </a:prstGeom>
          <a:noFill/>
        </p:spPr>
        <p:txBody>
          <a:bodyPr wrap="square">
            <a:spAutoFit/>
          </a:bodyPr>
          <a:lstStyle/>
          <a:p>
            <a:r>
              <a:rPr lang="en-GB" sz="2000" b="1">
                <a:solidFill>
                  <a:schemeClr val="tx2">
                    <a:lumMod val="50000"/>
                    <a:lumOff val="50000"/>
                  </a:schemeClr>
                </a:solidFill>
              </a:rPr>
              <a:t>International Enrolment 2023-24</a:t>
            </a:r>
          </a:p>
          <a:p>
            <a:r>
              <a:rPr lang="en-GB" sz="2000" b="1">
                <a:solidFill>
                  <a:schemeClr val="tx2">
                    <a:lumMod val="50000"/>
                    <a:lumOff val="50000"/>
                  </a:schemeClr>
                </a:solidFill>
              </a:rPr>
              <a:t> </a:t>
            </a:r>
          </a:p>
          <a:p>
            <a:endParaRPr lang="en-GB" sz="2000" b="1">
              <a:solidFill>
                <a:schemeClr val="tx2">
                  <a:lumMod val="50000"/>
                  <a:lumOff val="50000"/>
                </a:schemeClr>
              </a:solidFill>
            </a:endParaRPr>
          </a:p>
        </p:txBody>
      </p:sp>
      <p:pic>
        <p:nvPicPr>
          <p:cNvPr id="5" name="Picture 4">
            <a:extLst>
              <a:ext uri="{FF2B5EF4-FFF2-40B4-BE49-F238E27FC236}">
                <a16:creationId xmlns:a16="http://schemas.microsoft.com/office/drawing/2014/main" id="{9644C962-4E38-1141-F94E-8977ED64816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386" y="1536265"/>
            <a:ext cx="8253614" cy="535216"/>
          </a:xfrm>
          <a:prstGeom prst="rect">
            <a:avLst/>
          </a:prstGeom>
        </p:spPr>
      </p:pic>
      <p:sp>
        <p:nvSpPr>
          <p:cNvPr id="6" name="Title 5">
            <a:extLst>
              <a:ext uri="{FF2B5EF4-FFF2-40B4-BE49-F238E27FC236}">
                <a16:creationId xmlns:a16="http://schemas.microsoft.com/office/drawing/2014/main" id="{1CFEF474-2BE2-ED19-B4FB-49155EB606D3}"/>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cs typeface="Calibri Light"/>
              </a:rPr>
              <a:t>What to expect at your enrolment appointment </a:t>
            </a:r>
            <a:endParaRPr lang="en-GB" dirty="0"/>
          </a:p>
        </p:txBody>
      </p:sp>
      <p:sp>
        <p:nvSpPr>
          <p:cNvPr id="3" name="TextBox 2">
            <a:extLst>
              <a:ext uri="{FF2B5EF4-FFF2-40B4-BE49-F238E27FC236}">
                <a16:creationId xmlns:a16="http://schemas.microsoft.com/office/drawing/2014/main" id="{5A1FB074-249A-D7C2-171C-85A6FD249EFD}"/>
              </a:ext>
            </a:extLst>
          </p:cNvPr>
          <p:cNvSpPr txBox="1"/>
          <p:nvPr/>
        </p:nvSpPr>
        <p:spPr>
          <a:xfrm>
            <a:off x="255386" y="999569"/>
            <a:ext cx="10997405" cy="2523768"/>
          </a:xfrm>
          <a:prstGeom prst="rect">
            <a:avLst/>
          </a:prstGeom>
          <a:noFill/>
        </p:spPr>
        <p:txBody>
          <a:bodyPr wrap="square" lIns="91440" tIns="45720" rIns="91440" bIns="45720" anchor="t">
            <a:spAutoFit/>
          </a:bodyPr>
          <a:lstStyle/>
          <a:p>
            <a:r>
              <a:rPr lang="en-GB" sz="3200" b="1"/>
              <a:t>What to expect at your enrolment appointment</a:t>
            </a: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endParaRPr>
          </a:p>
          <a:p>
            <a:endParaRPr lang="en-GB">
              <a:solidFill>
                <a:schemeClr val="tx2">
                  <a:lumMod val="50000"/>
                  <a:lumOff val="50000"/>
                </a:schemeClr>
              </a:solidFill>
              <a:cs typeface="Calibri"/>
            </a:endParaRPr>
          </a:p>
          <a:p>
            <a:endParaRPr lang="en-GB">
              <a:solidFill>
                <a:schemeClr val="tx2">
                  <a:lumMod val="50000"/>
                  <a:lumOff val="50000"/>
                </a:schemeClr>
              </a:solidFill>
            </a:endParaRPr>
          </a:p>
        </p:txBody>
      </p:sp>
      <p:sp>
        <p:nvSpPr>
          <p:cNvPr id="7" name="TextBox 6">
            <a:extLst>
              <a:ext uri="{FF2B5EF4-FFF2-40B4-BE49-F238E27FC236}">
                <a16:creationId xmlns:a16="http://schemas.microsoft.com/office/drawing/2014/main" id="{996E9CEF-A70E-62DA-F2B9-CBC3FA443015}"/>
              </a:ext>
            </a:extLst>
          </p:cNvPr>
          <p:cNvSpPr txBox="1"/>
          <p:nvPr/>
        </p:nvSpPr>
        <p:spPr>
          <a:xfrm>
            <a:off x="324862" y="2147201"/>
            <a:ext cx="11736825"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2000">
                <a:solidFill>
                  <a:schemeClr val="bg2">
                    <a:lumMod val="50000"/>
                  </a:schemeClr>
                </a:solidFill>
                <a:cs typeface="Calibri"/>
              </a:rPr>
              <a:t>The Enrolment Centre is located on the first floor in Curzon Building in room C140.  Maps and directions can be found here - </a:t>
            </a:r>
            <a:r>
              <a:rPr lang="en-GB" sz="2000" u="sng">
                <a:solidFill>
                  <a:schemeClr val="bg2">
                    <a:lumMod val="50000"/>
                  </a:schemeClr>
                </a:solidFill>
                <a:cs typeface="Calibri"/>
                <a:hlinkClick r:id="rId5">
                  <a:extLst>
                    <a:ext uri="{A12FA001-AC4F-418D-AE19-62706E023703}">
                      <ahyp:hlinkClr xmlns:ahyp="http://schemas.microsoft.com/office/drawing/2018/hyperlinkcolor" val="tx"/>
                    </a:ext>
                  </a:extLst>
                </a:hlinkClick>
              </a:rPr>
              <a:t>City Centre Campus - Map and Directions | Birmingham City University (bcu.ac.uk)</a:t>
            </a:r>
            <a:r>
              <a:rPr lang="en-GB" sz="2000">
                <a:solidFill>
                  <a:schemeClr val="bg2">
                    <a:lumMod val="50000"/>
                  </a:schemeClr>
                </a:solidFill>
                <a:cs typeface="Calibri"/>
              </a:rPr>
              <a:t>  </a:t>
            </a:r>
            <a:br>
              <a:rPr lang="en-GB" sz="2000">
                <a:solidFill>
                  <a:schemeClr val="bg2">
                    <a:lumMod val="50000"/>
                  </a:schemeClr>
                </a:solidFill>
                <a:cs typeface="Calibri"/>
              </a:rPr>
            </a:br>
            <a:endParaRPr lang="en-GB" sz="2000">
              <a:solidFill>
                <a:schemeClr val="bg2">
                  <a:lumMod val="50000"/>
                </a:schemeClr>
              </a:solidFill>
              <a:cs typeface="Calibri"/>
            </a:endParaRPr>
          </a:p>
          <a:p>
            <a:pPr marL="171450" indent="-171450">
              <a:buFont typeface="Arial"/>
              <a:buChar char="•"/>
            </a:pPr>
            <a:r>
              <a:rPr lang="en-GB" sz="2000">
                <a:solidFill>
                  <a:schemeClr val="bg2">
                    <a:lumMod val="50000"/>
                  </a:schemeClr>
                </a:solidFill>
                <a:cs typeface="Calibri"/>
              </a:rPr>
              <a:t>There will be a meet and greet at Curzon reception to welcome you to BCU. </a:t>
            </a:r>
          </a:p>
          <a:p>
            <a:endParaRPr lang="en-GB" sz="2000">
              <a:solidFill>
                <a:schemeClr val="bg2">
                  <a:lumMod val="50000"/>
                </a:schemeClr>
              </a:solidFill>
            </a:endParaRPr>
          </a:p>
          <a:p>
            <a:r>
              <a:rPr lang="en-GB" sz="2000">
                <a:solidFill>
                  <a:schemeClr val="bg2">
                    <a:lumMod val="50000"/>
                  </a:schemeClr>
                </a:solidFill>
              </a:rPr>
              <a:t>​You will see the following teams at your enrolment appointment - </a:t>
            </a:r>
            <a:br>
              <a:rPr lang="en-GB" sz="2000"/>
            </a:br>
            <a:endParaRPr lang="en-GB" sz="2000">
              <a:solidFill>
                <a:schemeClr val="bg2">
                  <a:lumMod val="50000"/>
                </a:schemeClr>
              </a:solidFill>
              <a:cs typeface="Calibri"/>
            </a:endParaRPr>
          </a:p>
          <a:p>
            <a:pPr marL="342900" indent="-342900">
              <a:buAutoNum type="arabicPeriod"/>
            </a:pPr>
            <a:r>
              <a:rPr lang="en-GB" sz="2000">
                <a:solidFill>
                  <a:schemeClr val="bg2">
                    <a:lumMod val="50000"/>
                  </a:schemeClr>
                </a:solidFill>
                <a:cs typeface="Calibri"/>
              </a:rPr>
              <a:t>Registration desk </a:t>
            </a:r>
          </a:p>
          <a:p>
            <a:pPr marL="342900" indent="-342900">
              <a:buAutoNum type="arabicPeriod"/>
            </a:pPr>
            <a:r>
              <a:rPr lang="en-GB" sz="2000">
                <a:solidFill>
                  <a:schemeClr val="bg2">
                    <a:lumMod val="50000"/>
                  </a:schemeClr>
                </a:solidFill>
                <a:cs typeface="Calibri"/>
              </a:rPr>
              <a:t>UKVI Team</a:t>
            </a:r>
          </a:p>
          <a:p>
            <a:pPr marL="342900" indent="-342900">
              <a:buAutoNum type="arabicPeriod"/>
            </a:pPr>
            <a:r>
              <a:rPr lang="en-GB" sz="2000">
                <a:solidFill>
                  <a:schemeClr val="bg2">
                    <a:lumMod val="50000"/>
                  </a:schemeClr>
                </a:solidFill>
                <a:cs typeface="Calibri"/>
              </a:rPr>
              <a:t>Admissions Team (you will be contacted in advance if you need to provide evidence of qualifications) </a:t>
            </a:r>
          </a:p>
          <a:p>
            <a:pPr marL="342900" indent="-342900">
              <a:buAutoNum type="arabicPeriod"/>
            </a:pPr>
            <a:r>
              <a:rPr lang="en-GB" sz="2000">
                <a:solidFill>
                  <a:schemeClr val="bg2">
                    <a:lumMod val="50000"/>
                  </a:schemeClr>
                </a:solidFill>
                <a:cs typeface="Calibri"/>
              </a:rPr>
              <a:t>Finance Team</a:t>
            </a:r>
          </a:p>
          <a:p>
            <a:pPr marL="342900" indent="-342900">
              <a:buAutoNum type="arabicPeriod"/>
            </a:pPr>
            <a:r>
              <a:rPr lang="en-GB" sz="2000">
                <a:solidFill>
                  <a:schemeClr val="bg2">
                    <a:lumMod val="50000"/>
                  </a:schemeClr>
                </a:solidFill>
                <a:cs typeface="Calibri"/>
              </a:rPr>
              <a:t>ID card collection </a:t>
            </a:r>
          </a:p>
          <a:p>
            <a:endParaRPr lang="en-GB">
              <a:solidFill>
                <a:srgbClr val="000F4D"/>
              </a:solidFill>
              <a:cs typeface="Calibri"/>
            </a:endParaRPr>
          </a:p>
        </p:txBody>
      </p:sp>
      <p:sp>
        <p:nvSpPr>
          <p:cNvPr id="4" name="TextBox 3" descr="Under 18's must be accompanied by a legal guardian. Text Box">
            <a:extLst>
              <a:ext uri="{FF2B5EF4-FFF2-40B4-BE49-F238E27FC236}">
                <a16:creationId xmlns:a16="http://schemas.microsoft.com/office/drawing/2014/main" id="{F6637A2C-4442-B133-3EFE-6C20F5680785}"/>
              </a:ext>
            </a:extLst>
          </p:cNvPr>
          <p:cNvSpPr txBox="1"/>
          <p:nvPr/>
        </p:nvSpPr>
        <p:spPr>
          <a:xfrm>
            <a:off x="322417" y="5883792"/>
            <a:ext cx="115396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chemeClr val="bg2">
                    <a:lumMod val="50000"/>
                  </a:schemeClr>
                </a:solidFill>
                <a:cs typeface="Calibri"/>
              </a:rPr>
              <a:t>Under 18's must be accompanied by a legal guardian. This must be the guardian you nominated as part of the admissions process. Your guardian must also bring their passport to the appointment. </a:t>
            </a:r>
            <a:endParaRPr lang="en-US" b="1">
              <a:solidFill>
                <a:schemeClr val="bg2">
                  <a:lumMod val="50000"/>
                </a:schemeClr>
              </a:solidFill>
            </a:endParaRPr>
          </a:p>
        </p:txBody>
      </p:sp>
    </p:spTree>
    <p:extLst>
      <p:ext uri="{BB962C8B-B14F-4D97-AF65-F5344CB8AC3E}">
        <p14:creationId xmlns:p14="http://schemas.microsoft.com/office/powerpoint/2010/main" val="1651450615"/>
      </p:ext>
    </p:extLst>
  </p:cSld>
  <p:clrMapOvr>
    <a:masterClrMapping/>
  </p:clrMapOvr>
</p:sld>
</file>

<file path=ppt/theme/theme1.xml><?xml version="1.0" encoding="utf-8"?>
<a:theme xmlns:a="http://schemas.openxmlformats.org/drawingml/2006/main" name="Office Theme">
  <a:themeElements>
    <a:clrScheme name="Custom 1">
      <a:dk1>
        <a:srgbClr val="000F4D"/>
      </a:dk1>
      <a:lt1>
        <a:srgbClr val="FFFFFF"/>
      </a:lt1>
      <a:dk2>
        <a:srgbClr val="000000"/>
      </a:dk2>
      <a:lt2>
        <a:srgbClr val="FFFFFF"/>
      </a:lt2>
      <a:accent1>
        <a:srgbClr val="00AEEA"/>
      </a:accent1>
      <a:accent2>
        <a:srgbClr val="77649E"/>
      </a:accent2>
      <a:accent3>
        <a:srgbClr val="FFC63E"/>
      </a:accent3>
      <a:accent4>
        <a:srgbClr val="F57E24"/>
      </a:accent4>
      <a:accent5>
        <a:srgbClr val="EF4065"/>
      </a:accent5>
      <a:accent6>
        <a:srgbClr val="40BFB3"/>
      </a:accent6>
      <a:hlink>
        <a:srgbClr val="00AEEA"/>
      </a:hlink>
      <a:folHlink>
        <a:srgbClr val="8E2B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mber Management Accounts (003) BB [Read-Only]" id="{86BE6213-F16A-4E8A-9F52-3A18EF495B09}" vid="{01B9DF5D-54D2-4C38-8710-948BDE0508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5D6C1D81ECA498303CB1594D3A034" ma:contentTypeVersion="5" ma:contentTypeDescription="Create a new document." ma:contentTypeScope="" ma:versionID="329665f80088f609b20aada8610c79bb">
  <xsd:schema xmlns:xsd="http://www.w3.org/2001/XMLSchema" xmlns:xs="http://www.w3.org/2001/XMLSchema" xmlns:p="http://schemas.microsoft.com/office/2006/metadata/properties" xmlns:ns2="dc66464a-0c44-43c2-89a1-44f9e54a8cde" xmlns:ns3="8d8b5044-2ef0-4991-897a-b574ac493247" targetNamespace="http://schemas.microsoft.com/office/2006/metadata/properties" ma:root="true" ma:fieldsID="f4b4cf6c0630ca6254d09bff31a007d7" ns2:_="" ns3:_="">
    <xsd:import namespace="dc66464a-0c44-43c2-89a1-44f9e54a8cde"/>
    <xsd:import namespace="8d8b5044-2ef0-4991-897a-b574ac493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6464a-0c44-43c2-89a1-44f9e54a8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8b5044-2ef0-4991-897a-b574ac49324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d8b5044-2ef0-4991-897a-b574ac493247">
      <UserInfo>
        <DisplayName>Sukhvinder Rana</DisplayName>
        <AccountId>13</AccountId>
        <AccountType/>
      </UserInfo>
      <UserInfo>
        <DisplayName>SharingLinks.398e84de-d5c9-4b96-9629-285bec512c98.Flexible.d4bd5690-77e7-4b22-ad92-e917ef9bd0c2</DisplayName>
        <AccountId>88</AccountId>
        <AccountType/>
      </UserInfo>
      <UserInfo>
        <DisplayName>Amina Bhatti</DisplayName>
        <AccountId>12</AccountId>
        <AccountType/>
      </UserInfo>
      <UserInfo>
        <DisplayName>SharingLinks.6d2bf879-abc9-440b-bfce-8e427e8f5f58.Flexible.0005b767-9b1c-49d2-b5f1-6fcb3cf9c0f9</DisplayName>
        <AccountId>46</AccountId>
        <AccountType/>
      </UserInfo>
      <UserInfo>
        <DisplayName>SharingLinks.398e84de-d5c9-4b96-9629-285bec512c98.OrganizationEdit.77cdb616-1bb3-4cee-b354-9b9e6adfa035</DisplayName>
        <AccountId>22</AccountId>
        <AccountType/>
      </UserInfo>
      <UserInfo>
        <DisplayName>Jo Cully</DisplayName>
        <AccountId>26</AccountId>
        <AccountType/>
      </UserInfo>
      <UserInfo>
        <DisplayName>Isaac Paul</DisplayName>
        <AccountId>97</AccountId>
        <AccountType/>
      </UserInfo>
      <UserInfo>
        <DisplayName>Charles Magee</DisplayName>
        <AccountId>102</AccountId>
        <AccountType/>
      </UserInfo>
    </SharedWithUsers>
  </documentManagement>
</p:properties>
</file>

<file path=customXml/itemProps1.xml><?xml version="1.0" encoding="utf-8"?>
<ds:datastoreItem xmlns:ds="http://schemas.openxmlformats.org/officeDocument/2006/customXml" ds:itemID="{D0D8EC2A-02DB-416D-934B-958E692DD2C2}">
  <ds:schemaRefs>
    <ds:schemaRef ds:uri="8d8b5044-2ef0-4991-897a-b574ac493247"/>
    <ds:schemaRef ds:uri="dc66464a-0c44-43c2-89a1-44f9e54a8c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2C17B9-B5BF-4516-9D34-180A46CAF409}">
  <ds:schemaRefs>
    <ds:schemaRef ds:uri="http://schemas.microsoft.com/sharepoint/v3/contenttype/forms"/>
  </ds:schemaRefs>
</ds:datastoreItem>
</file>

<file path=customXml/itemProps3.xml><?xml version="1.0" encoding="utf-8"?>
<ds:datastoreItem xmlns:ds="http://schemas.openxmlformats.org/officeDocument/2006/customXml" ds:itemID="{B2356C2D-22A1-48A6-BFB6-48EA809FA05C}">
  <ds:schemaRefs>
    <ds:schemaRef ds:uri="07f1a8c9-ac50-4ef0-b268-d7612e1a4cec"/>
    <ds:schemaRef ds:uri="8d8b5044-2ef0-4991-897a-b574ac493247"/>
    <ds:schemaRef ds:uri="a9e27315-1184-43a7-82ee-3732b4d4e3b6"/>
    <ds:schemaRef ds:uri="e4b89c11-c57c-4f86-9915-8747d118f2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December Management Accounts</Template>
  <TotalTime>24</TotalTime>
  <Words>2469</Words>
  <Application>Microsoft Office PowerPoint</Application>
  <PresentationFormat>Widescreen</PresentationFormat>
  <Paragraphs>353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Arial,Sans-Serif</vt:lpstr>
      <vt:lpstr>Calibri Light</vt:lpstr>
      <vt:lpstr>Calibri</vt:lpstr>
      <vt:lpstr>Courier New</vt:lpstr>
      <vt:lpstr>Office Theme</vt:lpstr>
      <vt:lpstr> Birmingham City University (BCU) International Enrolment     Edwin Boateng – Enrolment Officer  Jo Cully – Head of UKVI Compliance Sukhvinder Rana - Account Collections Manager     2023-24</vt:lpstr>
      <vt:lpstr>International Enrolment 2023-24</vt:lpstr>
      <vt:lpstr>International Enrolment 2023-24  </vt:lpstr>
      <vt:lpstr>Travel Plans and Arrival Details</vt:lpstr>
      <vt:lpstr>International Student Tracking</vt:lpstr>
      <vt:lpstr>Enrolment Portal</vt:lpstr>
      <vt:lpstr>Online enrolment tasks  </vt:lpstr>
      <vt:lpstr>International Enrolment 2023-24 </vt:lpstr>
      <vt:lpstr>What to expect at your enrolment appointment </vt:lpstr>
      <vt:lpstr>International Enrolment 2023-24  </vt:lpstr>
      <vt:lpstr>International Enrolment 2023-24.  </vt:lpstr>
      <vt:lpstr>International Enrolment 2023-24. </vt:lpstr>
      <vt:lpstr>International Enrolment 2023-24  Passport and BRP</vt:lpstr>
      <vt:lpstr>How do payment work</vt:lpstr>
      <vt:lpstr>Example of a Decision Letter</vt:lpstr>
      <vt:lpstr>Accommodation</vt:lpstr>
      <vt:lpstr>International Enrolment 2023-24  Collecting your Dependents' BRPs</vt:lpstr>
      <vt:lpstr>International Enrolment 2023-24  Living in Birmingham</vt:lpstr>
      <vt:lpstr>International Enrolment 2023-24  Bringing Dependents to the UK</vt:lpstr>
      <vt:lpstr>Generating a Share code</vt:lpstr>
      <vt:lpstr>International Enrolment 2023-24   </vt:lpstr>
      <vt:lpstr>Help with enrolment  Your Enrolment Support Team can be contacted by email or telephone. The team are available Monday to Friday, 9am - 5pm. Email: studentengagement@bcu.ac.uk  Telephone: +44 121 331 5684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Partnerships Unit Summary of Financial Position: Q2 2020/21 &amp; Budget 2021/22 First Draft</dc:title>
  <dc:creator>Sunita Trezeguet-Ujjal</dc:creator>
  <cp:lastModifiedBy>Edwin Boateng</cp:lastModifiedBy>
  <cp:revision>215</cp:revision>
  <dcterms:created xsi:type="dcterms:W3CDTF">2021-02-03T11:34:40Z</dcterms:created>
  <dcterms:modified xsi:type="dcterms:W3CDTF">2023-08-09T14:49:12Z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0x010100C9E5D6C1D81ECA498303CB1594D3A034</vt:lpwstr>
  </property>
</Properties>
</file>