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5" r:id="rId2"/>
    <p:sldId id="511" r:id="rId3"/>
    <p:sldId id="512" r:id="rId4"/>
    <p:sldId id="521" r:id="rId5"/>
    <p:sldId id="522" r:id="rId6"/>
    <p:sldId id="518" r:id="rId7"/>
    <p:sldId id="526" r:id="rId8"/>
    <p:sldId id="528" r:id="rId9"/>
    <p:sldId id="529" r:id="rId10"/>
    <p:sldId id="533" r:id="rId11"/>
    <p:sldId id="531" r:id="rId12"/>
    <p:sldId id="534" r:id="rId13"/>
    <p:sldId id="530" r:id="rId14"/>
    <p:sldId id="535" r:id="rId15"/>
    <p:sldId id="532" r:id="rId16"/>
    <p:sldId id="527" r:id="rId17"/>
    <p:sldId id="525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70" d="100"/>
          <a:sy n="70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FBB03-91F4-4BC2-BE6A-6A394F8F1038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BEC7-2A2B-40E5-A2D9-E081E3B80AD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755576" y="6206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Rufopoly</a:t>
            </a:r>
            <a:r>
              <a:rPr lang="sv-SE" sz="2800" b="1" dirty="0" smtClean="0"/>
              <a:t>, </a:t>
            </a:r>
            <a:r>
              <a:rPr lang="sv-SE" sz="2800" b="1" dirty="0" smtClean="0"/>
              <a:t>Malmö urban </a:t>
            </a:r>
            <a:r>
              <a:rPr lang="sv-SE" sz="2800" b="1" dirty="0" err="1" smtClean="0"/>
              <a:t>fringe</a:t>
            </a:r>
            <a:r>
              <a:rPr lang="sv-SE" sz="2800" b="1" dirty="0" smtClean="0"/>
              <a:t>, </a:t>
            </a:r>
            <a:r>
              <a:rPr lang="sv-SE" sz="2800" b="1" dirty="0" smtClean="0"/>
              <a:t>2012 - 2014 </a:t>
            </a:r>
            <a:endParaRPr lang="sv-SE" sz="2800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123728" y="3501008"/>
            <a:ext cx="6675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Mattias</a:t>
            </a:r>
            <a:r>
              <a:rPr lang="en-GB" sz="2000" b="1" dirty="0" smtClean="0"/>
              <a:t> Qviström</a:t>
            </a:r>
            <a:r>
              <a:rPr lang="en-GB" sz="2000" dirty="0" smtClean="0"/>
              <a:t>, Swedish Univ. of Agricultural Sciences (SLU)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755576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What</a:t>
            </a:r>
            <a:r>
              <a:rPr lang="sv-SE" sz="2400" dirty="0" smtClean="0"/>
              <a:t> </a:t>
            </a:r>
            <a:r>
              <a:rPr lang="sv-SE" sz="2400" dirty="0" err="1" smtClean="0"/>
              <a:t>happened</a:t>
            </a:r>
            <a:r>
              <a:rPr lang="sv-SE" sz="2400" dirty="0" smtClean="0"/>
              <a:t> </a:t>
            </a:r>
            <a:endParaRPr lang="sv-SE" sz="2400" dirty="0"/>
          </a:p>
        </p:txBody>
      </p:sp>
      <p:sp>
        <p:nvSpPr>
          <p:cNvPr id="6" name="textruta 5"/>
          <p:cNvSpPr txBox="1"/>
          <p:nvPr/>
        </p:nvSpPr>
        <p:spPr>
          <a:xfrm>
            <a:off x="827584" y="980728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Introducing </a:t>
            </a:r>
            <a:r>
              <a:rPr lang="en-GB" sz="2000" dirty="0" smtClean="0"/>
              <a:t>RUF </a:t>
            </a:r>
            <a:r>
              <a:rPr lang="en-GB" sz="2000" dirty="0" smtClean="0"/>
              <a:t>+ the project + the rules = time consuming. The game required 1 hour. Limited time for general discussions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The game board was difficult to </a:t>
            </a:r>
            <a:r>
              <a:rPr lang="en-GB" sz="2000" dirty="0" smtClean="0"/>
              <a:t>interpret: simplifications + active facilitation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Discussions </a:t>
            </a:r>
            <a:r>
              <a:rPr lang="en-GB" sz="2000" dirty="0" smtClean="0"/>
              <a:t>due to differences between the board and the Swedish </a:t>
            </a:r>
            <a:r>
              <a:rPr lang="en-GB" sz="2000" dirty="0" smtClean="0"/>
              <a:t>context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827584" y="1052736"/>
            <a:ext cx="7128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Focus on the dialogue, using the “board game atmosphere”. The joint discussion was set in focus, not the individual </a:t>
            </a:r>
            <a:r>
              <a:rPr lang="en-GB" sz="2000" dirty="0" smtClean="0"/>
              <a:t>notes</a:t>
            </a: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The open and relaxed dialogue would have been impossible without the game board and its “neutral” </a:t>
            </a:r>
            <a:r>
              <a:rPr lang="en-GB" sz="2000" dirty="0" smtClean="0"/>
              <a:t>setting</a:t>
            </a: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Role </a:t>
            </a:r>
            <a:r>
              <a:rPr lang="en-GB" sz="2000" dirty="0" smtClean="0"/>
              <a:t>play</a:t>
            </a: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C</a:t>
            </a:r>
            <a:r>
              <a:rPr lang="en-GB" sz="2000" dirty="0" smtClean="0"/>
              <a:t>onsensus </a:t>
            </a:r>
            <a:r>
              <a:rPr lang="en-GB" sz="2000" dirty="0" smtClean="0"/>
              <a:t>questions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Final step: suggest new questions </a:t>
            </a:r>
            <a:r>
              <a:rPr lang="en-GB" sz="2000" dirty="0" smtClean="0"/>
              <a:t>or themes</a:t>
            </a:r>
            <a:endParaRPr lang="en-GB" sz="2000" dirty="0" smtClean="0"/>
          </a:p>
        </p:txBody>
      </p:sp>
      <p:sp>
        <p:nvSpPr>
          <p:cNvPr id="8" name="textruta 7"/>
          <p:cNvSpPr txBox="1"/>
          <p:nvPr/>
        </p:nvSpPr>
        <p:spPr>
          <a:xfrm>
            <a:off x="755576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What</a:t>
            </a:r>
            <a:r>
              <a:rPr lang="sv-SE" sz="2400" dirty="0" smtClean="0"/>
              <a:t> </a:t>
            </a:r>
            <a:r>
              <a:rPr lang="sv-SE" sz="2400" dirty="0" err="1" smtClean="0"/>
              <a:t>happened</a:t>
            </a:r>
            <a:r>
              <a:rPr lang="sv-SE" sz="2400" dirty="0" smtClean="0"/>
              <a:t>, </a:t>
            </a:r>
            <a:r>
              <a:rPr lang="sv-SE" sz="2400" dirty="0" err="1" smtClean="0"/>
              <a:t>cont</a:t>
            </a:r>
            <a:r>
              <a:rPr lang="sv-SE" sz="2400" dirty="0" smtClean="0"/>
              <a:t>.  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755576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What</a:t>
            </a:r>
            <a:r>
              <a:rPr lang="sv-SE" sz="2400" dirty="0" smtClean="0"/>
              <a:t> </a:t>
            </a:r>
            <a:r>
              <a:rPr lang="sv-SE" sz="2400" dirty="0" err="1" smtClean="0"/>
              <a:t>happened</a:t>
            </a:r>
            <a:r>
              <a:rPr lang="sv-SE" sz="2400" dirty="0" smtClean="0"/>
              <a:t>, </a:t>
            </a:r>
            <a:r>
              <a:rPr lang="sv-SE" sz="2400" dirty="0" err="1" smtClean="0"/>
              <a:t>cont</a:t>
            </a:r>
            <a:r>
              <a:rPr lang="sv-SE" sz="2400" dirty="0" smtClean="0"/>
              <a:t>. </a:t>
            </a:r>
            <a:endParaRPr lang="sv-SE" sz="2400" dirty="0"/>
          </a:p>
        </p:txBody>
      </p:sp>
      <p:sp>
        <p:nvSpPr>
          <p:cNvPr id="6" name="textruta 5"/>
          <p:cNvSpPr txBox="1"/>
          <p:nvPr/>
        </p:nvSpPr>
        <p:spPr>
          <a:xfrm>
            <a:off x="827584" y="980728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Minimalistic game board was developed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The new game board inspired/required a new set of questions </a:t>
            </a:r>
          </a:p>
          <a:p>
            <a:pPr marL="457200" indent="-457200">
              <a:lnSpc>
                <a:spcPct val="150000"/>
              </a:lnSpc>
            </a:pP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Positive (not overwhelming) feedback on the game, sometimes overshadowed by the “so-what” dilemma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We didn’t manage to engage with the conventional farmers – not important enough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755576" y="6206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Positive feedback </a:t>
            </a:r>
            <a:endParaRPr lang="sv-SE" sz="2800" dirty="0"/>
          </a:p>
        </p:txBody>
      </p:sp>
      <p:sp>
        <p:nvSpPr>
          <p:cNvPr id="6" name="textruta 5"/>
          <p:cNvSpPr txBox="1"/>
          <p:nvPr/>
        </p:nvSpPr>
        <p:spPr>
          <a:xfrm>
            <a:off x="827584" y="1556792"/>
            <a:ext cx="7128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Excellent for teaching </a:t>
            </a:r>
            <a:r>
              <a:rPr lang="en-GB" sz="2000" dirty="0" smtClean="0"/>
              <a:t>(planning</a:t>
            </a:r>
            <a:r>
              <a:rPr lang="en-GB" sz="2000" dirty="0" smtClean="0"/>
              <a:t>, urban fringe)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Excellent warm up exercise for “the real thing”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Could be used to inform planning, </a:t>
            </a:r>
            <a:r>
              <a:rPr lang="en-GB" sz="2000" dirty="0" smtClean="0"/>
              <a:t>needs </a:t>
            </a:r>
            <a:r>
              <a:rPr lang="en-GB" sz="2000" dirty="0" smtClean="0"/>
              <a:t>to be developed: the process of phrasing questions is a key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The combination of role play + consensus was a success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Very basic game board + active facilitator a good combination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755576" y="6206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Negative feedback (</a:t>
            </a:r>
            <a:r>
              <a:rPr lang="sv-SE" sz="2800" i="1" dirty="0" smtClean="0"/>
              <a:t>and solutions</a:t>
            </a:r>
            <a:r>
              <a:rPr lang="sv-SE" sz="2800" dirty="0" smtClean="0"/>
              <a:t>) </a:t>
            </a:r>
            <a:endParaRPr lang="sv-SE" sz="2800" dirty="0"/>
          </a:p>
        </p:txBody>
      </p:sp>
      <p:sp>
        <p:nvSpPr>
          <p:cNvPr id="6" name="textruta 5"/>
          <p:cNvSpPr txBox="1"/>
          <p:nvPr/>
        </p:nvSpPr>
        <p:spPr>
          <a:xfrm>
            <a:off x="827584" y="1556792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Difficult to understand the game board (</a:t>
            </a:r>
            <a:r>
              <a:rPr lang="en-GB" sz="2000" i="1" dirty="0" smtClean="0"/>
              <a:t>needs to be introduced by the facilitator</a:t>
            </a:r>
            <a:r>
              <a:rPr lang="en-GB" sz="2000" dirty="0" smtClean="0"/>
              <a:t>)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Difficult/long questions (</a:t>
            </a:r>
            <a:r>
              <a:rPr lang="en-GB" sz="2000" i="1" dirty="0" smtClean="0"/>
              <a:t>guidelines for a good question has been developed</a:t>
            </a:r>
            <a:r>
              <a:rPr lang="en-GB" sz="20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When/how to use it in planning? (</a:t>
            </a:r>
            <a:r>
              <a:rPr lang="en-GB" sz="2000" i="1" dirty="0" smtClean="0"/>
              <a:t>A second step: phrase questions regarding your urban fringe</a:t>
            </a:r>
            <a:r>
              <a:rPr lang="en-GB" sz="2000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755576" y="4766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The game has </a:t>
            </a:r>
            <a:r>
              <a:rPr lang="sv-SE" sz="2400" dirty="0" err="1" smtClean="0"/>
              <a:t>been</a:t>
            </a:r>
            <a:r>
              <a:rPr lang="sv-SE" sz="2400" dirty="0" smtClean="0"/>
              <a:t> </a:t>
            </a:r>
            <a:r>
              <a:rPr lang="sv-SE" sz="2400" dirty="0" err="1" smtClean="0"/>
              <a:t>adjusted</a:t>
            </a:r>
            <a:r>
              <a:rPr lang="sv-SE" sz="2400" dirty="0" smtClean="0"/>
              <a:t> to:</a:t>
            </a:r>
            <a:endParaRPr lang="sv-SE" sz="2400" dirty="0"/>
          </a:p>
        </p:txBody>
      </p:sp>
      <p:sp>
        <p:nvSpPr>
          <p:cNvPr id="6" name="textruta 5"/>
          <p:cNvSpPr txBox="1"/>
          <p:nvPr/>
        </p:nvSpPr>
        <p:spPr>
          <a:xfrm>
            <a:off x="827585" y="1340768"/>
            <a:ext cx="7560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The Swedish planning context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The local landscape/conflicts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Swedish perceptions of the landscape (visual bias)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To another tradition of participatory planning?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1560" y="332656"/>
            <a:ext cx="698477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en-US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50% of the farmland is owned by the municipality and leased out to farmers on one-year contracts.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 farmers don’t trust the municipality, due to the purchases of farmland in the 1960s and 1970s.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 contracts are </a:t>
            </a:r>
            <a:r>
              <a:rPr lang="en-US" sz="2000" i="1" dirty="0" smtClean="0"/>
              <a:t>renewed</a:t>
            </a:r>
            <a:r>
              <a:rPr lang="en-US" sz="2000" dirty="0" smtClean="0"/>
              <a:t> annually, not revised: difficult to bring in new regulations in old contracts. </a:t>
            </a:r>
          </a:p>
          <a:p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latshållare för innehåll 3" descr="DSCN3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latshållare för innehåll 3" descr="DSCN3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819472"/>
            <a:ext cx="10513168" cy="7884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755576" y="6206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Malmö</a:t>
            </a:r>
            <a:r>
              <a:rPr lang="en-GB" sz="2800" b="1" dirty="0" smtClean="0"/>
              <a:t> municipality </a:t>
            </a:r>
            <a:r>
              <a:rPr lang="en-GB" sz="2800" b="1" dirty="0" smtClean="0"/>
              <a:t>(</a:t>
            </a:r>
            <a:r>
              <a:rPr lang="en-GB" sz="2800" b="1" dirty="0" err="1" smtClean="0"/>
              <a:t>Malmö</a:t>
            </a:r>
            <a:r>
              <a:rPr lang="en-GB" sz="2800" b="1" dirty="0" smtClean="0"/>
              <a:t> </a:t>
            </a:r>
            <a:r>
              <a:rPr lang="en-GB" sz="2800" b="1" dirty="0" smtClean="0"/>
              <a:t>city) </a:t>
            </a:r>
            <a:endParaRPr lang="en-GB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827585" y="1340768"/>
            <a:ext cx="78488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300 000 </a:t>
            </a:r>
            <a:r>
              <a:rPr lang="en-GB" sz="2000" dirty="0" err="1" smtClean="0"/>
              <a:t>inh</a:t>
            </a:r>
            <a:r>
              <a:rPr lang="en-GB" sz="2000" dirty="0" smtClean="0"/>
              <a:t>. (ca 3 000 000 in the region) </a:t>
            </a:r>
            <a:r>
              <a:rPr lang="en-GB" sz="2000" dirty="0" smtClean="0"/>
              <a:t> </a:t>
            </a: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E</a:t>
            </a:r>
            <a:r>
              <a:rPr lang="en-GB" sz="2000" dirty="0" smtClean="0"/>
              <a:t>xpanding region, small municipalities</a:t>
            </a:r>
            <a:r>
              <a:rPr lang="en-GB" sz="2000" dirty="0" smtClean="0"/>
              <a:t>: competition over industries, shopping centres, </a:t>
            </a:r>
            <a:r>
              <a:rPr lang="en-GB" sz="2000" dirty="0" smtClean="0"/>
              <a:t>housing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Urban sprawl – threatens the best farmland in the country</a:t>
            </a: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I</a:t>
            </a:r>
            <a:r>
              <a:rPr lang="en-GB" sz="2000" dirty="0" smtClean="0"/>
              <a:t>nternational </a:t>
            </a:r>
            <a:r>
              <a:rPr lang="en-GB" sz="2000" dirty="0" smtClean="0"/>
              <a:t>reputation as a sustainable </a:t>
            </a:r>
            <a:r>
              <a:rPr lang="en-GB" sz="2000" dirty="0" smtClean="0"/>
              <a:t>city</a:t>
            </a: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</a:t>
            </a:r>
            <a:r>
              <a:rPr lang="en-GB" sz="2000" dirty="0" smtClean="0"/>
              <a:t>ims to develop a </a:t>
            </a:r>
            <a:r>
              <a:rPr lang="en-GB" sz="2000" dirty="0" smtClean="0"/>
              <a:t>strategic plan for the </a:t>
            </a:r>
            <a:r>
              <a:rPr lang="en-GB" sz="2000" dirty="0" smtClean="0"/>
              <a:t>fringe (2016 – 2017)   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1560" y="548680"/>
            <a:ext cx="69127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The farm landscape is dominated by mono-functional, </a:t>
            </a:r>
            <a:r>
              <a:rPr lang="en-GB" sz="2000" dirty="0" smtClean="0"/>
              <a:t>conventional </a:t>
            </a:r>
            <a:r>
              <a:rPr lang="en-GB" sz="2000" dirty="0" smtClean="0"/>
              <a:t>farming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The municipality: open up the countryside for recreation, increase biodiversity, preserve features of the cultural </a:t>
            </a:r>
            <a:r>
              <a:rPr lang="en-GB" sz="2000" dirty="0" smtClean="0"/>
              <a:t>landscape, </a:t>
            </a:r>
            <a:r>
              <a:rPr lang="en-GB" sz="2000" dirty="0" smtClean="0"/>
              <a:t>support organic farming, etc.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F</a:t>
            </a:r>
            <a:r>
              <a:rPr lang="en-GB" sz="2000" dirty="0" smtClean="0"/>
              <a:t>armland </a:t>
            </a:r>
            <a:r>
              <a:rPr lang="en-GB" sz="2000" dirty="0" smtClean="0"/>
              <a:t>is extremely productive – no </a:t>
            </a:r>
            <a:r>
              <a:rPr lang="en-GB" sz="2000" dirty="0" smtClean="0"/>
              <a:t>need </a:t>
            </a:r>
            <a:r>
              <a:rPr lang="en-GB" sz="2000" dirty="0" smtClean="0"/>
              <a:t>for the large farms to consider multi-functionality</a:t>
            </a:r>
          </a:p>
          <a:p>
            <a:pPr marL="457200" indent="-457200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latshållare för innehåll 3" descr="DSCN4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71584" cy="7478688"/>
          </a:xfrm>
        </p:spPr>
      </p:pic>
      <p:sp>
        <p:nvSpPr>
          <p:cNvPr id="5" name="textruta 4"/>
          <p:cNvSpPr txBox="1"/>
          <p:nvPr/>
        </p:nvSpPr>
        <p:spPr>
          <a:xfrm>
            <a:off x="683568" y="332656"/>
            <a:ext cx="741682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GB" sz="2000" b="1" dirty="0" smtClean="0"/>
              <a:t>        A </a:t>
            </a:r>
            <a:r>
              <a:rPr lang="en-GB" sz="2000" b="1" dirty="0" smtClean="0"/>
              <a:t>contested and polarised landscape</a:t>
            </a:r>
            <a:r>
              <a:rPr lang="en-GB" sz="2000" b="1" dirty="0" smtClean="0"/>
              <a:t>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Conflicts between farming and an expanding city: polarised debate which </a:t>
            </a:r>
            <a:r>
              <a:rPr lang="en-GB" sz="2000" i="1" dirty="0" smtClean="0"/>
              <a:t>doesn’t lead </a:t>
            </a:r>
            <a:r>
              <a:rPr lang="en-GB" sz="2000" i="1" dirty="0" smtClean="0"/>
              <a:t>anywhere</a:t>
            </a:r>
          </a:p>
          <a:p>
            <a:pPr marL="457200" indent="-457200">
              <a:lnSpc>
                <a:spcPct val="150000"/>
              </a:lnSpc>
            </a:pPr>
            <a:endParaRPr lang="en-GB" sz="1000" i="1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Large</a:t>
            </a:r>
            <a:r>
              <a:rPr lang="en-GB" sz="2000" dirty="0" smtClean="0"/>
              <a:t> </a:t>
            </a:r>
            <a:r>
              <a:rPr lang="en-GB" sz="2000" dirty="0" smtClean="0"/>
              <a:t>conventional</a:t>
            </a:r>
            <a:r>
              <a:rPr lang="en-GB" sz="2000" dirty="0" smtClean="0"/>
              <a:t> </a:t>
            </a:r>
            <a:r>
              <a:rPr lang="en-GB" sz="2000" dirty="0" smtClean="0"/>
              <a:t>farms dominate the </a:t>
            </a:r>
            <a:r>
              <a:rPr lang="en-GB" sz="2000" dirty="0" smtClean="0"/>
              <a:t>land-use</a:t>
            </a: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Tiny “horse farms” (leisure farming), </a:t>
            </a:r>
            <a:r>
              <a:rPr lang="en-GB" sz="2000" dirty="0" smtClean="0"/>
              <a:t>small </a:t>
            </a:r>
            <a:r>
              <a:rPr lang="en-GB" sz="2000" dirty="0" smtClean="0"/>
              <a:t>organic farms, local entrepreneurs,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755576" y="4766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Two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Leader-projects</a:t>
            </a:r>
            <a:r>
              <a:rPr lang="sv-SE" sz="2800" b="1" dirty="0" smtClean="0"/>
              <a:t>, 2012 – 2014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827584" y="1124744"/>
            <a:ext cx="75608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Project group: </a:t>
            </a:r>
            <a:r>
              <a:rPr lang="en-GB" sz="2000" dirty="0" err="1" smtClean="0"/>
              <a:t>Malmö</a:t>
            </a:r>
            <a:r>
              <a:rPr lang="en-GB" sz="2000" dirty="0" smtClean="0"/>
              <a:t> municipality, SLU, the local Farmer’s Association</a:t>
            </a:r>
            <a:r>
              <a:rPr lang="en-GB" sz="2000" dirty="0" smtClean="0"/>
              <a:t>, </a:t>
            </a:r>
            <a:r>
              <a:rPr lang="en-GB" sz="2000" dirty="0" smtClean="0"/>
              <a:t>local </a:t>
            </a:r>
            <a:r>
              <a:rPr lang="en-GB" sz="2000" dirty="0" smtClean="0"/>
              <a:t>“</a:t>
            </a:r>
            <a:r>
              <a:rPr lang="en-GB" sz="2000" dirty="0" err="1" smtClean="0"/>
              <a:t>rurban</a:t>
            </a:r>
            <a:r>
              <a:rPr lang="en-GB" sz="2000" dirty="0" smtClean="0"/>
              <a:t>” entrepreneurs </a:t>
            </a: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</a:t>
            </a:r>
            <a:r>
              <a:rPr lang="en-GB" sz="2000" dirty="0" smtClean="0"/>
              <a:t>im 1: </a:t>
            </a:r>
            <a:r>
              <a:rPr lang="en-GB" sz="2000" dirty="0" smtClean="0"/>
              <a:t>to facilitate a fruitful dialogue concerning the urban </a:t>
            </a:r>
            <a:r>
              <a:rPr lang="en-GB" sz="2000" dirty="0" smtClean="0"/>
              <a:t>fringe </a:t>
            </a: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Aim 2: to </a:t>
            </a:r>
            <a:r>
              <a:rPr lang="en-GB" sz="2000" dirty="0" smtClean="0"/>
              <a:t>adapt </a:t>
            </a:r>
            <a:r>
              <a:rPr lang="en-GB" sz="2000" dirty="0" err="1" smtClean="0"/>
              <a:t>Rufopoly</a:t>
            </a:r>
            <a:r>
              <a:rPr lang="en-GB" sz="2000" dirty="0" smtClean="0"/>
              <a:t> for </a:t>
            </a:r>
            <a:r>
              <a:rPr lang="en-GB" sz="2000" dirty="0" err="1" smtClean="0"/>
              <a:t>Malmö</a:t>
            </a: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</a:t>
            </a:r>
            <a:r>
              <a:rPr lang="en-GB" sz="2000" dirty="0" smtClean="0"/>
              <a:t>im 3: </a:t>
            </a:r>
            <a:r>
              <a:rPr lang="en-GB" sz="2000" dirty="0" smtClean="0"/>
              <a:t>facilitate strategic planning for the urban fringe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755576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The workshops</a:t>
            </a:r>
            <a:endParaRPr lang="sv-SE" sz="2800" dirty="0"/>
          </a:p>
        </p:txBody>
      </p:sp>
      <p:sp>
        <p:nvSpPr>
          <p:cNvPr id="6" name="textruta 5"/>
          <p:cNvSpPr txBox="1"/>
          <p:nvPr/>
        </p:nvSpPr>
        <p:spPr>
          <a:xfrm>
            <a:off x="827584" y="1196752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GB" sz="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Ca 10 workshops, 5 </a:t>
            </a:r>
            <a:r>
              <a:rPr lang="en-GB" sz="2000" dirty="0" smtClean="0"/>
              <a:t>–  </a:t>
            </a:r>
            <a:r>
              <a:rPr lang="en-GB" sz="2000" dirty="0" smtClean="0"/>
              <a:t>40 participants/workshop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Students, </a:t>
            </a:r>
            <a:r>
              <a:rPr lang="en-GB" sz="2000" dirty="0" smtClean="0"/>
              <a:t>farmers, representatives for Farmer’s </a:t>
            </a:r>
            <a:r>
              <a:rPr lang="en-GB" sz="2000" dirty="0" smtClean="0"/>
              <a:t>association, </a:t>
            </a:r>
            <a:r>
              <a:rPr lang="en-GB" sz="2000" dirty="0" smtClean="0"/>
              <a:t>local planners and politicians, local entrepreneurs, researchers </a:t>
            </a:r>
            <a:r>
              <a:rPr lang="en-GB" sz="2000" dirty="0" smtClean="0"/>
              <a:t>(planning and agriculture)</a:t>
            </a: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Primarily an educational or explorative setting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mtClean="0"/>
              <a:t> </a:t>
            </a:r>
          </a:p>
        </p:txBody>
      </p:sp>
      <p:pic>
        <p:nvPicPr>
          <p:cNvPr id="32771" name="Bildobjekt 5" descr="DSCN64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92064" cy="107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755576" y="4766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Playing/evaluating/translating</a:t>
            </a:r>
            <a:r>
              <a:rPr lang="sv-SE" sz="2400" dirty="0" smtClean="0"/>
              <a:t> the game </a:t>
            </a:r>
            <a:endParaRPr lang="sv-SE" sz="2400" dirty="0"/>
          </a:p>
        </p:txBody>
      </p:sp>
      <p:sp>
        <p:nvSpPr>
          <p:cNvPr id="6" name="textruta 5"/>
          <p:cNvSpPr txBox="1"/>
          <p:nvPr/>
        </p:nvSpPr>
        <p:spPr>
          <a:xfrm>
            <a:off x="827584" y="1268760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Initially: the original game board, translated (most of the) questions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Successive transformations of the rules and questions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New game board for the final workshop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99592" y="2924944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The successive translation has been useful for the dialogues within the project group, but makes the evaluation of the game difficult (only one group has played the most recent version)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4768</TotalTime>
  <Words>709</Words>
  <Application>Microsoft Office PowerPoint</Application>
  <PresentationFormat>Bildspel på skärmen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mattiasq</dc:creator>
  <cp:lastModifiedBy>mattiasq</cp:lastModifiedBy>
  <cp:revision>357</cp:revision>
  <dcterms:created xsi:type="dcterms:W3CDTF">2013-05-07T07:29:40Z</dcterms:created>
  <dcterms:modified xsi:type="dcterms:W3CDTF">2015-04-15T14:19:43Z</dcterms:modified>
</cp:coreProperties>
</file>