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3" r:id="rId2"/>
    <p:sldId id="366" r:id="rId3"/>
    <p:sldId id="400" r:id="rId4"/>
    <p:sldId id="520" r:id="rId5"/>
    <p:sldId id="263" r:id="rId6"/>
    <p:sldId id="595" r:id="rId7"/>
    <p:sldId id="596" r:id="rId8"/>
    <p:sldId id="372" r:id="rId9"/>
    <p:sldId id="599" r:id="rId10"/>
    <p:sldId id="601" r:id="rId11"/>
    <p:sldId id="602" r:id="rId12"/>
    <p:sldId id="603" r:id="rId13"/>
    <p:sldId id="604" r:id="rId14"/>
    <p:sldId id="605" r:id="rId15"/>
    <p:sldId id="606" r:id="rId16"/>
    <p:sldId id="607" r:id="rId17"/>
    <p:sldId id="608" r:id="rId18"/>
    <p:sldId id="524" r:id="rId19"/>
    <p:sldId id="705" r:id="rId20"/>
    <p:sldId id="415" r:id="rId21"/>
    <p:sldId id="416" r:id="rId22"/>
    <p:sldId id="417" r:id="rId23"/>
    <p:sldId id="418" r:id="rId24"/>
    <p:sldId id="691" r:id="rId25"/>
    <p:sldId id="535" r:id="rId26"/>
    <p:sldId id="536" r:id="rId27"/>
    <p:sldId id="699" r:id="rId28"/>
    <p:sldId id="381" r:id="rId29"/>
    <p:sldId id="385" r:id="rId30"/>
    <p:sldId id="692" r:id="rId31"/>
    <p:sldId id="693" r:id="rId32"/>
    <p:sldId id="694" r:id="rId33"/>
    <p:sldId id="501" r:id="rId34"/>
    <p:sldId id="502" r:id="rId35"/>
    <p:sldId id="500" r:id="rId36"/>
    <p:sldId id="504" r:id="rId37"/>
    <p:sldId id="403" r:id="rId38"/>
    <p:sldId id="516" r:id="rId39"/>
    <p:sldId id="517" r:id="rId40"/>
    <p:sldId id="518" r:id="rId41"/>
    <p:sldId id="695" r:id="rId42"/>
    <p:sldId id="388" r:id="rId43"/>
    <p:sldId id="389" r:id="rId44"/>
    <p:sldId id="332" r:id="rId45"/>
    <p:sldId id="399" r:id="rId46"/>
    <p:sldId id="404" r:id="rId47"/>
    <p:sldId id="531" r:id="rId48"/>
    <p:sldId id="700" r:id="rId49"/>
    <p:sldId id="698" r:id="rId50"/>
    <p:sldId id="29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E4801-283C-4E8D-A9D7-1A2DF4267FCC}" v="5" dt="2024-01-16T12:01:09.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023AE-7C42-4474-816A-9F52EE9B47A4}" type="datetimeFigureOut">
              <a:rPr lang="en-GB" smtClean="0"/>
              <a:t>18/01/2024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D8B3F-2783-433C-B313-658CB65FB7DD}" type="slidenum">
              <a:rPr lang="en-GB" smtClean="0"/>
              <a:t>‹#›</a:t>
            </a:fld>
            <a:endParaRPr lang="en-GB"/>
          </a:p>
        </p:txBody>
      </p:sp>
    </p:spTree>
    <p:extLst>
      <p:ext uri="{BB962C8B-B14F-4D97-AF65-F5344CB8AC3E}">
        <p14:creationId xmlns:p14="http://schemas.microsoft.com/office/powerpoint/2010/main" val="338957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1</a:t>
            </a:fld>
            <a:endParaRPr lang="en-GB" dirty="0"/>
          </a:p>
        </p:txBody>
      </p:sp>
    </p:spTree>
    <p:extLst>
      <p:ext uri="{BB962C8B-B14F-4D97-AF65-F5344CB8AC3E}">
        <p14:creationId xmlns:p14="http://schemas.microsoft.com/office/powerpoint/2010/main" val="348642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43</a:t>
            </a:fld>
            <a:endParaRPr lang="en-GB"/>
          </a:p>
        </p:txBody>
      </p:sp>
    </p:spTree>
    <p:extLst>
      <p:ext uri="{BB962C8B-B14F-4D97-AF65-F5344CB8AC3E}">
        <p14:creationId xmlns:p14="http://schemas.microsoft.com/office/powerpoint/2010/main" val="287591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several RIT’s for the same areas with no development can result in a failed placement</a:t>
            </a:r>
          </a:p>
        </p:txBody>
      </p:sp>
      <p:sp>
        <p:nvSpPr>
          <p:cNvPr id="4" name="Slide Number Placeholder 3"/>
          <p:cNvSpPr>
            <a:spLocks noGrp="1"/>
          </p:cNvSpPr>
          <p:nvPr>
            <p:ph type="sldNum" sz="quarter" idx="10"/>
          </p:nvPr>
        </p:nvSpPr>
        <p:spPr/>
        <p:txBody>
          <a:bodyPr/>
          <a:lstStyle/>
          <a:p>
            <a:fld id="{A5E20A1A-7829-4228-B99B-C2364AFC4515}" type="slidenum">
              <a:rPr lang="en-GB" smtClean="0"/>
              <a:pPr/>
              <a:t>44</a:t>
            </a:fld>
            <a:endParaRPr lang="en-GB" dirty="0"/>
          </a:p>
        </p:txBody>
      </p:sp>
    </p:spTree>
    <p:extLst>
      <p:ext uri="{BB962C8B-B14F-4D97-AF65-F5344CB8AC3E}">
        <p14:creationId xmlns:p14="http://schemas.microsoft.com/office/powerpoint/2010/main" val="362666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50</a:t>
            </a:fld>
            <a:endParaRPr lang="en-GB" dirty="0"/>
          </a:p>
        </p:txBody>
      </p:sp>
    </p:spTree>
    <p:extLst>
      <p:ext uri="{BB962C8B-B14F-4D97-AF65-F5344CB8AC3E}">
        <p14:creationId xmlns:p14="http://schemas.microsoft.com/office/powerpoint/2010/main" val="70556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a:t>As we’ve said before,</a:t>
            </a:r>
            <a:r>
              <a:rPr lang="en-GB" baseline="0" dirty="0"/>
              <a:t> we have planned our BCU curriculum to ensure that all aspects of the ITT CCF are embedded either within our university based learning or school based training and that we have sequenced this in a way to make learning across the course meaningful and to enable you to revisit and build upon prior learning.</a:t>
            </a:r>
            <a:endParaRPr lang="en-GB" dirty="0"/>
          </a:p>
          <a:p>
            <a:endParaRPr lang="en-GB" baseline="0" dirty="0"/>
          </a:p>
          <a:p>
            <a:r>
              <a:rPr lang="en-GB" baseline="0" dirty="0"/>
              <a:t>The next few slides give an example of what this might look like, using one subject from the Foundation module as an example.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To accompany spiral curriculum image:  </a:t>
            </a:r>
            <a:r>
              <a:rPr lang="en-GB" sz="1200" b="0" i="0" kern="1200" dirty="0">
                <a:solidFill>
                  <a:schemeClr val="tx1"/>
                </a:solidFill>
                <a:effectLst/>
                <a:latin typeface="+mn-lt"/>
                <a:ea typeface="+mn-ea"/>
                <a:cs typeface="+mn-cs"/>
              </a:rPr>
              <a:t> ref: Bruner - learning is a continuous process and that a student is learning to learn. Bruner believed that students learned using knowledge they already had. Using previous knowledge the student continually building on what they have already learned and expand their base of knowledge.</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Building schemas</a:t>
            </a:r>
            <a:endParaRPr lang="en-GB" baseline="0" dirty="0"/>
          </a:p>
        </p:txBody>
      </p:sp>
      <p:sp>
        <p:nvSpPr>
          <p:cNvPr id="4" name="Slide Number Placeholder 3"/>
          <p:cNvSpPr>
            <a:spLocks noGrp="1"/>
          </p:cNvSpPr>
          <p:nvPr>
            <p:ph type="sldNum" sz="quarter" idx="10"/>
          </p:nvPr>
        </p:nvSpPr>
        <p:spPr/>
        <p:txBody>
          <a:bodyPr/>
          <a:lstStyle/>
          <a:p>
            <a:fld id="{13B1A9A4-6FE0-4F92-A385-5C3A41B5254E}" type="slidenum">
              <a:rPr lang="en-GB" smtClean="0"/>
              <a:t>2</a:t>
            </a:fld>
            <a:endParaRPr lang="en-GB"/>
          </a:p>
        </p:txBody>
      </p:sp>
    </p:spTree>
    <p:extLst>
      <p:ext uri="{BB962C8B-B14F-4D97-AF65-F5344CB8AC3E}">
        <p14:creationId xmlns:p14="http://schemas.microsoft.com/office/powerpoint/2010/main" val="35948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7</a:t>
            </a:fld>
            <a:endParaRPr lang="en-GB"/>
          </a:p>
        </p:txBody>
      </p:sp>
    </p:spTree>
    <p:extLst>
      <p:ext uri="{BB962C8B-B14F-4D97-AF65-F5344CB8AC3E}">
        <p14:creationId xmlns:p14="http://schemas.microsoft.com/office/powerpoint/2010/main" val="351951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 importance – trainees will not go into school if this isn’t completed</a:t>
            </a:r>
          </a:p>
        </p:txBody>
      </p:sp>
      <p:sp>
        <p:nvSpPr>
          <p:cNvPr id="4" name="Slide Number Placeholder 3"/>
          <p:cNvSpPr>
            <a:spLocks noGrp="1"/>
          </p:cNvSpPr>
          <p:nvPr>
            <p:ph type="sldNum" sz="quarter" idx="10"/>
          </p:nvPr>
        </p:nvSpPr>
        <p:spPr/>
        <p:txBody>
          <a:bodyPr/>
          <a:lstStyle/>
          <a:p>
            <a:fld id="{A5E20A1A-7829-4228-B99B-C2364AFC4515}" type="slidenum">
              <a:rPr lang="en-GB" smtClean="0"/>
              <a:pPr/>
              <a:t>8</a:t>
            </a:fld>
            <a:endParaRPr lang="en-GB" dirty="0"/>
          </a:p>
        </p:txBody>
      </p:sp>
    </p:spTree>
    <p:extLst>
      <p:ext uri="{BB962C8B-B14F-4D97-AF65-F5344CB8AC3E}">
        <p14:creationId xmlns:p14="http://schemas.microsoft.com/office/powerpoint/2010/main" val="71333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a:t>
            </a:r>
            <a:r>
              <a:rPr lang="en-GB" baseline="0" dirty="0"/>
              <a:t> trainees to pp3-8 of TP Booklet.</a:t>
            </a:r>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15</a:t>
            </a:fld>
            <a:endParaRPr lang="en-GB" dirty="0"/>
          </a:p>
        </p:txBody>
      </p:sp>
    </p:spTree>
    <p:extLst>
      <p:ext uri="{BB962C8B-B14F-4D97-AF65-F5344CB8AC3E}">
        <p14:creationId xmlns:p14="http://schemas.microsoft.com/office/powerpoint/2010/main" val="160872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29</a:t>
            </a:fld>
            <a:endParaRPr lang="en-GB"/>
          </a:p>
        </p:txBody>
      </p:sp>
    </p:spTree>
    <p:extLst>
      <p:ext uri="{BB962C8B-B14F-4D97-AF65-F5344CB8AC3E}">
        <p14:creationId xmlns:p14="http://schemas.microsoft.com/office/powerpoint/2010/main" val="192077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5E20A1A-7829-4228-B99B-C2364AFC4515}" type="slidenum">
              <a:rPr lang="en-GB" smtClean="0"/>
              <a:pPr/>
              <a:t>37</a:t>
            </a:fld>
            <a:endParaRPr lang="en-GB"/>
          </a:p>
        </p:txBody>
      </p:sp>
    </p:spTree>
    <p:extLst>
      <p:ext uri="{BB962C8B-B14F-4D97-AF65-F5344CB8AC3E}">
        <p14:creationId xmlns:p14="http://schemas.microsoft.com/office/powerpoint/2010/main" val="408587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Reinforce the importance of trainees preparing fully for their weekly professional development discussions by completing the weekly reflection grid.  </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41</a:t>
            </a:fld>
            <a:endParaRPr lang="en-GB"/>
          </a:p>
        </p:txBody>
      </p:sp>
    </p:spTree>
    <p:extLst>
      <p:ext uri="{BB962C8B-B14F-4D97-AF65-F5344CB8AC3E}">
        <p14:creationId xmlns:p14="http://schemas.microsoft.com/office/powerpoint/2010/main" val="138158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42</a:t>
            </a:fld>
            <a:endParaRPr lang="en-GB"/>
          </a:p>
        </p:txBody>
      </p:sp>
    </p:spTree>
    <p:extLst>
      <p:ext uri="{BB962C8B-B14F-4D97-AF65-F5344CB8AC3E}">
        <p14:creationId xmlns:p14="http://schemas.microsoft.com/office/powerpoint/2010/main" val="812061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9D90-6353-4D98-8603-0426EE7F4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551E97-C779-442A-B203-79D55F79C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BB588E-C4DD-4E51-99A3-8A8F24D34B4F}"/>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5" name="Footer Placeholder 4">
            <a:extLst>
              <a:ext uri="{FF2B5EF4-FFF2-40B4-BE49-F238E27FC236}">
                <a16:creationId xmlns:a16="http://schemas.microsoft.com/office/drawing/2014/main" id="{6C076655-935C-4DAB-8F87-F1C197349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9955A-966C-43B4-AD7A-299FA777F627}"/>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B4A89D5C-0D7A-4F26-85D9-C4A8848F493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99131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200D-D855-4905-ABA4-5E1563331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181861-5CB6-4247-A237-C648423A8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0EB1A-1B37-48CE-B145-588D6F02DB26}"/>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5" name="Footer Placeholder 4">
            <a:extLst>
              <a:ext uri="{FF2B5EF4-FFF2-40B4-BE49-F238E27FC236}">
                <a16:creationId xmlns:a16="http://schemas.microsoft.com/office/drawing/2014/main" id="{27150025-5E3B-4D2B-A2DB-DBDC0F920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97731-2E27-450C-9606-34D6F16DF9FD}"/>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BA13D9B6-FF8A-4CE1-BEF2-91E673B52B9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83534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D3577-71A2-4D2A-A1E4-18D6CA03E5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42D5C0-C556-48CE-8A67-E9F3B22E0C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4FE02-DC2E-4535-81CD-76F8F0334CE9}"/>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5" name="Footer Placeholder 4">
            <a:extLst>
              <a:ext uri="{FF2B5EF4-FFF2-40B4-BE49-F238E27FC236}">
                <a16:creationId xmlns:a16="http://schemas.microsoft.com/office/drawing/2014/main" id="{27447D2C-9A99-43BA-B2AE-E9ECE1CDE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A8AE6-BCEC-49E9-ABBB-B098B122C3F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C3BE4314-BE52-462A-9555-D557514CB46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8598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270-8C28-4DF3-A1BE-1B768C5209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57AC2-8FB7-4530-8265-3B9B50334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19269-6FD2-4285-AE67-2A466F5125A8}"/>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5" name="Footer Placeholder 4">
            <a:extLst>
              <a:ext uri="{FF2B5EF4-FFF2-40B4-BE49-F238E27FC236}">
                <a16:creationId xmlns:a16="http://schemas.microsoft.com/office/drawing/2014/main" id="{8373E651-F0CA-496F-A936-5538BE6443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963AD0-A34A-42D9-A86B-8F5D09D22D1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5AD73B05-8BBB-425B-8780-95626CA0A94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92320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C22-9A09-4D3A-A6F4-CCCE3E1B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D74862-F2C5-4816-84F2-174FEA8F0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ED457-0EA9-4E45-89DB-06C344999F17}"/>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5" name="Footer Placeholder 4">
            <a:extLst>
              <a:ext uri="{FF2B5EF4-FFF2-40B4-BE49-F238E27FC236}">
                <a16:creationId xmlns:a16="http://schemas.microsoft.com/office/drawing/2014/main" id="{E8148CE1-BB90-4D60-A552-3BBDA0BA0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B8BDBB-01FB-4CF7-B70C-A18D9584188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E3BC8E17-2C9E-4F7A-8586-6D332265C56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89284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C3BB-1746-488E-8FFD-18DC799BD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51BD3-5898-4DFD-9BDB-C6E1E1287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7B8041-8BE8-4DD4-B173-DC987882A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3D1C3A-9A15-4F54-A7D9-CF93A5E11E8F}"/>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6" name="Footer Placeholder 5">
            <a:extLst>
              <a:ext uri="{FF2B5EF4-FFF2-40B4-BE49-F238E27FC236}">
                <a16:creationId xmlns:a16="http://schemas.microsoft.com/office/drawing/2014/main" id="{CAFBD746-6F02-4B3A-8270-3A4E87BF7C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7AB93B-670F-40A0-A153-82DA1431657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6E2241B0-8EF7-4DB8-9986-1E5C6C80C21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86030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CBD-80BA-41AD-9837-0A297ABFD0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0829A-DA13-40DF-9C26-AF0950991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4955E-6EB4-4B40-A54D-E5FCAD2DEC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34645-E1B8-407A-B662-9D19B3CF1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47228-71D7-4A35-A23D-FC4FDC1EE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8D3D4D-04E7-48B1-9710-EBF95AD1F8FC}"/>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8" name="Footer Placeholder 7">
            <a:extLst>
              <a:ext uri="{FF2B5EF4-FFF2-40B4-BE49-F238E27FC236}">
                <a16:creationId xmlns:a16="http://schemas.microsoft.com/office/drawing/2014/main" id="{D2667719-5D09-4E09-B3FD-A1AEA9E84B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8EE642-14D5-40F6-A20E-A45E4A963F78}"/>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10" name="Picture 9">
            <a:extLst>
              <a:ext uri="{FF2B5EF4-FFF2-40B4-BE49-F238E27FC236}">
                <a16:creationId xmlns:a16="http://schemas.microsoft.com/office/drawing/2014/main" id="{41C72F2D-AC6A-40AD-9232-E5277EBC439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67798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3834-46D5-4EC7-B013-F9F07DAB16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F51427-4A10-4E7B-85FC-FD1628F266FF}"/>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4" name="Footer Placeholder 3">
            <a:extLst>
              <a:ext uri="{FF2B5EF4-FFF2-40B4-BE49-F238E27FC236}">
                <a16:creationId xmlns:a16="http://schemas.microsoft.com/office/drawing/2014/main" id="{6263BF4F-44FE-4582-8AEE-46BCEBBA1A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B8C61-B705-468C-85C2-60DE1B8C29E1}"/>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6" name="Picture 5">
            <a:extLst>
              <a:ext uri="{FF2B5EF4-FFF2-40B4-BE49-F238E27FC236}">
                <a16:creationId xmlns:a16="http://schemas.microsoft.com/office/drawing/2014/main" id="{D923512A-09D0-411C-B2B5-824FB1FA8FC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84653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53360-BB54-4A9E-89A1-CA1AB0FB1B65}"/>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3" name="Footer Placeholder 2">
            <a:extLst>
              <a:ext uri="{FF2B5EF4-FFF2-40B4-BE49-F238E27FC236}">
                <a16:creationId xmlns:a16="http://schemas.microsoft.com/office/drawing/2014/main" id="{FCB525BE-E11C-43B4-8597-B786491985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30DD5B-EFCF-43FE-93A3-2240AEC498DE}"/>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5" name="Picture 4">
            <a:extLst>
              <a:ext uri="{FF2B5EF4-FFF2-40B4-BE49-F238E27FC236}">
                <a16:creationId xmlns:a16="http://schemas.microsoft.com/office/drawing/2014/main" id="{D238593D-791D-4E33-978B-CF99B2B1691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7195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4440-236B-4F0A-9CDF-210C10E14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1A418B-9F6A-411E-ACF0-E4CEE11B2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8EFF62-B908-4A1B-819C-BFA92ED6A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EC326-13B2-46F1-914B-7FF87F9BC20F}"/>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6" name="Footer Placeholder 5">
            <a:extLst>
              <a:ext uri="{FF2B5EF4-FFF2-40B4-BE49-F238E27FC236}">
                <a16:creationId xmlns:a16="http://schemas.microsoft.com/office/drawing/2014/main" id="{C3440A65-EBBC-47A7-8811-B4799A95A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5DA22-1AF1-4EE5-A641-72C9BF6F4509}"/>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FD365563-2B2A-49B7-8095-AAB9B7CC30B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07810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439-0497-4BCD-A37B-E6AF67819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A0A0AA-FA7F-4CFE-9DC1-2EA359A9C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395210C-6837-43ED-B967-A27E58A6F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B1272-3E87-49FA-8A24-B8B78978CF98}"/>
              </a:ext>
            </a:extLst>
          </p:cNvPr>
          <p:cNvSpPr>
            <a:spLocks noGrp="1"/>
          </p:cNvSpPr>
          <p:nvPr>
            <p:ph type="dt" sz="half" idx="10"/>
          </p:nvPr>
        </p:nvSpPr>
        <p:spPr/>
        <p:txBody>
          <a:bodyPr/>
          <a:lstStyle/>
          <a:p>
            <a:fld id="{450CE5C3-E188-4E7D-ABD8-8B92D85F961A}" type="datetimeFigureOut">
              <a:rPr lang="en-GB" smtClean="0"/>
              <a:t>18/01/2024</a:t>
            </a:fld>
            <a:endParaRPr lang="en-GB"/>
          </a:p>
        </p:txBody>
      </p:sp>
      <p:sp>
        <p:nvSpPr>
          <p:cNvPr id="6" name="Footer Placeholder 5">
            <a:extLst>
              <a:ext uri="{FF2B5EF4-FFF2-40B4-BE49-F238E27FC236}">
                <a16:creationId xmlns:a16="http://schemas.microsoft.com/office/drawing/2014/main" id="{F8840D9B-DF79-4B17-A987-17D91D1948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055D4-EF63-4C9A-8D27-E5C4B663F4D3}"/>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8CFDC64D-838D-4DA5-AA58-872A9CBB7A8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4528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F4D21-12DB-4400-A0C6-504BF0B8D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EE6962-5FBB-48A0-ABC8-DBCEBDB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EFE19-AD11-4339-B036-CE99CB154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CE5C3-E188-4E7D-ABD8-8B92D85F961A}" type="datetimeFigureOut">
              <a:rPr lang="en-GB" smtClean="0"/>
              <a:t>18/01/2024</a:t>
            </a:fld>
            <a:endParaRPr lang="en-GB"/>
          </a:p>
        </p:txBody>
      </p:sp>
      <p:sp>
        <p:nvSpPr>
          <p:cNvPr id="5" name="Footer Placeholder 4">
            <a:extLst>
              <a:ext uri="{FF2B5EF4-FFF2-40B4-BE49-F238E27FC236}">
                <a16:creationId xmlns:a16="http://schemas.microsoft.com/office/drawing/2014/main" id="{6CDA2437-94DA-4086-8F04-AE2D009BA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AE08D7-40B0-478F-B4F1-F298884DC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806751C8-7B79-490C-9917-69235D0B53D2}"/>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pic>
        <p:nvPicPr>
          <p:cNvPr id="8" name="Picture 7">
            <a:extLst>
              <a:ext uri="{FF2B5EF4-FFF2-40B4-BE49-F238E27FC236}">
                <a16:creationId xmlns:a16="http://schemas.microsoft.com/office/drawing/2014/main" id="{009545E2-05BA-434B-BACA-73F0D2A5607F}"/>
              </a:ext>
            </a:extLst>
          </p:cNvPr>
          <p:cNvPicPr>
            <a:picLocks noChangeAspect="1"/>
          </p:cNvPicPr>
          <p:nvPr userDrawn="1"/>
        </p:nvPicPr>
        <p:blipFill rotWithShape="1">
          <a:blip r:embed="rId14" cstate="screen">
            <a:alphaModFix amt="5000"/>
            <a:extLst>
              <a:ext uri="{28A0092B-C50C-407E-A947-70E740481C1C}">
                <a14:useLocalDpi xmlns:a14="http://schemas.microsoft.com/office/drawing/2010/main"/>
              </a:ext>
            </a:extLst>
          </a:blip>
          <a:srcRect r="17423" b="15777"/>
          <a:stretch/>
        </p:blipFill>
        <p:spPr>
          <a:xfrm>
            <a:off x="4889594" y="0"/>
            <a:ext cx="7302406" cy="6857999"/>
          </a:xfrm>
          <a:prstGeom prst="rect">
            <a:avLst/>
          </a:prstGeom>
        </p:spPr>
      </p:pic>
    </p:spTree>
    <p:extLst>
      <p:ext uri="{BB962C8B-B14F-4D97-AF65-F5344CB8AC3E}">
        <p14:creationId xmlns:p14="http://schemas.microsoft.com/office/powerpoint/2010/main" val="391728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PrimaryandEarlyYearsPGCECourseTeam@bcu.ac.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bcu.ac.uk/education-and-social-work/partnerships-and-collaborations/primary-early-years-partnership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bcu.ac.uk/education-and-social-work/partnerships-and-collaborations/primary-early-years-partnerships/mentor-cpd" TargetMode="External"/><Relationship Id="rId3" Type="http://schemas.openxmlformats.org/officeDocument/2006/relationships/hyperlink" Target="https://teams.microsoft.com/l/meetup-join/19%3ameeting_ZDhiY2UwYzAtYzQ3OC00MjdhLWE2N2EtYzkxZjFlY2M4Y2Fj%40thread.v2/0?context=%7b%22Tid%22%3a%227e2be055-828a-4523-b5e5-b77ad9939785%22%2c%22Oid%22%3a%220bcae5b5-745e-489f-b067-b154703333cb%22%7d" TargetMode="External"/><Relationship Id="rId7" Type="http://schemas.openxmlformats.org/officeDocument/2006/relationships/hyperlink" Target="https://teams.microsoft.com/l/meetup-join/19%3ameeting_N2ViZjllYjMtMjk4NC00NjAwLTk2MzgtNGU4Y2YyOWU2OWY2%40thread.v2/0?context=%7b%22Tid%22%3a%227e2be055-828a-4523-b5e5-b77ad9939785%22%2c%22Oid%22%3a%220bcae5b5-745e-489f-b067-b154703333cb%22%7d" TargetMode="External"/><Relationship Id="rId2" Type="http://schemas.openxmlformats.org/officeDocument/2006/relationships/hyperlink" Target="https://teams.microsoft.com/l/meetup-join/19%3ameeting_NDYwNGQ5NTgtNTllYi00Zjc0LTlmNDAtZjZlNGFiYjI3MDhh%40thread.v2/0?context=%7b%22Tid%22%3a%227e2be055-828a-4523-b5e5-b77ad9939785%22%2c%22Oid%22%3a%220bcae5b5-745e-489f-b067-b154703333cb%22%7d" TargetMode="External"/><Relationship Id="rId1" Type="http://schemas.openxmlformats.org/officeDocument/2006/relationships/slideLayout" Target="../slideLayouts/slideLayout2.xml"/><Relationship Id="rId6" Type="http://schemas.openxmlformats.org/officeDocument/2006/relationships/hyperlink" Target="https://teams.microsoft.com/l/meetup-join/19%3ameeting_MzUyNDM4MWUtNTQ0Zi00ZjJmLTkzMjktNzNhMmNkOTY3NjIx%40thread.v2/0?context=%7b%22Tid%22%3a%227e2be055-828a-4523-b5e5-b77ad9939785%22%2c%22Oid%22%3a%220bcae5b5-745e-489f-b067-b154703333cb%22%7d" TargetMode="External"/><Relationship Id="rId5" Type="http://schemas.openxmlformats.org/officeDocument/2006/relationships/hyperlink" Target="https://teams.microsoft.com/l/meetup-join/19%3ameeting_YTE1ZmYxODEtN2U4Yi00YzA1LWI1YzEtNGNkZjk1YTZlN2Nk%40thread.v2/0?context=%7b%22Tid%22%3a%227e2be055-828a-4523-b5e5-b77ad9939785%22%2c%22Oid%22%3a%220bcae5b5-745e-489f-b067-b154703333cb%22%7d" TargetMode="External"/><Relationship Id="rId4" Type="http://schemas.openxmlformats.org/officeDocument/2006/relationships/hyperlink" Target="https://teams.microsoft.com/l/meetup-join/19%3ameeting_NjhiZDg2YmEtM2U1Ni00MzNhLWFiOTctMjc4ZjVlMWUxYjRm%40thread.v2/0?context=%7b%22Tid%22%3a%227e2be055-828a-4523-b5e5-b77ad9939785%22%2c%22Oid%22%3a%220bcae5b5-745e-489f-b067-b154703333cb%22%7d"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HELS.Placements@bcu.ac.uk" TargetMode="External"/><Relationship Id="rId2" Type="http://schemas.openxmlformats.org/officeDocument/2006/relationships/hyperlink" Target="mailto:PrimaryandEarlyYearsPGCECourseTeam@bcu.ac.uk" TargetMode="External"/><Relationship Id="rId1" Type="http://schemas.openxmlformats.org/officeDocument/2006/relationships/slideLayout" Target="../slideLayouts/slideLayout2.xml"/><Relationship Id="rId4" Type="http://schemas.openxmlformats.org/officeDocument/2006/relationships/hyperlink" Target="mailto:anne.whitacre@bcu.ac.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3861048"/>
            <a:ext cx="7992888" cy="1944216"/>
          </a:xfrm>
        </p:spPr>
        <p:txBody>
          <a:bodyPr>
            <a:normAutofit fontScale="90000"/>
          </a:bodyPr>
          <a:lstStyle/>
          <a:p>
            <a:r>
              <a:rPr lang="en-GB" b="1" dirty="0"/>
              <a:t>PGCE Primary &amp; Early Years : </a:t>
            </a:r>
            <a:br>
              <a:rPr lang="en-GB" b="1" dirty="0"/>
            </a:br>
            <a:r>
              <a:rPr lang="en-GB" b="1" dirty="0"/>
              <a:t>School Based Training Mentor Briefing</a:t>
            </a:r>
          </a:p>
        </p:txBody>
      </p:sp>
      <p:pic>
        <p:nvPicPr>
          <p:cNvPr id="1026" name="Picture 2" descr="Image result for school  wor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234" y="133264"/>
            <a:ext cx="5798824" cy="3469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63552" y="6021288"/>
            <a:ext cx="4032448" cy="369332"/>
          </a:xfrm>
          <a:prstGeom prst="rect">
            <a:avLst/>
          </a:prstGeom>
          <a:noFill/>
        </p:spPr>
        <p:txBody>
          <a:bodyPr wrap="square" rtlCol="0">
            <a:spAutoFit/>
          </a:bodyPr>
          <a:lstStyle/>
          <a:p>
            <a:r>
              <a:rPr lang="en-GB" dirty="0"/>
              <a:t>January 2024</a:t>
            </a:r>
          </a:p>
        </p:txBody>
      </p:sp>
    </p:spTree>
    <p:extLst>
      <p:ext uri="{BB962C8B-B14F-4D97-AF65-F5344CB8AC3E}">
        <p14:creationId xmlns:p14="http://schemas.microsoft.com/office/powerpoint/2010/main" val="179133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8640"/>
            <a:ext cx="7886700" cy="759618"/>
          </a:xfrm>
        </p:spPr>
        <p:txBody>
          <a:bodyPr/>
          <a:lstStyle/>
          <a:p>
            <a:pPr algn="ctr"/>
            <a:r>
              <a:rPr lang="en-GB" dirty="0">
                <a:latin typeface="+mn-lt"/>
              </a:rPr>
              <a:t>SBT Prelim Tasks</a:t>
            </a:r>
          </a:p>
        </p:txBody>
      </p:sp>
      <p:sp>
        <p:nvSpPr>
          <p:cNvPr id="3" name="Content Placeholder 2"/>
          <p:cNvSpPr>
            <a:spLocks noGrp="1"/>
          </p:cNvSpPr>
          <p:nvPr>
            <p:ph idx="1"/>
          </p:nvPr>
        </p:nvSpPr>
        <p:spPr>
          <a:xfrm>
            <a:off x="2170345" y="965492"/>
            <a:ext cx="8174127" cy="5040559"/>
          </a:xfrm>
        </p:spPr>
        <p:txBody>
          <a:bodyPr>
            <a:normAutofit fontScale="32500" lnSpcReduction="20000"/>
          </a:bodyPr>
          <a:lstStyle/>
          <a:p>
            <a:pPr marL="342900" indent="-342900"/>
            <a:r>
              <a:rPr lang="en-GB" sz="7400" dirty="0">
                <a:latin typeface="Calibri" panose="020F0502020204030204" pitchFamily="34" charset="0"/>
                <a:cs typeface="Calibri" panose="020F0502020204030204" pitchFamily="34" charset="0"/>
              </a:rPr>
              <a:t>These are to be completed during  PPSE days.</a:t>
            </a:r>
          </a:p>
          <a:p>
            <a:pPr marL="342900" indent="-342900"/>
            <a:r>
              <a:rPr lang="en-GB" sz="7400" dirty="0">
                <a:latin typeface="Calibri" panose="020F0502020204030204" pitchFamily="34" charset="0"/>
                <a:cs typeface="Calibri" panose="020F0502020204030204" pitchFamily="34" charset="0"/>
              </a:rPr>
              <a:t>Linked directly with pre-approval checklist.</a:t>
            </a:r>
          </a:p>
          <a:p>
            <a:pPr marL="0" indent="0">
              <a:buNone/>
            </a:pPr>
            <a:endParaRPr lang="en-GB" sz="7400" dirty="0">
              <a:latin typeface="Calibri" panose="020F0502020204030204" pitchFamily="34" charset="0"/>
              <a:cs typeface="Calibri" panose="020F0502020204030204" pitchFamily="34" charset="0"/>
            </a:endParaRPr>
          </a:p>
          <a:p>
            <a:pPr marL="0" indent="0">
              <a:buNone/>
            </a:pPr>
            <a:r>
              <a:rPr lang="en-GB" sz="7400" dirty="0">
                <a:latin typeface="Calibri" panose="020F0502020204030204" pitchFamily="34" charset="0"/>
                <a:cs typeface="Calibri" panose="020F0502020204030204" pitchFamily="34" charset="0"/>
              </a:rPr>
              <a:t>The Prelim Tasks are:</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Safeguarding Prelim Task</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Behaviour Prelim Task</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Professional Behaviours</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Learning Environment Prelim Task</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Foundation and Phonics Learning Observations</a:t>
            </a:r>
          </a:p>
          <a:p>
            <a:pPr marL="457200" indent="-457200">
              <a:buFont typeface="+mj-lt"/>
              <a:buAutoNum type="arabicPeriod"/>
            </a:pPr>
            <a:endParaRPr lang="en-GB" sz="7400" dirty="0">
              <a:solidFill>
                <a:srgbClr val="000000"/>
              </a:solidFill>
              <a:latin typeface="Calibri" panose="020F0502020204030204" pitchFamily="34" charset="0"/>
              <a:cs typeface="Calibri" panose="020F0502020204030204" pitchFamily="34" charset="0"/>
            </a:endParaRPr>
          </a:p>
          <a:p>
            <a:pPr algn="l"/>
            <a:r>
              <a:rPr lang="en-GB" sz="7400" dirty="0">
                <a:solidFill>
                  <a:srgbClr val="000000"/>
                </a:solidFill>
                <a:latin typeface="Calibri" panose="020F0502020204030204" pitchFamily="34" charset="0"/>
                <a:cs typeface="Calibri" panose="020F0502020204030204" pitchFamily="34" charset="0"/>
              </a:rPr>
              <a:t>All prelim task must be completed prior to the UT sign off meeting.</a:t>
            </a:r>
          </a:p>
          <a:p>
            <a:endParaRPr lang="en-GB" dirty="0"/>
          </a:p>
        </p:txBody>
      </p:sp>
    </p:spTree>
    <p:extLst>
      <p:ext uri="{BB962C8B-B14F-4D97-AF65-F5344CB8AC3E}">
        <p14:creationId xmlns:p14="http://schemas.microsoft.com/office/powerpoint/2010/main" val="16043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F39C8-5958-37B5-A29C-FC6A79640376}"/>
              </a:ext>
            </a:extLst>
          </p:cNvPr>
          <p:cNvPicPr>
            <a:picLocks noChangeAspect="1"/>
          </p:cNvPicPr>
          <p:nvPr/>
        </p:nvPicPr>
        <p:blipFill>
          <a:blip r:embed="rId2"/>
          <a:stretch>
            <a:fillRect/>
          </a:stretch>
        </p:blipFill>
        <p:spPr>
          <a:xfrm>
            <a:off x="2041296" y="188640"/>
            <a:ext cx="8109408" cy="5494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107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CFA3E-3169-BC5B-046B-E203DF65CF5C}"/>
              </a:ext>
            </a:extLst>
          </p:cNvPr>
          <p:cNvPicPr>
            <a:picLocks noChangeAspect="1"/>
          </p:cNvPicPr>
          <p:nvPr/>
        </p:nvPicPr>
        <p:blipFill>
          <a:blip r:embed="rId2"/>
          <a:stretch>
            <a:fillRect/>
          </a:stretch>
        </p:blipFill>
        <p:spPr>
          <a:xfrm>
            <a:off x="3143672" y="188641"/>
            <a:ext cx="5904656" cy="5547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605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41F3D-5D3B-89B5-D15A-502468843D69}"/>
              </a:ext>
            </a:extLst>
          </p:cNvPr>
          <p:cNvPicPr>
            <a:picLocks noChangeAspect="1"/>
          </p:cNvPicPr>
          <p:nvPr/>
        </p:nvPicPr>
        <p:blipFill>
          <a:blip r:embed="rId2"/>
          <a:stretch>
            <a:fillRect/>
          </a:stretch>
        </p:blipFill>
        <p:spPr>
          <a:xfrm>
            <a:off x="3179676" y="54034"/>
            <a:ext cx="5832648" cy="6098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577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C5B27-2180-8BB8-664D-A378953CB0B9}"/>
              </a:ext>
            </a:extLst>
          </p:cNvPr>
          <p:cNvPicPr>
            <a:picLocks noChangeAspect="1"/>
          </p:cNvPicPr>
          <p:nvPr/>
        </p:nvPicPr>
        <p:blipFill>
          <a:blip r:embed="rId2"/>
          <a:stretch>
            <a:fillRect/>
          </a:stretch>
        </p:blipFill>
        <p:spPr>
          <a:xfrm>
            <a:off x="3071664" y="188641"/>
            <a:ext cx="6048672" cy="5390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882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05056" cy="1143000"/>
          </a:xfrm>
        </p:spPr>
        <p:txBody>
          <a:bodyPr>
            <a:normAutofit/>
          </a:bodyPr>
          <a:lstStyle/>
          <a:p>
            <a:r>
              <a:rPr lang="en-GB" sz="3600" dirty="0">
                <a:latin typeface="+mn-lt"/>
              </a:rPr>
              <a:t>Associate Teacher Learning Observation</a:t>
            </a:r>
          </a:p>
        </p:txBody>
      </p:sp>
      <p:sp>
        <p:nvSpPr>
          <p:cNvPr id="3" name="Content Placeholder 2"/>
          <p:cNvSpPr>
            <a:spLocks noGrp="1"/>
          </p:cNvSpPr>
          <p:nvPr>
            <p:ph idx="1"/>
          </p:nvPr>
        </p:nvSpPr>
        <p:spPr>
          <a:xfrm>
            <a:off x="2063552" y="1417639"/>
            <a:ext cx="8022704" cy="4597971"/>
          </a:xfrm>
        </p:spPr>
        <p:txBody>
          <a:bodyPr>
            <a:normAutofit/>
          </a:bodyPr>
          <a:lstStyle/>
          <a:p>
            <a:pPr marL="0" indent="0">
              <a:spcAft>
                <a:spcPts val="400"/>
              </a:spcAft>
              <a:buNone/>
            </a:pPr>
            <a:r>
              <a:rPr lang="en-GB" sz="3100" dirty="0">
                <a:latin typeface="Calibri" panose="020F0502020204030204" pitchFamily="34" charset="0"/>
                <a:ea typeface="Calibri" panose="020F0502020204030204" pitchFamily="34" charset="0"/>
                <a:cs typeface="Calibri" panose="020F0502020204030204" pitchFamily="34" charset="0"/>
              </a:rPr>
              <a:t>The minimum expectations in the preliminary visits of Learning Observations are:</a:t>
            </a:r>
            <a:endParaRPr lang="en-GB" sz="31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Symbol" panose="05050102010706020507" pitchFamily="18" charset="2"/>
              <a:buChar char=""/>
            </a:pPr>
            <a:r>
              <a:rPr lang="en-GB" sz="3100" dirty="0">
                <a:latin typeface="Calibri" panose="020F0502020204030204" pitchFamily="34" charset="0"/>
                <a:ea typeface="Calibri" panose="020F0502020204030204" pitchFamily="34" charset="0"/>
                <a:cs typeface="Calibri" panose="020F0502020204030204" pitchFamily="34" charset="0"/>
              </a:rPr>
              <a:t>One Core Subject </a:t>
            </a:r>
          </a:p>
          <a:p>
            <a:pPr marL="342900" indent="-342900">
              <a:buFont typeface="Symbol" panose="05050102010706020507" pitchFamily="18" charset="2"/>
              <a:buChar char=""/>
            </a:pPr>
            <a:r>
              <a:rPr lang="en-GB" sz="3100" dirty="0">
                <a:latin typeface="Calibri" panose="020F0502020204030204" pitchFamily="34" charset="0"/>
                <a:ea typeface="Calibri" panose="020F0502020204030204" pitchFamily="34" charset="0"/>
                <a:cs typeface="Calibri" panose="020F0502020204030204" pitchFamily="34" charset="0"/>
              </a:rPr>
              <a:t>One Foundation Subject</a:t>
            </a:r>
          </a:p>
          <a:p>
            <a:pPr marL="342900" indent="-342900">
              <a:spcAft>
                <a:spcPts val="1000"/>
              </a:spcAft>
              <a:buFont typeface="Symbol" panose="05050102010706020507" pitchFamily="18" charset="2"/>
              <a:buChar char=""/>
            </a:pPr>
            <a:r>
              <a:rPr lang="en-GB" sz="3100" dirty="0">
                <a:latin typeface="Calibri" panose="020F0502020204030204" pitchFamily="34" charset="0"/>
                <a:ea typeface="Calibri" panose="020F0502020204030204" pitchFamily="34" charset="0"/>
                <a:cs typeface="Calibri" panose="020F0502020204030204" pitchFamily="34" charset="0"/>
              </a:rPr>
              <a:t>One Phonics Session</a:t>
            </a:r>
            <a:endParaRPr lang="en-GB" sz="3000" dirty="0"/>
          </a:p>
        </p:txBody>
      </p:sp>
    </p:spTree>
    <p:extLst>
      <p:ext uri="{BB962C8B-B14F-4D97-AF65-F5344CB8AC3E}">
        <p14:creationId xmlns:p14="http://schemas.microsoft.com/office/powerpoint/2010/main" val="141924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A0AA5-8078-4BC6-8EE4-FAB99D540C64}"/>
              </a:ext>
            </a:extLst>
          </p:cNvPr>
          <p:cNvPicPr>
            <a:picLocks noChangeAspect="1"/>
          </p:cNvPicPr>
          <p:nvPr/>
        </p:nvPicPr>
        <p:blipFill>
          <a:blip r:embed="rId2"/>
          <a:stretch>
            <a:fillRect/>
          </a:stretch>
        </p:blipFill>
        <p:spPr>
          <a:xfrm>
            <a:off x="1775521" y="260649"/>
            <a:ext cx="4176465" cy="526161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36D50D2-F4CA-4A81-9254-EE169950485E}"/>
              </a:ext>
            </a:extLst>
          </p:cNvPr>
          <p:cNvPicPr>
            <a:picLocks noChangeAspect="1"/>
          </p:cNvPicPr>
          <p:nvPr/>
        </p:nvPicPr>
        <p:blipFill>
          <a:blip r:embed="rId3"/>
          <a:stretch>
            <a:fillRect/>
          </a:stretch>
        </p:blipFill>
        <p:spPr>
          <a:xfrm>
            <a:off x="6528049" y="1556793"/>
            <a:ext cx="3638169" cy="2081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780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181" y="620689"/>
            <a:ext cx="11105535" cy="936104"/>
          </a:xfrm>
        </p:spPr>
        <p:txBody>
          <a:bodyPr>
            <a:normAutofit fontScale="90000"/>
          </a:bodyPr>
          <a:lstStyle/>
          <a:p>
            <a:r>
              <a:rPr lang="en-GB" dirty="0">
                <a:latin typeface="+mn-lt"/>
              </a:rPr>
              <a:t>How to prepare for the School Based Training Block:</a:t>
            </a:r>
            <a:br>
              <a:rPr lang="en-GB" sz="6000" dirty="0"/>
            </a:br>
            <a:endParaRPr lang="en-GB" dirty="0"/>
          </a:p>
        </p:txBody>
      </p:sp>
      <p:sp>
        <p:nvSpPr>
          <p:cNvPr id="3" name="Content Placeholder 2"/>
          <p:cNvSpPr>
            <a:spLocks noGrp="1"/>
          </p:cNvSpPr>
          <p:nvPr>
            <p:ph idx="1"/>
          </p:nvPr>
        </p:nvSpPr>
        <p:spPr>
          <a:xfrm>
            <a:off x="634181" y="1412776"/>
            <a:ext cx="10633587" cy="4351338"/>
          </a:xfrm>
        </p:spPr>
        <p:txBody>
          <a:bodyPr>
            <a:normAutofit/>
          </a:bodyPr>
          <a:lstStyle/>
          <a:p>
            <a:pPr lvl="1"/>
            <a:r>
              <a:rPr lang="en-GB" dirty="0"/>
              <a:t>Develop an appropriate teaching timetable through negotiation between mentor (class teacher) and Associate Teacher.</a:t>
            </a:r>
            <a:endParaRPr lang="en-GB" sz="3600" dirty="0"/>
          </a:p>
          <a:p>
            <a:pPr lvl="1"/>
            <a:r>
              <a:rPr lang="en-GB" dirty="0"/>
              <a:t>Discuss targets and generate strategies for in-school support, this could include arranging to observe other colleagues in school.</a:t>
            </a:r>
            <a:endParaRPr lang="en-GB" sz="3600" dirty="0"/>
          </a:p>
          <a:p>
            <a:pPr lvl="1"/>
            <a:r>
              <a:rPr lang="en-GB" dirty="0"/>
              <a:t>Identify subject knowledge needs and appropriate activities/resources/ideas to support the planning process.</a:t>
            </a:r>
            <a:endParaRPr lang="en-GB" sz="3600" dirty="0"/>
          </a:p>
          <a:p>
            <a:pPr lvl="1"/>
            <a:r>
              <a:rPr lang="en-GB" dirty="0"/>
              <a:t>Identify a schedule for Weekly Meeting and Target Setting.</a:t>
            </a:r>
            <a:endParaRPr lang="en-GB" sz="3600" dirty="0"/>
          </a:p>
          <a:p>
            <a:pPr lvl="1"/>
            <a:r>
              <a:rPr lang="en-GB" dirty="0"/>
              <a:t>Identify relevant staff meetings that should be attended.</a:t>
            </a:r>
            <a:endParaRPr lang="en-GB" sz="3600" dirty="0"/>
          </a:p>
          <a:p>
            <a:pPr lvl="1"/>
            <a:r>
              <a:rPr lang="en-GB" dirty="0"/>
              <a:t>If, for any reason, you feel that the Associate Teachers is not ready to start the block experience, please contact the University Tutor.</a:t>
            </a:r>
            <a:endParaRPr lang="en-GB" sz="3600" dirty="0"/>
          </a:p>
          <a:p>
            <a:endParaRPr lang="en-GB" dirty="0"/>
          </a:p>
        </p:txBody>
      </p:sp>
    </p:spTree>
    <p:extLst>
      <p:ext uri="{BB962C8B-B14F-4D97-AF65-F5344CB8AC3E}">
        <p14:creationId xmlns:p14="http://schemas.microsoft.com/office/powerpoint/2010/main" val="120360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88A07-2BC9-D952-439B-3324656B4C55}"/>
              </a:ext>
            </a:extLst>
          </p:cNvPr>
          <p:cNvPicPr>
            <a:picLocks noChangeAspect="1"/>
          </p:cNvPicPr>
          <p:nvPr/>
        </p:nvPicPr>
        <p:blipFill>
          <a:blip r:embed="rId2"/>
          <a:stretch>
            <a:fillRect/>
          </a:stretch>
        </p:blipFill>
        <p:spPr>
          <a:xfrm>
            <a:off x="1919537" y="1168858"/>
            <a:ext cx="3909159" cy="4968552"/>
          </a:xfrm>
          <a:prstGeom prst="rect">
            <a:avLst/>
          </a:prstGeom>
          <a:ln>
            <a:noFill/>
          </a:ln>
          <a:effectLst>
            <a:outerShdw blurRad="292100" dist="139700" dir="2700000" algn="tl" rotWithShape="0">
              <a:srgbClr val="333333">
                <a:alpha val="65000"/>
              </a:srgbClr>
            </a:outerShdw>
          </a:effectLst>
        </p:spPr>
      </p:pic>
      <p:sp>
        <p:nvSpPr>
          <p:cNvPr id="4" name="Content Placeholder 2">
            <a:extLst>
              <a:ext uri="{FF2B5EF4-FFF2-40B4-BE49-F238E27FC236}">
                <a16:creationId xmlns:a16="http://schemas.microsoft.com/office/drawing/2014/main" id="{B2703010-450E-5E10-7F0A-0EAFF6DC04D8}"/>
              </a:ext>
            </a:extLst>
          </p:cNvPr>
          <p:cNvSpPr txBox="1">
            <a:spLocks/>
          </p:cNvSpPr>
          <p:nvPr/>
        </p:nvSpPr>
        <p:spPr>
          <a:xfrm>
            <a:off x="6128289" y="1212732"/>
            <a:ext cx="4144175" cy="483619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Associate Teacher should contact UT to arrange a time to meet via TEAMs</a:t>
            </a:r>
          </a:p>
          <a:p>
            <a:r>
              <a:rPr lang="en-GB" dirty="0"/>
              <a:t>Targets should have been discussed</a:t>
            </a:r>
          </a:p>
          <a:p>
            <a:r>
              <a:rPr lang="en-GB" dirty="0"/>
              <a:t>Associate Teachers will have to talk through the Pre-Approval checklist</a:t>
            </a:r>
          </a:p>
          <a:p>
            <a:r>
              <a:rPr lang="en-GB" b="1" dirty="0"/>
              <a:t>Associate Teachers will be in school on this day but will need time to meet with their UT</a:t>
            </a:r>
          </a:p>
        </p:txBody>
      </p:sp>
      <p:sp>
        <p:nvSpPr>
          <p:cNvPr id="5" name="Title 1">
            <a:extLst>
              <a:ext uri="{FF2B5EF4-FFF2-40B4-BE49-F238E27FC236}">
                <a16:creationId xmlns:a16="http://schemas.microsoft.com/office/drawing/2014/main" id="{FAEFA2B8-6852-63DE-581A-51E030E12E82}"/>
              </a:ext>
            </a:extLst>
          </p:cNvPr>
          <p:cNvSpPr txBox="1">
            <a:spLocks/>
          </p:cNvSpPr>
          <p:nvPr/>
        </p:nvSpPr>
        <p:spPr>
          <a:xfrm>
            <a:off x="2152650" y="193216"/>
            <a:ext cx="7886700" cy="975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mn-lt"/>
              </a:rPr>
              <a:t>UT Sign off Meeting - Online</a:t>
            </a:r>
            <a:endParaRPr lang="en-GB" dirty="0">
              <a:latin typeface="+mn-lt"/>
            </a:endParaRPr>
          </a:p>
        </p:txBody>
      </p:sp>
    </p:spTree>
    <p:extLst>
      <p:ext uri="{BB962C8B-B14F-4D97-AF65-F5344CB8AC3E}">
        <p14:creationId xmlns:p14="http://schemas.microsoft.com/office/powerpoint/2010/main" val="335568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AD6C-5266-B96D-4F31-BFB490CC1F7A}"/>
              </a:ext>
            </a:extLst>
          </p:cNvPr>
          <p:cNvSpPr>
            <a:spLocks noGrp="1"/>
          </p:cNvSpPr>
          <p:nvPr>
            <p:ph type="title"/>
          </p:nvPr>
        </p:nvSpPr>
        <p:spPr>
          <a:xfrm>
            <a:off x="1991544" y="116633"/>
            <a:ext cx="7886700" cy="1325563"/>
          </a:xfrm>
        </p:spPr>
        <p:txBody>
          <a:bodyPr/>
          <a:lstStyle/>
          <a:p>
            <a:pPr algn="ctr"/>
            <a:r>
              <a:rPr lang="en-GB" dirty="0"/>
              <a:t>Lesson Planning</a:t>
            </a:r>
          </a:p>
        </p:txBody>
      </p:sp>
      <p:sp>
        <p:nvSpPr>
          <p:cNvPr id="3" name="Content Placeholder 2">
            <a:extLst>
              <a:ext uri="{FF2B5EF4-FFF2-40B4-BE49-F238E27FC236}">
                <a16:creationId xmlns:a16="http://schemas.microsoft.com/office/drawing/2014/main" id="{EA29E9BA-950C-CB79-A324-9BAD9037FF4C}"/>
              </a:ext>
            </a:extLst>
          </p:cNvPr>
          <p:cNvSpPr>
            <a:spLocks noGrp="1"/>
          </p:cNvSpPr>
          <p:nvPr>
            <p:ph idx="1"/>
          </p:nvPr>
        </p:nvSpPr>
        <p:spPr>
          <a:xfrm>
            <a:off x="1032387" y="1340768"/>
            <a:ext cx="10191136" cy="4351338"/>
          </a:xfrm>
        </p:spPr>
        <p:txBody>
          <a:bodyPr>
            <a:normAutofit/>
          </a:bodyPr>
          <a:lstStyle/>
          <a:p>
            <a:r>
              <a:rPr lang="en-GB" dirty="0"/>
              <a:t>Associate Teachers are expected to plan in full for all teaching commitments. </a:t>
            </a:r>
          </a:p>
          <a:p>
            <a:r>
              <a:rPr lang="en-GB" dirty="0"/>
              <a:t>It is expected that the BCU Lesson/sequence of learning planning proforma. </a:t>
            </a:r>
          </a:p>
          <a:p>
            <a:r>
              <a:rPr lang="en-GB" dirty="0"/>
              <a:t>This </a:t>
            </a:r>
            <a:r>
              <a:rPr lang="en-GB" b="1" dirty="0"/>
              <a:t>MUST</a:t>
            </a:r>
            <a:r>
              <a:rPr lang="en-GB" dirty="0"/>
              <a:t> be made available prior to teaching in good time for mentors to check and suggest/make amendments prior to teaching (recommended 48hrs prior to teaching – (to be agreed between Mentor and AT) </a:t>
            </a:r>
          </a:p>
          <a:p>
            <a:r>
              <a:rPr lang="en-GB" dirty="0"/>
              <a:t>Planning MUST be available for all Observed lessons (UT visits) </a:t>
            </a:r>
          </a:p>
        </p:txBody>
      </p:sp>
    </p:spTree>
    <p:extLst>
      <p:ext uri="{BB962C8B-B14F-4D97-AF65-F5344CB8AC3E}">
        <p14:creationId xmlns:p14="http://schemas.microsoft.com/office/powerpoint/2010/main" val="418293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6907725" y="2123940"/>
            <a:ext cx="2053194" cy="3457730"/>
          </a:xfrm>
          <a:prstGeom prst="rect">
            <a:avLst/>
          </a:prstGeom>
        </p:spPr>
      </p:pic>
      <p:sp>
        <p:nvSpPr>
          <p:cNvPr id="4" name="Rounded Rectangle 3"/>
          <p:cNvSpPr/>
          <p:nvPr/>
        </p:nvSpPr>
        <p:spPr>
          <a:xfrm>
            <a:off x="3059838" y="811189"/>
            <a:ext cx="5804712" cy="996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solidFill>
                  <a:schemeClr val="tx1"/>
                </a:solidFill>
              </a:rPr>
              <a:t>The BCU ITE Curriculum</a:t>
            </a:r>
          </a:p>
        </p:txBody>
      </p:sp>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5640" y="2277920"/>
            <a:ext cx="4623245" cy="302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id:image008.png@01D783CA.DA806900"/>
          <p:cNvPicPr/>
          <p:nvPr/>
        </p:nvPicPr>
        <p:blipFill>
          <a:blip r:embed="rId5">
            <a:extLst>
              <a:ext uri="{28A0092B-C50C-407E-A947-70E740481C1C}">
                <a14:useLocalDpi xmlns:a14="http://schemas.microsoft.com/office/drawing/2010/main" val="0"/>
              </a:ext>
            </a:extLst>
          </a:blip>
          <a:srcRect/>
          <a:stretch>
            <a:fillRect/>
          </a:stretch>
        </p:blipFill>
        <p:spPr bwMode="auto">
          <a:xfrm>
            <a:off x="9265505" y="4541302"/>
            <a:ext cx="1043940" cy="1095229"/>
          </a:xfrm>
          <a:prstGeom prst="rect">
            <a:avLst/>
          </a:prstGeom>
          <a:solidFill>
            <a:schemeClr val="bg1"/>
          </a:solidFill>
          <a:ln>
            <a:noFill/>
          </a:ln>
        </p:spPr>
      </p:pic>
    </p:spTree>
    <p:extLst>
      <p:ext uri="{BB962C8B-B14F-4D97-AF65-F5344CB8AC3E}">
        <p14:creationId xmlns:p14="http://schemas.microsoft.com/office/powerpoint/2010/main" val="38105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DFF472-A484-4BD0-8491-8E4AC8941496}"/>
              </a:ext>
            </a:extLst>
          </p:cNvPr>
          <p:cNvPicPr>
            <a:picLocks noChangeAspect="1"/>
          </p:cNvPicPr>
          <p:nvPr/>
        </p:nvPicPr>
        <p:blipFill>
          <a:blip r:embed="rId2"/>
          <a:stretch>
            <a:fillRect/>
          </a:stretch>
        </p:blipFill>
        <p:spPr>
          <a:xfrm>
            <a:off x="2567608" y="260648"/>
            <a:ext cx="7503908" cy="54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074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2EDC0-E5EA-4019-AAB4-5AB71D1F6F8D}"/>
              </a:ext>
            </a:extLst>
          </p:cNvPr>
          <p:cNvPicPr>
            <a:picLocks noChangeAspect="1"/>
          </p:cNvPicPr>
          <p:nvPr/>
        </p:nvPicPr>
        <p:blipFill>
          <a:blip r:embed="rId2"/>
          <a:stretch>
            <a:fillRect/>
          </a:stretch>
        </p:blipFill>
        <p:spPr>
          <a:xfrm>
            <a:off x="1919536" y="620688"/>
            <a:ext cx="8100392" cy="4774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726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CC8908-78E8-4D5C-A20E-A034EF599C5E}"/>
              </a:ext>
            </a:extLst>
          </p:cNvPr>
          <p:cNvPicPr>
            <a:picLocks noChangeAspect="1"/>
          </p:cNvPicPr>
          <p:nvPr/>
        </p:nvPicPr>
        <p:blipFill>
          <a:blip r:embed="rId2"/>
          <a:stretch>
            <a:fillRect/>
          </a:stretch>
        </p:blipFill>
        <p:spPr>
          <a:xfrm>
            <a:off x="2279577" y="548681"/>
            <a:ext cx="7851031" cy="4901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90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2C365-D36C-4F8E-9DA5-25E0EB335204}"/>
              </a:ext>
            </a:extLst>
          </p:cNvPr>
          <p:cNvPicPr>
            <a:picLocks noChangeAspect="1"/>
          </p:cNvPicPr>
          <p:nvPr/>
        </p:nvPicPr>
        <p:blipFill>
          <a:blip r:embed="rId2"/>
          <a:stretch>
            <a:fillRect/>
          </a:stretch>
        </p:blipFill>
        <p:spPr>
          <a:xfrm>
            <a:off x="2981347" y="116632"/>
            <a:ext cx="6416042" cy="446449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539C8F7-79EE-4241-BD96-12F52EB471A8}"/>
              </a:ext>
            </a:extLst>
          </p:cNvPr>
          <p:cNvPicPr>
            <a:picLocks noChangeAspect="1"/>
          </p:cNvPicPr>
          <p:nvPr/>
        </p:nvPicPr>
        <p:blipFill>
          <a:blip r:embed="rId3"/>
          <a:stretch>
            <a:fillRect/>
          </a:stretch>
        </p:blipFill>
        <p:spPr>
          <a:xfrm>
            <a:off x="2981347" y="4581129"/>
            <a:ext cx="6416042" cy="1013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1163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70918" y="331879"/>
            <a:ext cx="5055010" cy="1364316"/>
          </a:xfrm>
          <a:prstGeom prst="rect">
            <a:avLst/>
          </a:prstGeom>
        </p:spPr>
        <p:txBody>
          <a:bodyPr vert="horz" wrap="square" lIns="0" tIns="10001" rIns="0" bIns="0" rtlCol="0" anchor="ctr">
            <a:spAutoFit/>
          </a:bodyPr>
          <a:lstStyle/>
          <a:p>
            <a:pPr marL="9525" algn="ctr">
              <a:lnSpc>
                <a:spcPct val="100000"/>
              </a:lnSpc>
              <a:spcBef>
                <a:spcPts val="79"/>
              </a:spcBef>
            </a:pPr>
            <a:r>
              <a:rPr spc="-45" dirty="0">
                <a:latin typeface="Calibri Light"/>
                <a:cs typeface="Calibri Light"/>
              </a:rPr>
              <a:t>Weekly</a:t>
            </a:r>
            <a:r>
              <a:rPr spc="-116" dirty="0">
                <a:latin typeface="Calibri Light"/>
                <a:cs typeface="Calibri Light"/>
              </a:rPr>
              <a:t> </a:t>
            </a:r>
            <a:r>
              <a:rPr lang="en-GB" spc="-34" dirty="0">
                <a:latin typeface="Calibri Light"/>
                <a:cs typeface="Calibri Light"/>
              </a:rPr>
              <a:t>Meeting &amp; Target Setting</a:t>
            </a:r>
            <a:endParaRPr dirty="0">
              <a:latin typeface="Calibri Light"/>
              <a:cs typeface="Calibri Light"/>
            </a:endParaRPr>
          </a:p>
        </p:txBody>
      </p:sp>
      <p:sp>
        <p:nvSpPr>
          <p:cNvPr id="5" name="object 3">
            <a:extLst>
              <a:ext uri="{FF2B5EF4-FFF2-40B4-BE49-F238E27FC236}">
                <a16:creationId xmlns:a16="http://schemas.microsoft.com/office/drawing/2014/main" id="{78A3FA50-7FF5-1584-ACF2-8BFDFC4D5553}"/>
              </a:ext>
            </a:extLst>
          </p:cNvPr>
          <p:cNvSpPr txBox="1"/>
          <p:nvPr/>
        </p:nvSpPr>
        <p:spPr>
          <a:xfrm>
            <a:off x="6136303" y="2086765"/>
            <a:ext cx="5559168" cy="3998370"/>
          </a:xfrm>
          <a:prstGeom prst="rect">
            <a:avLst/>
          </a:prstGeom>
        </p:spPr>
        <p:txBody>
          <a:bodyPr vert="horz" wrap="square" lIns="0" tIns="10001" rIns="0" bIns="0" rtlCol="0">
            <a:spAutoFit/>
          </a:bodyPr>
          <a:lstStyle/>
          <a:p>
            <a:pPr marL="180975" marR="3810" indent="-171450">
              <a:spcBef>
                <a:spcPts val="746"/>
              </a:spcBef>
              <a:buFont typeface="Arial MT"/>
              <a:buChar char="•"/>
              <a:tabLst>
                <a:tab pos="180499" algn="l"/>
                <a:tab pos="180975" algn="l"/>
              </a:tabLst>
            </a:pPr>
            <a:r>
              <a:rPr sz="2400" spc="-4" dirty="0">
                <a:latin typeface="Calibri"/>
                <a:cs typeface="Calibri"/>
              </a:rPr>
              <a:t>These</a:t>
            </a:r>
            <a:r>
              <a:rPr sz="2400" spc="8" dirty="0">
                <a:latin typeface="Calibri"/>
                <a:cs typeface="Calibri"/>
              </a:rPr>
              <a:t> </a:t>
            </a:r>
            <a:r>
              <a:rPr sz="2400" spc="-4" dirty="0">
                <a:latin typeface="Calibri"/>
                <a:cs typeface="Calibri"/>
              </a:rPr>
              <a:t>meetings</a:t>
            </a:r>
            <a:r>
              <a:rPr sz="2400" spc="8" dirty="0">
                <a:latin typeface="Calibri"/>
                <a:cs typeface="Calibri"/>
              </a:rPr>
              <a:t> </a:t>
            </a:r>
            <a:r>
              <a:rPr sz="2400" spc="-8" dirty="0">
                <a:latin typeface="Calibri"/>
                <a:cs typeface="Calibri"/>
              </a:rPr>
              <a:t>provide</a:t>
            </a:r>
            <a:r>
              <a:rPr sz="2400" spc="4" dirty="0">
                <a:latin typeface="Calibri"/>
                <a:cs typeface="Calibri"/>
              </a:rPr>
              <a:t> </a:t>
            </a:r>
            <a:r>
              <a:rPr sz="2400" dirty="0">
                <a:latin typeface="Calibri"/>
                <a:cs typeface="Calibri"/>
              </a:rPr>
              <a:t>an</a:t>
            </a:r>
            <a:r>
              <a:rPr sz="2400" spc="4" dirty="0">
                <a:latin typeface="Calibri"/>
                <a:cs typeface="Calibri"/>
              </a:rPr>
              <a:t> </a:t>
            </a:r>
            <a:r>
              <a:rPr sz="2400" spc="-4" dirty="0">
                <a:latin typeface="Calibri"/>
                <a:cs typeface="Calibri"/>
              </a:rPr>
              <a:t>opportunity</a:t>
            </a:r>
            <a:r>
              <a:rPr sz="2400" spc="-19" dirty="0">
                <a:latin typeface="Calibri"/>
                <a:cs typeface="Calibri"/>
              </a:rPr>
              <a:t> </a:t>
            </a:r>
            <a:r>
              <a:rPr sz="2400" spc="-11" dirty="0">
                <a:latin typeface="Calibri"/>
                <a:cs typeface="Calibri"/>
              </a:rPr>
              <a:t>to</a:t>
            </a:r>
            <a:r>
              <a:rPr sz="2400" spc="4" dirty="0">
                <a:latin typeface="Calibri"/>
                <a:cs typeface="Calibri"/>
              </a:rPr>
              <a:t> </a:t>
            </a:r>
            <a:r>
              <a:rPr sz="2400" spc="-4" dirty="0">
                <a:latin typeface="Calibri"/>
                <a:cs typeface="Calibri"/>
              </a:rPr>
              <a:t>identify</a:t>
            </a:r>
            <a:r>
              <a:rPr sz="2400" spc="8" dirty="0">
                <a:latin typeface="Calibri"/>
                <a:cs typeface="Calibri"/>
              </a:rPr>
              <a:t> </a:t>
            </a:r>
            <a:r>
              <a:rPr sz="2400" spc="-8" dirty="0">
                <a:latin typeface="Calibri"/>
                <a:cs typeface="Calibri"/>
              </a:rPr>
              <a:t>what</a:t>
            </a:r>
            <a:r>
              <a:rPr sz="2400" spc="8" dirty="0">
                <a:latin typeface="Calibri"/>
                <a:cs typeface="Calibri"/>
              </a:rPr>
              <a:t> </a:t>
            </a:r>
            <a:r>
              <a:rPr lang="en-GB" sz="2400" spc="8" dirty="0">
                <a:latin typeface="Calibri"/>
                <a:cs typeface="Calibri"/>
              </a:rPr>
              <a:t>has been</a:t>
            </a:r>
            <a:r>
              <a:rPr sz="2400" spc="15" dirty="0">
                <a:latin typeface="Calibri"/>
                <a:cs typeface="Calibri"/>
              </a:rPr>
              <a:t> </a:t>
            </a:r>
            <a:r>
              <a:rPr sz="2400" spc="-4" dirty="0">
                <a:latin typeface="Calibri"/>
                <a:cs typeface="Calibri"/>
              </a:rPr>
              <a:t>learnt</a:t>
            </a:r>
            <a:r>
              <a:rPr sz="2400" spc="15" dirty="0">
                <a:latin typeface="Calibri"/>
                <a:cs typeface="Calibri"/>
              </a:rPr>
              <a:t> </a:t>
            </a:r>
            <a:r>
              <a:rPr sz="2400" dirty="0">
                <a:latin typeface="Calibri"/>
                <a:cs typeface="Calibri"/>
              </a:rPr>
              <a:t>and </a:t>
            </a:r>
            <a:r>
              <a:rPr sz="2400" spc="-330" dirty="0">
                <a:latin typeface="Calibri"/>
                <a:cs typeface="Calibri"/>
              </a:rPr>
              <a:t> </a:t>
            </a:r>
            <a:r>
              <a:rPr sz="2400" spc="-4" dirty="0">
                <a:latin typeface="Calibri"/>
                <a:cs typeface="Calibri"/>
              </a:rPr>
              <a:t>how </a:t>
            </a:r>
            <a:r>
              <a:rPr lang="en-GB" sz="2400" spc="-4" dirty="0">
                <a:latin typeface="Calibri"/>
                <a:cs typeface="Calibri"/>
              </a:rPr>
              <a:t>the Associate Teachers has</a:t>
            </a:r>
            <a:r>
              <a:rPr sz="2400" spc="-15" dirty="0">
                <a:latin typeface="Calibri"/>
                <a:cs typeface="Calibri"/>
              </a:rPr>
              <a:t> </a:t>
            </a:r>
            <a:r>
              <a:rPr sz="2400" spc="-4" dirty="0">
                <a:latin typeface="Calibri"/>
                <a:cs typeface="Calibri"/>
              </a:rPr>
              <a:t>learnt </a:t>
            </a:r>
            <a:r>
              <a:rPr sz="2400" dirty="0">
                <a:latin typeface="Calibri"/>
                <a:cs typeface="Calibri"/>
              </a:rPr>
              <a:t>it.</a:t>
            </a:r>
            <a:r>
              <a:rPr sz="2400" spc="4" dirty="0">
                <a:latin typeface="Calibri"/>
                <a:cs typeface="Calibri"/>
              </a:rPr>
              <a:t> </a:t>
            </a:r>
            <a:endParaRPr lang="en-GB" sz="2400" spc="4" dirty="0">
              <a:latin typeface="Calibri"/>
              <a:cs typeface="Calibri"/>
            </a:endParaRPr>
          </a:p>
          <a:p>
            <a:pPr marL="180975" marR="3810" indent="-171450">
              <a:spcBef>
                <a:spcPts val="746"/>
              </a:spcBef>
              <a:buFont typeface="Arial MT"/>
              <a:buChar char="•"/>
              <a:tabLst>
                <a:tab pos="180499" algn="l"/>
                <a:tab pos="180975" algn="l"/>
              </a:tabLst>
            </a:pPr>
            <a:r>
              <a:rPr sz="2400" dirty="0">
                <a:latin typeface="Calibri"/>
                <a:cs typeface="Calibri"/>
              </a:rPr>
              <a:t>It is </a:t>
            </a:r>
            <a:r>
              <a:rPr sz="2400" spc="-4" dirty="0">
                <a:latin typeface="Calibri"/>
                <a:cs typeface="Calibri"/>
              </a:rPr>
              <a:t>also </a:t>
            </a:r>
            <a:r>
              <a:rPr sz="2400" dirty="0">
                <a:latin typeface="Calibri"/>
                <a:cs typeface="Calibri"/>
              </a:rPr>
              <a:t>an </a:t>
            </a:r>
            <a:r>
              <a:rPr sz="2400" spc="-4" dirty="0">
                <a:latin typeface="Calibri"/>
                <a:cs typeface="Calibri"/>
              </a:rPr>
              <a:t>opportunity </a:t>
            </a:r>
            <a:r>
              <a:rPr sz="2400" spc="-11" dirty="0">
                <a:latin typeface="Calibri"/>
                <a:cs typeface="Calibri"/>
              </a:rPr>
              <a:t>to </a:t>
            </a:r>
            <a:r>
              <a:rPr sz="2400" dirty="0">
                <a:latin typeface="Calibri"/>
                <a:cs typeface="Calibri"/>
              </a:rPr>
              <a:t>discuss </a:t>
            </a:r>
            <a:r>
              <a:rPr sz="2400" spc="-8" dirty="0">
                <a:latin typeface="Calibri"/>
                <a:cs typeface="Calibri"/>
              </a:rPr>
              <a:t>strengths</a:t>
            </a:r>
            <a:r>
              <a:rPr sz="2400" spc="8" dirty="0">
                <a:latin typeface="Calibri"/>
                <a:cs typeface="Calibri"/>
              </a:rPr>
              <a:t> </a:t>
            </a:r>
            <a:r>
              <a:rPr sz="2400" dirty="0">
                <a:latin typeface="Calibri"/>
                <a:cs typeface="Calibri"/>
              </a:rPr>
              <a:t>and</a:t>
            </a:r>
            <a:r>
              <a:rPr sz="2400" spc="-8" dirty="0">
                <a:latin typeface="Calibri"/>
                <a:cs typeface="Calibri"/>
              </a:rPr>
              <a:t> </a:t>
            </a:r>
            <a:r>
              <a:rPr sz="2400" spc="-4" dirty="0">
                <a:latin typeface="Calibri"/>
                <a:cs typeface="Calibri"/>
              </a:rPr>
              <a:t>skills,</a:t>
            </a:r>
            <a:r>
              <a:rPr sz="2400" spc="26" dirty="0">
                <a:latin typeface="Calibri"/>
                <a:cs typeface="Calibri"/>
              </a:rPr>
              <a:t> </a:t>
            </a:r>
            <a:r>
              <a:rPr sz="2400" spc="-4" dirty="0">
                <a:latin typeface="Calibri"/>
                <a:cs typeface="Calibri"/>
              </a:rPr>
              <a:t>knowledge</a:t>
            </a:r>
            <a:r>
              <a:rPr sz="2400" spc="-19" dirty="0">
                <a:latin typeface="Calibri"/>
                <a:cs typeface="Calibri"/>
              </a:rPr>
              <a:t> </a:t>
            </a:r>
            <a:r>
              <a:rPr sz="2400" dirty="0">
                <a:latin typeface="Calibri"/>
                <a:cs typeface="Calibri"/>
              </a:rPr>
              <a:t>and</a:t>
            </a:r>
            <a:r>
              <a:rPr sz="2400" spc="-4" dirty="0">
                <a:latin typeface="Calibri"/>
                <a:cs typeface="Calibri"/>
              </a:rPr>
              <a:t> practice</a:t>
            </a:r>
            <a:r>
              <a:rPr sz="2400" spc="-26" dirty="0">
                <a:latin typeface="Calibri"/>
                <a:cs typeface="Calibri"/>
              </a:rPr>
              <a:t> </a:t>
            </a:r>
            <a:r>
              <a:rPr sz="2400" spc="-4" dirty="0">
                <a:latin typeface="Calibri"/>
                <a:cs typeface="Calibri"/>
              </a:rPr>
              <a:t>need</a:t>
            </a:r>
            <a:r>
              <a:rPr lang="en-GB" sz="2400" spc="-4" dirty="0">
                <a:latin typeface="Calibri"/>
                <a:cs typeface="Calibri"/>
              </a:rPr>
              <a:t>ed</a:t>
            </a:r>
            <a:r>
              <a:rPr sz="2400" spc="4" dirty="0">
                <a:latin typeface="Calibri"/>
                <a:cs typeface="Calibri"/>
              </a:rPr>
              <a:t> </a:t>
            </a:r>
            <a:r>
              <a:rPr sz="2400" spc="-11" dirty="0">
                <a:latin typeface="Calibri"/>
                <a:cs typeface="Calibri"/>
              </a:rPr>
              <a:t>to </a:t>
            </a:r>
            <a:r>
              <a:rPr sz="2400" spc="-8" dirty="0">
                <a:latin typeface="Calibri"/>
                <a:cs typeface="Calibri"/>
              </a:rPr>
              <a:t> develop.</a:t>
            </a:r>
            <a:endParaRPr sz="2400" dirty="0">
              <a:latin typeface="Calibri"/>
              <a:cs typeface="Calibri"/>
            </a:endParaRPr>
          </a:p>
          <a:p>
            <a:pPr marL="180975" indent="-171450">
              <a:spcBef>
                <a:spcPts val="750"/>
              </a:spcBef>
              <a:buFont typeface="Arial MT"/>
              <a:buChar char="•"/>
              <a:tabLst>
                <a:tab pos="180499" algn="l"/>
                <a:tab pos="180975" algn="l"/>
              </a:tabLst>
            </a:pPr>
            <a:r>
              <a:rPr sz="2400" spc="-11" dirty="0">
                <a:latin typeface="Calibri"/>
                <a:cs typeface="Calibri"/>
              </a:rPr>
              <a:t>Review</a:t>
            </a:r>
            <a:r>
              <a:rPr sz="2400" dirty="0">
                <a:latin typeface="Calibri"/>
                <a:cs typeface="Calibri"/>
              </a:rPr>
              <a:t> </a:t>
            </a:r>
            <a:r>
              <a:rPr sz="2400" spc="-11" dirty="0">
                <a:latin typeface="Calibri"/>
                <a:cs typeface="Calibri"/>
              </a:rPr>
              <a:t>targets</a:t>
            </a:r>
            <a:r>
              <a:rPr sz="2400" spc="11" dirty="0">
                <a:latin typeface="Calibri"/>
                <a:cs typeface="Calibri"/>
              </a:rPr>
              <a:t> </a:t>
            </a:r>
            <a:r>
              <a:rPr sz="2400" spc="-8" dirty="0">
                <a:latin typeface="Calibri"/>
                <a:cs typeface="Calibri"/>
              </a:rPr>
              <a:t>set</a:t>
            </a:r>
            <a:r>
              <a:rPr sz="2400" spc="4" dirty="0">
                <a:latin typeface="Calibri"/>
                <a:cs typeface="Calibri"/>
              </a:rPr>
              <a:t> </a:t>
            </a:r>
            <a:r>
              <a:rPr sz="2400" spc="-8" dirty="0">
                <a:latin typeface="Calibri"/>
                <a:cs typeface="Calibri"/>
              </a:rPr>
              <a:t>from</a:t>
            </a:r>
            <a:r>
              <a:rPr sz="2400" dirty="0">
                <a:latin typeface="Calibri"/>
                <a:cs typeface="Calibri"/>
              </a:rPr>
              <a:t> the</a:t>
            </a:r>
            <a:r>
              <a:rPr sz="2400" spc="4" dirty="0">
                <a:latin typeface="Calibri"/>
                <a:cs typeface="Calibri"/>
              </a:rPr>
              <a:t> </a:t>
            </a:r>
            <a:r>
              <a:rPr sz="2400" spc="-4" dirty="0">
                <a:latin typeface="Calibri"/>
                <a:cs typeface="Calibri"/>
              </a:rPr>
              <a:t>week</a:t>
            </a:r>
            <a:r>
              <a:rPr sz="2400" spc="4" dirty="0">
                <a:latin typeface="Calibri"/>
                <a:cs typeface="Calibri"/>
              </a:rPr>
              <a:t> </a:t>
            </a:r>
            <a:r>
              <a:rPr sz="2400" spc="-11" dirty="0">
                <a:latin typeface="Calibri"/>
                <a:cs typeface="Calibri"/>
              </a:rPr>
              <a:t>before </a:t>
            </a:r>
            <a:r>
              <a:rPr sz="2400" dirty="0">
                <a:latin typeface="Calibri"/>
                <a:cs typeface="Calibri"/>
              </a:rPr>
              <a:t>and </a:t>
            </a:r>
            <a:r>
              <a:rPr sz="2400" spc="-8" dirty="0">
                <a:latin typeface="Calibri"/>
                <a:cs typeface="Calibri"/>
              </a:rPr>
              <a:t>set</a:t>
            </a:r>
            <a:r>
              <a:rPr sz="2400" spc="4" dirty="0">
                <a:latin typeface="Calibri"/>
                <a:cs typeface="Calibri"/>
              </a:rPr>
              <a:t> </a:t>
            </a:r>
            <a:r>
              <a:rPr sz="2400" spc="-4" dirty="0">
                <a:latin typeface="Calibri"/>
                <a:cs typeface="Calibri"/>
              </a:rPr>
              <a:t>new</a:t>
            </a:r>
            <a:r>
              <a:rPr sz="2400" spc="4" dirty="0">
                <a:latin typeface="Calibri"/>
                <a:cs typeface="Calibri"/>
              </a:rPr>
              <a:t> </a:t>
            </a:r>
            <a:r>
              <a:rPr sz="2400" spc="-11" dirty="0">
                <a:latin typeface="Calibri"/>
                <a:cs typeface="Calibri"/>
              </a:rPr>
              <a:t>targets</a:t>
            </a:r>
            <a:endParaRPr lang="en-GB" sz="2400" spc="-11" dirty="0">
              <a:latin typeface="Calibri"/>
              <a:cs typeface="Calibri"/>
            </a:endParaRPr>
          </a:p>
          <a:p>
            <a:pPr marL="180975" indent="-171450">
              <a:spcBef>
                <a:spcPts val="750"/>
              </a:spcBef>
              <a:buFont typeface="Arial MT"/>
              <a:buChar char="•"/>
              <a:tabLst>
                <a:tab pos="180499" algn="l"/>
                <a:tab pos="180975" algn="l"/>
              </a:tabLst>
            </a:pPr>
            <a:r>
              <a:rPr lang="en-GB" sz="2400" spc="-11" dirty="0">
                <a:latin typeface="Calibri"/>
                <a:cs typeface="Calibri"/>
              </a:rPr>
              <a:t>Please comment on progress towards the BCU curriculum</a:t>
            </a:r>
            <a:endParaRPr sz="2400" dirty="0">
              <a:latin typeface="Calibri"/>
              <a:cs typeface="Calibri"/>
            </a:endParaRPr>
          </a:p>
        </p:txBody>
      </p:sp>
      <p:pic>
        <p:nvPicPr>
          <p:cNvPr id="3" name="Picture 2">
            <a:extLst>
              <a:ext uri="{FF2B5EF4-FFF2-40B4-BE49-F238E27FC236}">
                <a16:creationId xmlns:a16="http://schemas.microsoft.com/office/drawing/2014/main" id="{8DD46609-51BF-50CB-B118-776CBF272021}"/>
              </a:ext>
            </a:extLst>
          </p:cNvPr>
          <p:cNvPicPr>
            <a:picLocks noChangeAspect="1"/>
          </p:cNvPicPr>
          <p:nvPr/>
        </p:nvPicPr>
        <p:blipFill>
          <a:blip r:embed="rId2"/>
          <a:stretch>
            <a:fillRect/>
          </a:stretch>
        </p:blipFill>
        <p:spPr>
          <a:xfrm>
            <a:off x="909666" y="801926"/>
            <a:ext cx="3951781"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62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dirty="0">
                <a:latin typeface="Calibri Light"/>
                <a:cs typeface="Calibri Light"/>
              </a:rPr>
              <a:t>Weekly</a:t>
            </a:r>
            <a:r>
              <a:rPr lang="en-GB" spc="-116" dirty="0">
                <a:latin typeface="Calibri Light"/>
                <a:cs typeface="Calibri Light"/>
              </a:rPr>
              <a:t> </a:t>
            </a:r>
            <a:r>
              <a:rPr lang="en-GB" spc="-34" dirty="0">
                <a:latin typeface="Calibri Light"/>
                <a:cs typeface="Calibri Light"/>
              </a:rPr>
              <a:t>Meeting &amp; Target Setting</a:t>
            </a:r>
            <a:endParaRPr lang="en-GB" dirty="0"/>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2320709" y="3598325"/>
            <a:ext cx="7550581" cy="1877899"/>
          </a:xfrm>
        </p:spPr>
        <p:txBody>
          <a:bodyPr>
            <a:normAutofit fontScale="92500" lnSpcReduction="20000"/>
          </a:bodyPr>
          <a:lstStyle/>
          <a:p>
            <a:pPr marL="0" indent="0">
              <a:buNone/>
            </a:pPr>
            <a:r>
              <a:rPr lang="en-GB" dirty="0">
                <a:latin typeface="Calibri" panose="020F0502020204030204" pitchFamily="34" charset="0"/>
                <a:cs typeface="Calibri" panose="020F0502020204030204" pitchFamily="34" charset="0"/>
              </a:rPr>
              <a:t>Associate Teachers </a:t>
            </a:r>
            <a:r>
              <a:rPr lang="en-GB" b="1" dirty="0">
                <a:latin typeface="Calibri" panose="020F0502020204030204" pitchFamily="34" charset="0"/>
                <a:cs typeface="Calibri" panose="020F0502020204030204" pitchFamily="34" charset="0"/>
              </a:rPr>
              <a:t>should</a:t>
            </a:r>
            <a:r>
              <a:rPr lang="en-GB" dirty="0">
                <a:latin typeface="Calibri" panose="020F0502020204030204" pitchFamily="34" charset="0"/>
                <a:cs typeface="Calibri" panose="020F0502020204030204" pitchFamily="34" charset="0"/>
              </a:rPr>
              <a:t> be sharing their Subject Specific Development Journal at the Weekly Meetings. They </a:t>
            </a:r>
            <a:r>
              <a:rPr lang="en-GB" b="1" dirty="0">
                <a:latin typeface="Calibri" panose="020F0502020204030204" pitchFamily="34" charset="0"/>
                <a:cs typeface="Calibri" panose="020F0502020204030204" pitchFamily="34" charset="0"/>
              </a:rPr>
              <a:t>should</a:t>
            </a:r>
            <a:r>
              <a:rPr lang="en-GB" dirty="0">
                <a:latin typeface="Calibri" panose="020F0502020204030204" pitchFamily="34" charset="0"/>
                <a:cs typeface="Calibri" panose="020F0502020204030204" pitchFamily="34" charset="0"/>
              </a:rPr>
              <a:t> be talking to you about how their subject knowledge has developed with links to learning from university and how they have applied it in the classroom.</a:t>
            </a:r>
          </a:p>
        </p:txBody>
      </p:sp>
      <p:pic>
        <p:nvPicPr>
          <p:cNvPr id="5" name="Picture 4">
            <a:extLst>
              <a:ext uri="{FF2B5EF4-FFF2-40B4-BE49-F238E27FC236}">
                <a16:creationId xmlns:a16="http://schemas.microsoft.com/office/drawing/2014/main" id="{2A87335F-C2EA-25D3-1BC4-C28CA8BD15DD}"/>
              </a:ext>
            </a:extLst>
          </p:cNvPr>
          <p:cNvPicPr>
            <a:picLocks noChangeAspect="1"/>
          </p:cNvPicPr>
          <p:nvPr/>
        </p:nvPicPr>
        <p:blipFill>
          <a:blip r:embed="rId2"/>
          <a:stretch>
            <a:fillRect/>
          </a:stretch>
        </p:blipFill>
        <p:spPr>
          <a:xfrm>
            <a:off x="2508131" y="1556793"/>
            <a:ext cx="7175739" cy="1702885"/>
          </a:xfrm>
          <a:prstGeom prst="rect">
            <a:avLst/>
          </a:prstGeom>
        </p:spPr>
      </p:pic>
    </p:spTree>
    <p:extLst>
      <p:ext uri="{BB962C8B-B14F-4D97-AF65-F5344CB8AC3E}">
        <p14:creationId xmlns:p14="http://schemas.microsoft.com/office/powerpoint/2010/main" val="59761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dirty="0">
                <a:latin typeface="Calibri Light"/>
                <a:cs typeface="Calibri Light"/>
              </a:rPr>
              <a:t>Weekly</a:t>
            </a:r>
            <a:r>
              <a:rPr lang="en-GB" spc="-116" dirty="0">
                <a:latin typeface="Calibri Light"/>
                <a:cs typeface="Calibri Light"/>
              </a:rPr>
              <a:t> </a:t>
            </a:r>
            <a:r>
              <a:rPr lang="en-GB" spc="-34" dirty="0">
                <a:latin typeface="Calibri Light"/>
                <a:cs typeface="Calibri Light"/>
              </a:rPr>
              <a:t>Meeting &amp; Target Setting</a:t>
            </a:r>
            <a:endParaRPr lang="en-GB" dirty="0"/>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2503153" y="3316779"/>
            <a:ext cx="7550581" cy="1877899"/>
          </a:xfrm>
        </p:spPr>
        <p:txBody>
          <a:bodyPr>
            <a:normAutofit lnSpcReduction="10000"/>
          </a:bodyPr>
          <a:lstStyle/>
          <a:p>
            <a:pPr marL="0" indent="0">
              <a:buNone/>
            </a:pPr>
            <a:r>
              <a:rPr lang="en-GB" dirty="0"/>
              <a:t>Comments should be made relating to Professional Studies such as Behaviour Management, relationships with parents/carers, the wider roles and responsibilities of a teacher, planning and assessment.</a:t>
            </a:r>
          </a:p>
        </p:txBody>
      </p:sp>
      <p:pic>
        <p:nvPicPr>
          <p:cNvPr id="6" name="Picture 5">
            <a:extLst>
              <a:ext uri="{FF2B5EF4-FFF2-40B4-BE49-F238E27FC236}">
                <a16:creationId xmlns:a16="http://schemas.microsoft.com/office/drawing/2014/main" id="{60A6DE49-33AD-EA9B-5C95-F8DB9374A134}"/>
              </a:ext>
            </a:extLst>
          </p:cNvPr>
          <p:cNvPicPr>
            <a:picLocks noChangeAspect="1"/>
          </p:cNvPicPr>
          <p:nvPr/>
        </p:nvPicPr>
        <p:blipFill>
          <a:blip r:embed="rId2"/>
          <a:stretch>
            <a:fillRect/>
          </a:stretch>
        </p:blipFill>
        <p:spPr>
          <a:xfrm>
            <a:off x="2320710" y="1396481"/>
            <a:ext cx="7915466" cy="1440160"/>
          </a:xfrm>
          <a:prstGeom prst="rect">
            <a:avLst/>
          </a:prstGeom>
        </p:spPr>
      </p:pic>
    </p:spTree>
    <p:extLst>
      <p:ext uri="{BB962C8B-B14F-4D97-AF65-F5344CB8AC3E}">
        <p14:creationId xmlns:p14="http://schemas.microsoft.com/office/powerpoint/2010/main" val="1763546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6084-C8F7-A247-9BE3-FE8B32F7265E}"/>
              </a:ext>
            </a:extLst>
          </p:cNvPr>
          <p:cNvSpPr>
            <a:spLocks noGrp="1"/>
          </p:cNvSpPr>
          <p:nvPr>
            <p:ph type="title"/>
          </p:nvPr>
        </p:nvSpPr>
        <p:spPr>
          <a:xfrm>
            <a:off x="2152649" y="188641"/>
            <a:ext cx="7886700" cy="1325563"/>
          </a:xfrm>
        </p:spPr>
        <p:txBody>
          <a:bodyPr anchor="ctr">
            <a:normAutofit/>
          </a:bodyPr>
          <a:lstStyle/>
          <a:p>
            <a:pPr algn="ctr"/>
            <a:r>
              <a:rPr lang="en-GB" dirty="0"/>
              <a:t>Target Setting</a:t>
            </a:r>
          </a:p>
        </p:txBody>
      </p:sp>
      <p:pic>
        <p:nvPicPr>
          <p:cNvPr id="5" name="Picture 4">
            <a:extLst>
              <a:ext uri="{FF2B5EF4-FFF2-40B4-BE49-F238E27FC236}">
                <a16:creationId xmlns:a16="http://schemas.microsoft.com/office/drawing/2014/main" id="{49AB1765-DD38-6C25-6BE4-D5ED70301831}"/>
              </a:ext>
            </a:extLst>
          </p:cNvPr>
          <p:cNvPicPr>
            <a:picLocks noChangeAspect="1"/>
          </p:cNvPicPr>
          <p:nvPr/>
        </p:nvPicPr>
        <p:blipFill>
          <a:blip r:embed="rId2"/>
          <a:stretch>
            <a:fillRect/>
          </a:stretch>
        </p:blipFill>
        <p:spPr>
          <a:xfrm>
            <a:off x="2619949" y="1253330"/>
            <a:ext cx="6952100" cy="5132721"/>
          </a:xfrm>
          <a:prstGeom prst="rect">
            <a:avLst/>
          </a:prstGeom>
          <a:noFill/>
        </p:spPr>
      </p:pic>
    </p:spTree>
    <p:extLst>
      <p:ext uri="{BB962C8B-B14F-4D97-AF65-F5344CB8AC3E}">
        <p14:creationId xmlns:p14="http://schemas.microsoft.com/office/powerpoint/2010/main" val="151351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1329-8716-00F8-4C53-D82B614D2757}"/>
              </a:ext>
            </a:extLst>
          </p:cNvPr>
          <p:cNvSpPr>
            <a:spLocks noGrp="1"/>
          </p:cNvSpPr>
          <p:nvPr>
            <p:ph type="title"/>
          </p:nvPr>
        </p:nvSpPr>
        <p:spPr>
          <a:xfrm>
            <a:off x="2929775" y="68138"/>
            <a:ext cx="6332450" cy="677108"/>
          </a:xfrm>
        </p:spPr>
        <p:txBody>
          <a:bodyPr>
            <a:normAutofit fontScale="90000"/>
          </a:bodyPr>
          <a:lstStyle/>
          <a:p>
            <a:r>
              <a:rPr lang="en-GB" dirty="0"/>
              <a:t>Focus on Target Setting </a:t>
            </a:r>
          </a:p>
        </p:txBody>
      </p:sp>
      <p:sp>
        <p:nvSpPr>
          <p:cNvPr id="6" name="TextBox 5">
            <a:extLst>
              <a:ext uri="{FF2B5EF4-FFF2-40B4-BE49-F238E27FC236}">
                <a16:creationId xmlns:a16="http://schemas.microsoft.com/office/drawing/2014/main" id="{4F37433B-F961-0B3F-E015-F89BA5E6CBA5}"/>
              </a:ext>
            </a:extLst>
          </p:cNvPr>
          <p:cNvSpPr txBox="1"/>
          <p:nvPr/>
        </p:nvSpPr>
        <p:spPr>
          <a:xfrm>
            <a:off x="929148" y="860655"/>
            <a:ext cx="10205883" cy="5463034"/>
          </a:xfrm>
          <a:prstGeom prst="rect">
            <a:avLst/>
          </a:prstGeom>
          <a:noFill/>
        </p:spPr>
        <p:txBody>
          <a:bodyPr wrap="square">
            <a:spAutoFit/>
          </a:bodyPr>
          <a:lstStyle/>
          <a:p>
            <a:pPr>
              <a:lnSpc>
                <a:spcPct val="115000"/>
              </a:lnSpc>
            </a:pPr>
            <a:r>
              <a:rPr lang="en-GB" sz="2000" b="1" dirty="0">
                <a:latin typeface="Calibri" panose="020F0502020204030204" pitchFamily="34" charset="0"/>
                <a:ea typeface="Times New Roman" panose="02020603050405020304" pitchFamily="18" charset="0"/>
              </a:rPr>
              <a:t>Target Setting: </a:t>
            </a:r>
            <a:r>
              <a:rPr lang="en-GB" sz="2000" dirty="0">
                <a:latin typeface="Calibri" panose="020F0502020204030204" pitchFamily="34" charset="0"/>
                <a:ea typeface="Arial" panose="020B0604020202020204" pitchFamily="34" charset="0"/>
              </a:rPr>
              <a:t>At least one subject specific target should be set following an observation. This should include </a:t>
            </a:r>
            <a:r>
              <a:rPr lang="en-GB" sz="2000" b="1" dirty="0">
                <a:solidFill>
                  <a:srgbClr val="00B050"/>
                </a:solidFill>
                <a:latin typeface="Calibri" panose="020F0502020204030204" pitchFamily="34" charset="0"/>
              </a:rPr>
              <a:t>what</a:t>
            </a:r>
            <a:r>
              <a:rPr lang="en-GB" sz="2000" dirty="0">
                <a:solidFill>
                  <a:srgbClr val="00B050"/>
                </a:solidFill>
                <a:latin typeface="Calibri" panose="020F0502020204030204" pitchFamily="34" charset="0"/>
              </a:rPr>
              <a:t> is the next step (to support Associate Teacher progress)</a:t>
            </a:r>
            <a:r>
              <a:rPr lang="en-GB" sz="2000" dirty="0">
                <a:latin typeface="Calibri" panose="020F0502020204030204" pitchFamily="34" charset="0"/>
                <a:ea typeface="Arial" panose="020B0604020202020204" pitchFamily="34" charset="0"/>
              </a:rPr>
              <a:t> </a:t>
            </a:r>
            <a:r>
              <a:rPr lang="en-GB" sz="2000" b="1" dirty="0">
                <a:solidFill>
                  <a:srgbClr val="0070C0"/>
                </a:solidFill>
                <a:latin typeface="Calibri" panose="020F0502020204030204" pitchFamily="34" charset="0"/>
              </a:rPr>
              <a:t>why</a:t>
            </a:r>
            <a:r>
              <a:rPr lang="en-GB" sz="2000" dirty="0">
                <a:solidFill>
                  <a:srgbClr val="0070C0"/>
                </a:solidFill>
                <a:latin typeface="Calibri" panose="020F0502020204030204" pitchFamily="34" charset="0"/>
              </a:rPr>
              <a:t> is this important (impact on pupil progress)</a:t>
            </a:r>
            <a:r>
              <a:rPr lang="en-GB" sz="2000" dirty="0">
                <a:solidFill>
                  <a:srgbClr val="0070C0"/>
                </a:solidFill>
                <a:latin typeface="Calibri" panose="020F0502020204030204" pitchFamily="34" charset="0"/>
                <a:ea typeface="Arial" panose="020B0604020202020204" pitchFamily="34" charset="0"/>
              </a:rPr>
              <a:t> </a:t>
            </a:r>
            <a:r>
              <a:rPr lang="en-GB" sz="2000" dirty="0">
                <a:latin typeface="Calibri" panose="020F0502020204030204" pitchFamily="34" charset="0"/>
                <a:ea typeface="Arial" panose="020B0604020202020204" pitchFamily="34" charset="0"/>
              </a:rPr>
              <a:t>and </a:t>
            </a:r>
            <a:r>
              <a:rPr lang="en-GB" sz="2000" b="1" dirty="0">
                <a:solidFill>
                  <a:srgbClr val="ED7D31"/>
                </a:solidFill>
                <a:latin typeface="Calibri" panose="020F0502020204030204" pitchFamily="34" charset="0"/>
              </a:rPr>
              <a:t>how</a:t>
            </a:r>
            <a:r>
              <a:rPr lang="en-GB" sz="2000" dirty="0">
                <a:solidFill>
                  <a:srgbClr val="ED7D31"/>
                </a:solidFill>
                <a:latin typeface="Calibri" panose="020F0502020204030204" pitchFamily="34" charset="0"/>
              </a:rPr>
              <a:t> will this be achieved (what actions are needed?)</a:t>
            </a:r>
            <a:endParaRPr lang="en-GB" sz="2000" b="1" dirty="0">
              <a:solidFill>
                <a:srgbClr val="00B050"/>
              </a:solidFill>
              <a:latin typeface="Calibri" panose="020F0502020204030204" pitchFamily="34" charset="0"/>
            </a:endParaRPr>
          </a:p>
          <a:p>
            <a:endParaRPr lang="en-GB" sz="2000" b="1" dirty="0">
              <a:solidFill>
                <a:srgbClr val="00B050"/>
              </a:solidFill>
              <a:latin typeface="Calibri" panose="020F0502020204030204" pitchFamily="34" charset="0"/>
            </a:endParaRPr>
          </a:p>
          <a:p>
            <a:r>
              <a:rPr lang="en-GB" sz="2000" b="1" dirty="0">
                <a:latin typeface="Calibri" panose="020F0502020204030204" pitchFamily="34" charset="0"/>
              </a:rPr>
              <a:t>PE EXAMPLE:</a:t>
            </a:r>
          </a:p>
          <a:p>
            <a:r>
              <a:rPr lang="en-GB" sz="2000" dirty="0">
                <a:solidFill>
                  <a:srgbClr val="00B050"/>
                </a:solidFill>
                <a:latin typeface="Calibri" panose="020F0502020204030204" pitchFamily="34" charset="0"/>
              </a:rPr>
              <a:t>To scaffold the learning </a:t>
            </a:r>
            <a:r>
              <a:rPr lang="en-GB" sz="2000" dirty="0">
                <a:solidFill>
                  <a:srgbClr val="0070C0"/>
                </a:solidFill>
                <a:latin typeface="Calibri" panose="020F0502020204030204" pitchFamily="34" charset="0"/>
              </a:rPr>
              <a:t>to enable all children to demonstrate the skill of jumping from 2 feet to 2 feet </a:t>
            </a:r>
            <a:r>
              <a:rPr lang="en-GB" sz="2000" dirty="0">
                <a:solidFill>
                  <a:srgbClr val="E36C0A"/>
                </a:solidFill>
                <a:latin typeface="Calibri" panose="020F0502020204030204" pitchFamily="34" charset="0"/>
              </a:rPr>
              <a:t>using the STEP model. </a:t>
            </a:r>
          </a:p>
          <a:p>
            <a:endParaRPr lang="en-GB" sz="2000" dirty="0">
              <a:solidFill>
                <a:srgbClr val="E36C0A"/>
              </a:solidFill>
              <a:latin typeface="Calibri" panose="020F0502020204030204" pitchFamily="34" charset="0"/>
            </a:endParaRPr>
          </a:p>
          <a:p>
            <a:r>
              <a:rPr lang="en-GB" sz="2000" b="1" dirty="0">
                <a:latin typeface="Calibri" panose="020F0502020204030204" pitchFamily="34" charset="0"/>
              </a:rPr>
              <a:t>MATHS EXAMPLE:</a:t>
            </a:r>
          </a:p>
          <a:p>
            <a:r>
              <a:rPr lang="en-GB" sz="2000" dirty="0">
                <a:solidFill>
                  <a:srgbClr val="00B050"/>
                </a:solidFill>
                <a:latin typeface="Calibri" panose="020F0502020204030204" pitchFamily="34" charset="0"/>
              </a:rPr>
              <a:t>To use concrete resources for column addition </a:t>
            </a:r>
            <a:r>
              <a:rPr lang="en-GB" sz="2000" dirty="0">
                <a:solidFill>
                  <a:srgbClr val="4F81BD"/>
                </a:solidFill>
                <a:latin typeface="Calibri" panose="020F0502020204030204" pitchFamily="34" charset="0"/>
              </a:rPr>
              <a:t>to ensure secure procedural knowledge </a:t>
            </a:r>
            <a:r>
              <a:rPr lang="en-GB" sz="2000" dirty="0">
                <a:solidFill>
                  <a:srgbClr val="F79646"/>
                </a:solidFill>
                <a:latin typeface="Calibri" panose="020F0502020204030204" pitchFamily="34" charset="0"/>
              </a:rPr>
              <a:t>by modelling methods using concrete resources and provide opportunities for pupil to use them alongside the abstract.</a:t>
            </a:r>
          </a:p>
          <a:p>
            <a:endParaRPr lang="en-GB" sz="2000" dirty="0">
              <a:solidFill>
                <a:srgbClr val="F79646"/>
              </a:solidFill>
              <a:latin typeface="Calibri" panose="020F0502020204030204" pitchFamily="34" charset="0"/>
            </a:endParaRPr>
          </a:p>
          <a:p>
            <a:r>
              <a:rPr lang="en-GB" sz="2000" b="1" dirty="0">
                <a:latin typeface="Calibri" panose="020F0502020204030204" pitchFamily="34" charset="0"/>
              </a:rPr>
              <a:t>HISTORY EXAMPLE:</a:t>
            </a:r>
          </a:p>
          <a:p>
            <a:r>
              <a:rPr lang="en-GB" sz="2000" dirty="0">
                <a:solidFill>
                  <a:srgbClr val="00B050"/>
                </a:solidFill>
                <a:latin typeface="Calibri" panose="020F0502020204030204" pitchFamily="34" charset="0"/>
                <a:ea typeface="Times New Roman" panose="02020603050405020304" pitchFamily="18" charset="0"/>
              </a:rPr>
              <a:t>To embed effective use of timelines in your history teaching </a:t>
            </a:r>
            <a:r>
              <a:rPr lang="en-GB" sz="2000" dirty="0">
                <a:solidFill>
                  <a:srgbClr val="0070C0"/>
                </a:solidFill>
                <a:latin typeface="Calibri" panose="020F0502020204030204" pitchFamily="34" charset="0"/>
                <a:ea typeface="Times New Roman" panose="02020603050405020304" pitchFamily="18" charset="0"/>
              </a:rPr>
              <a:t>in order to develop and secure children’s chronological knowledge </a:t>
            </a:r>
            <a:r>
              <a:rPr lang="en-GB" sz="2000" dirty="0">
                <a:solidFill>
                  <a:srgbClr val="E36C0A"/>
                </a:solidFill>
                <a:latin typeface="Calibri" panose="020F0502020204030204" pitchFamily="34" charset="0"/>
                <a:ea typeface="Times New Roman" panose="02020603050405020304" pitchFamily="18" charset="0"/>
              </a:rPr>
              <a:t>by revisiting university taught sessions for specific examples and including them within your history planning and teaching.</a:t>
            </a:r>
            <a:endParaRPr lang="en-GB" sz="2000" dirty="0"/>
          </a:p>
        </p:txBody>
      </p:sp>
    </p:spTree>
    <p:extLst>
      <p:ext uri="{BB962C8B-B14F-4D97-AF65-F5344CB8AC3E}">
        <p14:creationId xmlns:p14="http://schemas.microsoft.com/office/powerpoint/2010/main" val="1990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t>Teaching on placement for SBT2 Placement</a:t>
            </a:r>
            <a:endParaRPr lang="en-GB" sz="4000" dirty="0">
              <a:solidFill>
                <a:srgbClr val="FF0000"/>
              </a:solidFill>
            </a:endParaRPr>
          </a:p>
        </p:txBody>
      </p:sp>
      <p:sp>
        <p:nvSpPr>
          <p:cNvPr id="3" name="Content Placeholder 2"/>
          <p:cNvSpPr>
            <a:spLocks noGrp="1"/>
          </p:cNvSpPr>
          <p:nvPr>
            <p:ph idx="1"/>
          </p:nvPr>
        </p:nvSpPr>
        <p:spPr>
          <a:xfrm>
            <a:off x="1472381" y="2153264"/>
            <a:ext cx="9247238" cy="4177653"/>
          </a:xfrm>
        </p:spPr>
        <p:txBody>
          <a:bodyPr vert="horz" lIns="91440" tIns="45720" rIns="91440" bIns="45720" rtlCol="0" anchor="t">
            <a:normAutofit/>
          </a:bodyPr>
          <a:lstStyle/>
          <a:p>
            <a:pPr lvl="0"/>
            <a:r>
              <a:rPr lang="en-GB" dirty="0"/>
              <a:t>From the start of the block placement Associate Teachers should be planning &amp; teaching a 50% timetable</a:t>
            </a:r>
          </a:p>
          <a:p>
            <a:pPr lvl="0"/>
            <a:r>
              <a:rPr lang="en-GB" dirty="0"/>
              <a:t>By Week 4 onwards </a:t>
            </a:r>
            <a:r>
              <a:rPr lang="en-GB" sz="2800" dirty="0">
                <a:latin typeface="Calibri"/>
                <a:cs typeface="Times New Roman"/>
              </a:rPr>
              <a:t>Associate Teachers should be teaching 60% of the time whether that is whole class, intervention groups or one to one intervention</a:t>
            </a:r>
            <a:endParaRPr lang="en-GB" dirty="0"/>
          </a:p>
          <a:p>
            <a:pPr>
              <a:lnSpc>
                <a:spcPct val="120000"/>
              </a:lnSpc>
            </a:pPr>
            <a:endParaRPr lang="en-GB" dirty="0">
              <a:solidFill>
                <a:srgbClr val="33CC33"/>
              </a:solidFill>
              <a:cs typeface="Calibri" panose="020F0502020204030204"/>
            </a:endParaRPr>
          </a:p>
        </p:txBody>
      </p:sp>
    </p:spTree>
    <p:extLst>
      <p:ext uri="{BB962C8B-B14F-4D97-AF65-F5344CB8AC3E}">
        <p14:creationId xmlns:p14="http://schemas.microsoft.com/office/powerpoint/2010/main" val="31527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08249" y="132587"/>
            <a:ext cx="4727575" cy="789940"/>
            <a:chOff x="1984248" y="132587"/>
            <a:chExt cx="4727575" cy="789940"/>
          </a:xfrm>
        </p:grpSpPr>
        <p:sp>
          <p:nvSpPr>
            <p:cNvPr id="3" name="object 3"/>
            <p:cNvSpPr/>
            <p:nvPr/>
          </p:nvSpPr>
          <p:spPr>
            <a:xfrm>
              <a:off x="1990344" y="138683"/>
              <a:ext cx="4715510" cy="777240"/>
            </a:xfrm>
            <a:custGeom>
              <a:avLst/>
              <a:gdLst/>
              <a:ahLst/>
              <a:cxnLst/>
              <a:rect l="l" t="t" r="r" b="b"/>
              <a:pathLst>
                <a:path w="4715509" h="777240">
                  <a:moveTo>
                    <a:pt x="4585715" y="0"/>
                  </a:moveTo>
                  <a:lnTo>
                    <a:pt x="129539" y="0"/>
                  </a:lnTo>
                  <a:lnTo>
                    <a:pt x="79134" y="10185"/>
                  </a:lnTo>
                  <a:lnTo>
                    <a:pt x="37957" y="37957"/>
                  </a:lnTo>
                  <a:lnTo>
                    <a:pt x="10185" y="79134"/>
                  </a:lnTo>
                  <a:lnTo>
                    <a:pt x="0" y="129540"/>
                  </a:lnTo>
                  <a:lnTo>
                    <a:pt x="0" y="647700"/>
                  </a:lnTo>
                  <a:lnTo>
                    <a:pt x="10185" y="698105"/>
                  </a:lnTo>
                  <a:lnTo>
                    <a:pt x="37957" y="739282"/>
                  </a:lnTo>
                  <a:lnTo>
                    <a:pt x="79134" y="767054"/>
                  </a:lnTo>
                  <a:lnTo>
                    <a:pt x="129539" y="777240"/>
                  </a:lnTo>
                  <a:lnTo>
                    <a:pt x="4585715" y="777240"/>
                  </a:lnTo>
                  <a:lnTo>
                    <a:pt x="4636121" y="767054"/>
                  </a:lnTo>
                  <a:lnTo>
                    <a:pt x="4677298" y="739282"/>
                  </a:lnTo>
                  <a:lnTo>
                    <a:pt x="4705070" y="698105"/>
                  </a:lnTo>
                  <a:lnTo>
                    <a:pt x="4715256" y="647700"/>
                  </a:lnTo>
                  <a:lnTo>
                    <a:pt x="4715256" y="129540"/>
                  </a:lnTo>
                  <a:lnTo>
                    <a:pt x="4705070" y="79134"/>
                  </a:lnTo>
                  <a:lnTo>
                    <a:pt x="4677298" y="37957"/>
                  </a:lnTo>
                  <a:lnTo>
                    <a:pt x="4636121" y="10185"/>
                  </a:lnTo>
                  <a:lnTo>
                    <a:pt x="4585715" y="0"/>
                  </a:lnTo>
                  <a:close/>
                </a:path>
              </a:pathLst>
            </a:custGeom>
            <a:solidFill>
              <a:srgbClr val="DEEBF7"/>
            </a:solidFill>
          </p:spPr>
          <p:txBody>
            <a:bodyPr wrap="square" lIns="0" tIns="0" rIns="0" bIns="0" rtlCol="0"/>
            <a:lstStyle/>
            <a:p>
              <a:endParaRPr/>
            </a:p>
          </p:txBody>
        </p:sp>
        <p:sp>
          <p:nvSpPr>
            <p:cNvPr id="4" name="object 4"/>
            <p:cNvSpPr/>
            <p:nvPr/>
          </p:nvSpPr>
          <p:spPr>
            <a:xfrm>
              <a:off x="1990344" y="138683"/>
              <a:ext cx="4715510" cy="777240"/>
            </a:xfrm>
            <a:custGeom>
              <a:avLst/>
              <a:gdLst/>
              <a:ahLst/>
              <a:cxnLst/>
              <a:rect l="l" t="t" r="r" b="b"/>
              <a:pathLst>
                <a:path w="4715509" h="777240">
                  <a:moveTo>
                    <a:pt x="0" y="129540"/>
                  </a:moveTo>
                  <a:lnTo>
                    <a:pt x="10185" y="79134"/>
                  </a:lnTo>
                  <a:lnTo>
                    <a:pt x="37957" y="37957"/>
                  </a:lnTo>
                  <a:lnTo>
                    <a:pt x="79134" y="10185"/>
                  </a:lnTo>
                  <a:lnTo>
                    <a:pt x="129539" y="0"/>
                  </a:lnTo>
                  <a:lnTo>
                    <a:pt x="4585715" y="0"/>
                  </a:lnTo>
                  <a:lnTo>
                    <a:pt x="4636121" y="10185"/>
                  </a:lnTo>
                  <a:lnTo>
                    <a:pt x="4677298" y="37957"/>
                  </a:lnTo>
                  <a:lnTo>
                    <a:pt x="4705070" y="79134"/>
                  </a:lnTo>
                  <a:lnTo>
                    <a:pt x="4715256" y="129540"/>
                  </a:lnTo>
                  <a:lnTo>
                    <a:pt x="4715256" y="647700"/>
                  </a:lnTo>
                  <a:lnTo>
                    <a:pt x="4705070" y="698105"/>
                  </a:lnTo>
                  <a:lnTo>
                    <a:pt x="4677298" y="739282"/>
                  </a:lnTo>
                  <a:lnTo>
                    <a:pt x="4636121" y="767054"/>
                  </a:lnTo>
                  <a:lnTo>
                    <a:pt x="4585715" y="777240"/>
                  </a:lnTo>
                  <a:lnTo>
                    <a:pt x="129539" y="777240"/>
                  </a:lnTo>
                  <a:lnTo>
                    <a:pt x="79134" y="767054"/>
                  </a:lnTo>
                  <a:lnTo>
                    <a:pt x="37957" y="739282"/>
                  </a:lnTo>
                  <a:lnTo>
                    <a:pt x="10185" y="698105"/>
                  </a:lnTo>
                  <a:lnTo>
                    <a:pt x="0" y="647700"/>
                  </a:lnTo>
                  <a:lnTo>
                    <a:pt x="0" y="129540"/>
                  </a:lnTo>
                  <a:close/>
                </a:path>
              </a:pathLst>
            </a:custGeom>
            <a:ln w="12192">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3902456" y="245491"/>
            <a:ext cx="3937635" cy="513715"/>
          </a:xfrm>
          <a:prstGeom prst="rect">
            <a:avLst/>
          </a:prstGeom>
        </p:spPr>
        <p:txBody>
          <a:bodyPr vert="horz" wrap="square" lIns="0" tIns="12700" rIns="0" bIns="0" rtlCol="0" anchor="ctr">
            <a:spAutoFit/>
          </a:bodyPr>
          <a:lstStyle/>
          <a:p>
            <a:pPr marL="12700">
              <a:lnSpc>
                <a:spcPct val="100000"/>
              </a:lnSpc>
              <a:spcBef>
                <a:spcPts val="100"/>
              </a:spcBef>
            </a:pPr>
            <a:r>
              <a:rPr sz="3200" spc="-5" dirty="0"/>
              <a:t>The</a:t>
            </a:r>
            <a:r>
              <a:rPr sz="3200" spc="-25" dirty="0"/>
              <a:t> </a:t>
            </a:r>
            <a:r>
              <a:rPr sz="3200" dirty="0"/>
              <a:t>BCU</a:t>
            </a:r>
            <a:r>
              <a:rPr sz="3200" spc="-30" dirty="0"/>
              <a:t> </a:t>
            </a:r>
            <a:r>
              <a:rPr sz="3200" dirty="0"/>
              <a:t>ITE</a:t>
            </a:r>
            <a:r>
              <a:rPr sz="3200" spc="-15" dirty="0"/>
              <a:t> </a:t>
            </a:r>
            <a:r>
              <a:rPr sz="3200" spc="-5" dirty="0"/>
              <a:t>Curriculum</a:t>
            </a:r>
            <a:endParaRPr sz="3200"/>
          </a:p>
        </p:txBody>
      </p:sp>
      <p:graphicFrame>
        <p:nvGraphicFramePr>
          <p:cNvPr id="6" name="object 6"/>
          <p:cNvGraphicFramePr>
            <a:graphicFrameLocks noGrp="1"/>
          </p:cNvGraphicFramePr>
          <p:nvPr/>
        </p:nvGraphicFramePr>
        <p:xfrm>
          <a:off x="1808568" y="1027811"/>
          <a:ext cx="8723630" cy="5545872"/>
        </p:xfrm>
        <a:graphic>
          <a:graphicData uri="http://schemas.openxmlformats.org/drawingml/2006/table">
            <a:tbl>
              <a:tblPr firstRow="1" bandRow="1">
                <a:tableStyleId>{2D5ABB26-0587-4C30-8999-92F81FD0307C}</a:tableStyleId>
              </a:tblPr>
              <a:tblGrid>
                <a:gridCol w="8723630">
                  <a:extLst>
                    <a:ext uri="{9D8B030D-6E8A-4147-A177-3AD203B41FA5}">
                      <a16:colId xmlns:a16="http://schemas.microsoft.com/office/drawing/2014/main" val="20000"/>
                    </a:ext>
                  </a:extLst>
                </a:gridCol>
              </a:tblGrid>
              <a:tr h="457200">
                <a:tc>
                  <a:txBody>
                    <a:bodyPr/>
                    <a:lstStyle/>
                    <a:p>
                      <a:pPr marL="635" algn="ctr">
                        <a:lnSpc>
                          <a:spcPct val="100000"/>
                        </a:lnSpc>
                        <a:spcBef>
                          <a:spcPts val="204"/>
                        </a:spcBef>
                      </a:pPr>
                      <a:r>
                        <a:rPr sz="2400" b="1" dirty="0">
                          <a:latin typeface="Calibri"/>
                          <a:cs typeface="Calibri"/>
                        </a:rPr>
                        <a:t>BCU</a:t>
                      </a:r>
                      <a:r>
                        <a:rPr sz="2400" b="1" spc="-15" dirty="0">
                          <a:latin typeface="Calibri"/>
                          <a:cs typeface="Calibri"/>
                        </a:rPr>
                        <a:t> </a:t>
                      </a:r>
                      <a:r>
                        <a:rPr sz="2400" b="1" dirty="0">
                          <a:latin typeface="Calibri"/>
                          <a:cs typeface="Calibri"/>
                        </a:rPr>
                        <a:t>ITE</a:t>
                      </a:r>
                      <a:r>
                        <a:rPr sz="2400" b="1" spc="-15" dirty="0">
                          <a:latin typeface="Calibri"/>
                          <a:cs typeface="Calibri"/>
                        </a:rPr>
                        <a:t> </a:t>
                      </a:r>
                      <a:r>
                        <a:rPr sz="2400" b="1" spc="-5" dirty="0">
                          <a:latin typeface="Calibri"/>
                          <a:cs typeface="Calibri"/>
                        </a:rPr>
                        <a:t>Curriculum</a:t>
                      </a:r>
                      <a:r>
                        <a:rPr sz="2400" b="1" spc="-25" dirty="0">
                          <a:latin typeface="Calibri"/>
                          <a:cs typeface="Calibri"/>
                        </a:rPr>
                        <a:t> </a:t>
                      </a:r>
                      <a:r>
                        <a:rPr sz="2400" b="1" spc="-30" dirty="0">
                          <a:latin typeface="Calibri"/>
                          <a:cs typeface="Calibri"/>
                        </a:rPr>
                        <a:t>Key</a:t>
                      </a:r>
                      <a:r>
                        <a:rPr sz="2400" b="1" spc="-15" dirty="0">
                          <a:latin typeface="Calibri"/>
                          <a:cs typeface="Calibri"/>
                        </a:rPr>
                        <a:t> </a:t>
                      </a:r>
                      <a:r>
                        <a:rPr sz="2400" b="1" spc="-5" dirty="0">
                          <a:latin typeface="Calibri"/>
                          <a:cs typeface="Calibri"/>
                        </a:rPr>
                        <a:t>Themes</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823340">
                <a:tc>
                  <a:txBody>
                    <a:bodyPr/>
                    <a:lstStyle/>
                    <a:p>
                      <a:pPr marL="91440" marR="717550">
                        <a:lnSpc>
                          <a:spcPct val="100000"/>
                        </a:lnSpc>
                        <a:spcBef>
                          <a:spcPts val="240"/>
                        </a:spcBef>
                      </a:pPr>
                      <a:r>
                        <a:rPr sz="1800" b="1" spc="5" dirty="0">
                          <a:solidFill>
                            <a:srgbClr val="FF0000"/>
                          </a:solidFill>
                          <a:latin typeface="Calibri"/>
                          <a:cs typeface="Calibri"/>
                        </a:rPr>
                        <a:t>A.</a:t>
                      </a:r>
                      <a:r>
                        <a:rPr sz="1800" b="1" spc="-5" dirty="0">
                          <a:solidFill>
                            <a:srgbClr val="FF0000"/>
                          </a:solidFill>
                          <a:latin typeface="Calibri"/>
                          <a:cs typeface="Calibri"/>
                        </a:rPr>
                        <a:t> </a:t>
                      </a:r>
                      <a:r>
                        <a:rPr sz="1800" b="1" dirty="0">
                          <a:solidFill>
                            <a:srgbClr val="FF0000"/>
                          </a:solidFill>
                          <a:latin typeface="Calibri"/>
                          <a:cs typeface="Calibri"/>
                        </a:rPr>
                        <a:t>How</a:t>
                      </a:r>
                      <a:r>
                        <a:rPr sz="1800" b="1" spc="-25" dirty="0">
                          <a:solidFill>
                            <a:srgbClr val="FF0000"/>
                          </a:solidFill>
                          <a:latin typeface="Calibri"/>
                          <a:cs typeface="Calibri"/>
                        </a:rPr>
                        <a:t> </a:t>
                      </a:r>
                      <a:r>
                        <a:rPr sz="1800" b="1" spc="-5" dirty="0">
                          <a:solidFill>
                            <a:srgbClr val="FF0000"/>
                          </a:solidFill>
                          <a:latin typeface="Calibri"/>
                          <a:cs typeface="Calibri"/>
                        </a:rPr>
                        <a:t>trainees</a:t>
                      </a:r>
                      <a:r>
                        <a:rPr sz="1800" b="1" spc="-45" dirty="0">
                          <a:solidFill>
                            <a:srgbClr val="FF0000"/>
                          </a:solidFill>
                          <a:latin typeface="Calibri"/>
                          <a:cs typeface="Calibri"/>
                        </a:rPr>
                        <a:t> </a:t>
                      </a:r>
                      <a:r>
                        <a:rPr sz="1800" b="1" dirty="0">
                          <a:solidFill>
                            <a:srgbClr val="FF0000"/>
                          </a:solidFill>
                          <a:latin typeface="Calibri"/>
                          <a:cs typeface="Calibri"/>
                        </a:rPr>
                        <a:t>use</a:t>
                      </a:r>
                      <a:r>
                        <a:rPr sz="1800" b="1" spc="-20" dirty="0">
                          <a:solidFill>
                            <a:srgbClr val="FF0000"/>
                          </a:solidFill>
                          <a:latin typeface="Calibri"/>
                          <a:cs typeface="Calibri"/>
                        </a:rPr>
                        <a:t> </a:t>
                      </a:r>
                      <a:r>
                        <a:rPr sz="1800" b="1" spc="-5" dirty="0">
                          <a:solidFill>
                            <a:srgbClr val="FF0000"/>
                          </a:solidFill>
                          <a:latin typeface="Calibri"/>
                          <a:cs typeface="Calibri"/>
                        </a:rPr>
                        <a:t>critical</a:t>
                      </a:r>
                      <a:r>
                        <a:rPr sz="1800" b="1" spc="-10" dirty="0">
                          <a:solidFill>
                            <a:srgbClr val="FF0000"/>
                          </a:solidFill>
                          <a:latin typeface="Calibri"/>
                          <a:cs typeface="Calibri"/>
                        </a:rPr>
                        <a:t> </a:t>
                      </a:r>
                      <a:r>
                        <a:rPr sz="1800" b="1" spc="-5" dirty="0">
                          <a:solidFill>
                            <a:srgbClr val="FF0000"/>
                          </a:solidFill>
                          <a:latin typeface="Calibri"/>
                          <a:cs typeface="Calibri"/>
                        </a:rPr>
                        <a:t>enquiry</a:t>
                      </a:r>
                      <a:r>
                        <a:rPr sz="1800" b="1" spc="-25" dirty="0">
                          <a:solidFill>
                            <a:srgbClr val="FF0000"/>
                          </a:solidFill>
                          <a:latin typeface="Calibri"/>
                          <a:cs typeface="Calibri"/>
                        </a:rPr>
                        <a:t> </a:t>
                      </a:r>
                      <a:r>
                        <a:rPr sz="1800" b="1" dirty="0">
                          <a:solidFill>
                            <a:srgbClr val="FF0000"/>
                          </a:solidFill>
                          <a:latin typeface="Calibri"/>
                          <a:cs typeface="Calibri"/>
                        </a:rPr>
                        <a:t>and</a:t>
                      </a:r>
                      <a:r>
                        <a:rPr sz="1800" b="1" spc="-15" dirty="0">
                          <a:solidFill>
                            <a:srgbClr val="FF0000"/>
                          </a:solidFill>
                          <a:latin typeface="Calibri"/>
                          <a:cs typeface="Calibri"/>
                        </a:rPr>
                        <a:t> </a:t>
                      </a:r>
                      <a:r>
                        <a:rPr sz="1800" b="1" spc="-10" dirty="0">
                          <a:solidFill>
                            <a:srgbClr val="FF0000"/>
                          </a:solidFill>
                          <a:latin typeface="Calibri"/>
                          <a:cs typeface="Calibri"/>
                        </a:rPr>
                        <a:t>research</a:t>
                      </a:r>
                      <a:r>
                        <a:rPr sz="1800" b="1" spc="-30" dirty="0">
                          <a:solidFill>
                            <a:srgbClr val="FF0000"/>
                          </a:solidFill>
                          <a:latin typeface="Calibri"/>
                          <a:cs typeface="Calibri"/>
                        </a:rPr>
                        <a:t> </a:t>
                      </a:r>
                      <a:r>
                        <a:rPr sz="1800" b="1" spc="-5" dirty="0">
                          <a:solidFill>
                            <a:srgbClr val="FF0000"/>
                          </a:solidFill>
                          <a:latin typeface="Calibri"/>
                          <a:cs typeface="Calibri"/>
                        </a:rPr>
                        <a:t>informed</a:t>
                      </a:r>
                      <a:r>
                        <a:rPr sz="1800" b="1" spc="-20" dirty="0">
                          <a:solidFill>
                            <a:srgbClr val="FF0000"/>
                          </a:solidFill>
                          <a:latin typeface="Calibri"/>
                          <a:cs typeface="Calibri"/>
                        </a:rPr>
                        <a:t> </a:t>
                      </a:r>
                      <a:r>
                        <a:rPr sz="1800" b="1" spc="-5" dirty="0">
                          <a:solidFill>
                            <a:srgbClr val="FF0000"/>
                          </a:solidFill>
                          <a:latin typeface="Calibri"/>
                          <a:cs typeface="Calibri"/>
                        </a:rPr>
                        <a:t>practice</a:t>
                      </a:r>
                      <a:r>
                        <a:rPr sz="1800" b="1" spc="-45" dirty="0">
                          <a:solidFill>
                            <a:srgbClr val="FF0000"/>
                          </a:solidFill>
                          <a:latin typeface="Calibri"/>
                          <a:cs typeface="Calibri"/>
                        </a:rPr>
                        <a:t> </a:t>
                      </a:r>
                      <a:r>
                        <a:rPr sz="1800" b="1" spc="-10" dirty="0">
                          <a:solidFill>
                            <a:srgbClr val="FF0000"/>
                          </a:solidFill>
                          <a:latin typeface="Calibri"/>
                          <a:cs typeface="Calibri"/>
                        </a:rPr>
                        <a:t>to</a:t>
                      </a:r>
                      <a:r>
                        <a:rPr sz="1800" b="1" dirty="0">
                          <a:solidFill>
                            <a:srgbClr val="FF0000"/>
                          </a:solidFill>
                          <a:latin typeface="Calibri"/>
                          <a:cs typeface="Calibri"/>
                        </a:rPr>
                        <a:t> </a:t>
                      </a:r>
                      <a:r>
                        <a:rPr sz="1800" b="1" spc="-10" dirty="0">
                          <a:solidFill>
                            <a:srgbClr val="FF0000"/>
                          </a:solidFill>
                          <a:latin typeface="Calibri"/>
                          <a:cs typeface="Calibri"/>
                        </a:rPr>
                        <a:t>develop </a:t>
                      </a:r>
                      <a:r>
                        <a:rPr sz="1800" b="1" spc="-5" dirty="0">
                          <a:solidFill>
                            <a:srgbClr val="FF0000"/>
                          </a:solidFill>
                          <a:latin typeface="Calibri"/>
                          <a:cs typeface="Calibri"/>
                        </a:rPr>
                        <a:t>their </a:t>
                      </a:r>
                      <a:r>
                        <a:rPr sz="1800" b="1" spc="-390" dirty="0">
                          <a:solidFill>
                            <a:srgbClr val="FF0000"/>
                          </a:solidFill>
                          <a:latin typeface="Calibri"/>
                          <a:cs typeface="Calibri"/>
                        </a:rPr>
                        <a:t> </a:t>
                      </a:r>
                      <a:r>
                        <a:rPr sz="1800" b="1" spc="-10" dirty="0">
                          <a:solidFill>
                            <a:srgbClr val="FF0000"/>
                          </a:solidFill>
                          <a:latin typeface="Calibri"/>
                          <a:cs typeface="Calibri"/>
                        </a:rPr>
                        <a:t>understanding</a:t>
                      </a:r>
                      <a:r>
                        <a:rPr sz="1800" b="1" spc="-45" dirty="0">
                          <a:solidFill>
                            <a:srgbClr val="FF0000"/>
                          </a:solidFill>
                          <a:latin typeface="Calibri"/>
                          <a:cs typeface="Calibri"/>
                        </a:rPr>
                        <a:t> </a:t>
                      </a:r>
                      <a:r>
                        <a:rPr sz="1800" b="1" dirty="0">
                          <a:solidFill>
                            <a:srgbClr val="FF0000"/>
                          </a:solidFill>
                          <a:latin typeface="Calibri"/>
                          <a:cs typeface="Calibri"/>
                        </a:rPr>
                        <a:t>of</a:t>
                      </a:r>
                      <a:r>
                        <a:rPr sz="1800" b="1" spc="10" dirty="0">
                          <a:solidFill>
                            <a:srgbClr val="FF0000"/>
                          </a:solidFill>
                          <a:latin typeface="Calibri"/>
                          <a:cs typeface="Calibri"/>
                        </a:rPr>
                        <a:t> </a:t>
                      </a:r>
                      <a:r>
                        <a:rPr sz="1800" b="1" spc="-10" dirty="0">
                          <a:solidFill>
                            <a:srgbClr val="FF0000"/>
                          </a:solidFill>
                          <a:latin typeface="Calibri"/>
                          <a:cs typeface="Calibri"/>
                        </a:rPr>
                        <a:t>effective</a:t>
                      </a:r>
                      <a:r>
                        <a:rPr sz="1800" b="1" spc="-20" dirty="0">
                          <a:solidFill>
                            <a:srgbClr val="FF0000"/>
                          </a:solidFill>
                          <a:latin typeface="Calibri"/>
                          <a:cs typeface="Calibri"/>
                        </a:rPr>
                        <a:t> </a:t>
                      </a:r>
                      <a:r>
                        <a:rPr sz="1800" b="1" spc="-5" dirty="0">
                          <a:solidFill>
                            <a:srgbClr val="FF0000"/>
                          </a:solidFill>
                          <a:latin typeface="Calibri"/>
                          <a:cs typeface="Calibri"/>
                        </a:rPr>
                        <a:t>teaching</a:t>
                      </a:r>
                      <a:r>
                        <a:rPr sz="1800" b="1" spc="-15" dirty="0">
                          <a:solidFill>
                            <a:srgbClr val="FF0000"/>
                          </a:solidFill>
                          <a:latin typeface="Calibri"/>
                          <a:cs typeface="Calibri"/>
                        </a:rPr>
                        <a:t> </a:t>
                      </a:r>
                      <a:r>
                        <a:rPr sz="1800" b="1" dirty="0">
                          <a:solidFill>
                            <a:srgbClr val="FF0000"/>
                          </a:solidFill>
                          <a:latin typeface="Calibri"/>
                          <a:cs typeface="Calibri"/>
                        </a:rPr>
                        <a:t>and</a:t>
                      </a:r>
                      <a:r>
                        <a:rPr sz="1800" b="1" spc="-10" dirty="0">
                          <a:solidFill>
                            <a:srgbClr val="FF0000"/>
                          </a:solidFill>
                          <a:latin typeface="Calibri"/>
                          <a:cs typeface="Calibri"/>
                        </a:rPr>
                        <a:t> </a:t>
                      </a:r>
                      <a:r>
                        <a:rPr sz="1800" b="1" spc="-5" dirty="0">
                          <a:solidFill>
                            <a:srgbClr val="FF0000"/>
                          </a:solidFill>
                          <a:latin typeface="Calibri"/>
                          <a:cs typeface="Calibri"/>
                        </a:rPr>
                        <a:t>learning.</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823340">
                <a:tc>
                  <a:txBody>
                    <a:bodyPr/>
                    <a:lstStyle/>
                    <a:p>
                      <a:pPr marL="91440" marR="303530">
                        <a:lnSpc>
                          <a:spcPct val="100000"/>
                        </a:lnSpc>
                        <a:spcBef>
                          <a:spcPts val="244"/>
                        </a:spcBef>
                      </a:pPr>
                      <a:r>
                        <a:rPr sz="1800" b="1" dirty="0">
                          <a:solidFill>
                            <a:srgbClr val="6F2F9F"/>
                          </a:solidFill>
                          <a:latin typeface="Calibri"/>
                          <a:cs typeface="Calibri"/>
                        </a:rPr>
                        <a:t>B. How </a:t>
                      </a:r>
                      <a:r>
                        <a:rPr sz="1800" b="1" spc="-5" dirty="0">
                          <a:solidFill>
                            <a:srgbClr val="6F2F9F"/>
                          </a:solidFill>
                          <a:latin typeface="Calibri"/>
                          <a:cs typeface="Calibri"/>
                        </a:rPr>
                        <a:t>classroom practice </a:t>
                      </a:r>
                      <a:r>
                        <a:rPr sz="1800" b="1" spc="-10" dirty="0">
                          <a:solidFill>
                            <a:srgbClr val="6F2F9F"/>
                          </a:solidFill>
                          <a:latin typeface="Calibri"/>
                          <a:cs typeface="Calibri"/>
                        </a:rPr>
                        <a:t>establishes effective behaviour management </a:t>
                      </a:r>
                      <a:r>
                        <a:rPr sz="1800" b="1" spc="-5" dirty="0">
                          <a:solidFill>
                            <a:srgbClr val="6F2F9F"/>
                          </a:solidFill>
                          <a:latin typeface="Calibri"/>
                          <a:cs typeface="Calibri"/>
                        </a:rPr>
                        <a:t>through </a:t>
                      </a:r>
                      <a:r>
                        <a:rPr sz="1800" b="1" dirty="0">
                          <a:solidFill>
                            <a:srgbClr val="6F2F9F"/>
                          </a:solidFill>
                          <a:latin typeface="Calibri"/>
                          <a:cs typeface="Calibri"/>
                        </a:rPr>
                        <a:t>the use </a:t>
                      </a:r>
                      <a:r>
                        <a:rPr sz="1800" b="1" spc="-395" dirty="0">
                          <a:solidFill>
                            <a:srgbClr val="6F2F9F"/>
                          </a:solidFill>
                          <a:latin typeface="Calibri"/>
                          <a:cs typeface="Calibri"/>
                        </a:rPr>
                        <a:t> </a:t>
                      </a:r>
                      <a:r>
                        <a:rPr sz="1800" b="1" dirty="0">
                          <a:solidFill>
                            <a:srgbClr val="6F2F9F"/>
                          </a:solidFill>
                          <a:latin typeface="Calibri"/>
                          <a:cs typeface="Calibri"/>
                        </a:rPr>
                        <a:t>of</a:t>
                      </a:r>
                      <a:r>
                        <a:rPr sz="1800" b="1" spc="-5" dirty="0">
                          <a:solidFill>
                            <a:srgbClr val="6F2F9F"/>
                          </a:solidFill>
                          <a:latin typeface="Calibri"/>
                          <a:cs typeface="Calibri"/>
                        </a:rPr>
                        <a:t> </a:t>
                      </a:r>
                      <a:r>
                        <a:rPr sz="1800" b="1" dirty="0">
                          <a:solidFill>
                            <a:srgbClr val="6F2F9F"/>
                          </a:solidFill>
                          <a:latin typeface="Calibri"/>
                          <a:cs typeface="Calibri"/>
                        </a:rPr>
                        <a:t>high</a:t>
                      </a:r>
                      <a:r>
                        <a:rPr sz="1800" b="1" spc="-10" dirty="0">
                          <a:solidFill>
                            <a:srgbClr val="6F2F9F"/>
                          </a:solidFill>
                          <a:latin typeface="Calibri"/>
                          <a:cs typeface="Calibri"/>
                        </a:rPr>
                        <a:t> expectations</a:t>
                      </a:r>
                      <a:r>
                        <a:rPr sz="1800" b="1" spc="-15" dirty="0">
                          <a:solidFill>
                            <a:srgbClr val="6F2F9F"/>
                          </a:solidFill>
                          <a:latin typeface="Calibri"/>
                          <a:cs typeface="Calibri"/>
                        </a:rPr>
                        <a:t> </a:t>
                      </a:r>
                      <a:r>
                        <a:rPr sz="1800" b="1" dirty="0">
                          <a:solidFill>
                            <a:srgbClr val="6F2F9F"/>
                          </a:solidFill>
                          <a:latin typeface="Calibri"/>
                          <a:cs typeface="Calibri"/>
                        </a:rPr>
                        <a:t>and</a:t>
                      </a:r>
                      <a:r>
                        <a:rPr sz="1800" b="1" spc="-45" dirty="0">
                          <a:solidFill>
                            <a:srgbClr val="6F2F9F"/>
                          </a:solidFill>
                          <a:latin typeface="Calibri"/>
                          <a:cs typeface="Calibri"/>
                        </a:rPr>
                        <a:t> </a:t>
                      </a:r>
                      <a:r>
                        <a:rPr sz="1800" b="1" spc="-10" dirty="0">
                          <a:solidFill>
                            <a:srgbClr val="6F2F9F"/>
                          </a:solidFill>
                          <a:latin typeface="Calibri"/>
                          <a:cs typeface="Calibri"/>
                        </a:rPr>
                        <a:t>awareness </a:t>
                      </a:r>
                      <a:r>
                        <a:rPr sz="1800" b="1" dirty="0">
                          <a:solidFill>
                            <a:srgbClr val="6F2F9F"/>
                          </a:solidFill>
                          <a:latin typeface="Calibri"/>
                          <a:cs typeface="Calibri"/>
                        </a:rPr>
                        <a:t>of</a:t>
                      </a:r>
                      <a:r>
                        <a:rPr sz="1800" b="1" spc="-25" dirty="0">
                          <a:solidFill>
                            <a:srgbClr val="6F2F9F"/>
                          </a:solidFill>
                          <a:latin typeface="Calibri"/>
                          <a:cs typeface="Calibri"/>
                        </a:rPr>
                        <a:t> </a:t>
                      </a:r>
                      <a:r>
                        <a:rPr sz="1800" b="1" dirty="0">
                          <a:solidFill>
                            <a:srgbClr val="6F2F9F"/>
                          </a:solidFill>
                          <a:latin typeface="Calibri"/>
                          <a:cs typeface="Calibri"/>
                        </a:rPr>
                        <a:t>pupil</a:t>
                      </a:r>
                      <a:r>
                        <a:rPr sz="1800" b="1" spc="-40" dirty="0">
                          <a:solidFill>
                            <a:srgbClr val="6F2F9F"/>
                          </a:solidFill>
                          <a:latin typeface="Calibri"/>
                          <a:cs typeface="Calibri"/>
                        </a:rPr>
                        <a:t> </a:t>
                      </a:r>
                      <a:r>
                        <a:rPr sz="1800" b="1" spc="-5" dirty="0">
                          <a:solidFill>
                            <a:srgbClr val="6F2F9F"/>
                          </a:solidFill>
                          <a:latin typeface="Calibri"/>
                          <a:cs typeface="Calibri"/>
                        </a:rPr>
                        <a:t>wellbeing.</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1028446">
                <a:tc>
                  <a:txBody>
                    <a:bodyPr/>
                    <a:lstStyle/>
                    <a:p>
                      <a:pPr marL="68580">
                        <a:lnSpc>
                          <a:spcPct val="100000"/>
                        </a:lnSpc>
                        <a:spcBef>
                          <a:spcPts val="200"/>
                        </a:spcBef>
                      </a:pPr>
                      <a:r>
                        <a:rPr lang="en-GB" sz="1800" b="1" dirty="0">
                          <a:solidFill>
                            <a:srgbClr val="006FC0"/>
                          </a:solidFill>
                          <a:latin typeface="+mn-lt"/>
                          <a:cs typeface="Calibri"/>
                        </a:rPr>
                        <a:t>C.</a:t>
                      </a:r>
                      <a:r>
                        <a:rPr lang="en-GB" sz="1800" b="1" spc="-10" dirty="0">
                          <a:solidFill>
                            <a:srgbClr val="006FC0"/>
                          </a:solidFill>
                          <a:latin typeface="+mn-lt"/>
                          <a:cs typeface="Calibri"/>
                        </a:rPr>
                        <a:t> </a:t>
                      </a:r>
                      <a:r>
                        <a:rPr lang="en-GB" sz="1800" b="1" dirty="0">
                          <a:solidFill>
                            <a:srgbClr val="006FC0"/>
                          </a:solidFill>
                          <a:latin typeface="+mn-lt"/>
                          <a:cs typeface="Calibri"/>
                        </a:rPr>
                        <a:t>Associate</a:t>
                      </a:r>
                      <a:r>
                        <a:rPr lang="en-GB" sz="1800" b="1" spc="-35" dirty="0">
                          <a:solidFill>
                            <a:srgbClr val="006FC0"/>
                          </a:solidFill>
                          <a:latin typeface="+mn-lt"/>
                          <a:cs typeface="Calibri"/>
                        </a:rPr>
                        <a:t> </a:t>
                      </a:r>
                      <a:r>
                        <a:rPr lang="en-GB" sz="1800" b="1" spc="-20" dirty="0">
                          <a:solidFill>
                            <a:srgbClr val="006FC0"/>
                          </a:solidFill>
                          <a:latin typeface="+mn-lt"/>
                          <a:cs typeface="Calibri"/>
                        </a:rPr>
                        <a:t>Teacher</a:t>
                      </a:r>
                      <a:r>
                        <a:rPr lang="en-GB" sz="1800" b="1" spc="-15" dirty="0">
                          <a:solidFill>
                            <a:srgbClr val="006FC0"/>
                          </a:solidFill>
                          <a:latin typeface="+mn-lt"/>
                          <a:cs typeface="Calibri"/>
                        </a:rPr>
                        <a:t> </a:t>
                      </a:r>
                      <a:r>
                        <a:rPr lang="en-GB" sz="1800" b="1" dirty="0">
                          <a:solidFill>
                            <a:srgbClr val="006FC0"/>
                          </a:solidFill>
                          <a:latin typeface="+mn-lt"/>
                          <a:cs typeface="Calibri"/>
                        </a:rPr>
                        <a:t>knows</a:t>
                      </a:r>
                      <a:r>
                        <a:rPr lang="en-GB" sz="1800" b="1" spc="-15" dirty="0">
                          <a:solidFill>
                            <a:srgbClr val="006FC0"/>
                          </a:solidFill>
                          <a:latin typeface="+mn-lt"/>
                          <a:cs typeface="Calibri"/>
                        </a:rPr>
                        <a:t> </a:t>
                      </a:r>
                      <a:r>
                        <a:rPr lang="en-GB" sz="1800" b="1" dirty="0">
                          <a:solidFill>
                            <a:srgbClr val="006FC0"/>
                          </a:solidFill>
                          <a:latin typeface="+mn-lt"/>
                          <a:cs typeface="Calibri"/>
                        </a:rPr>
                        <a:t>more,</a:t>
                      </a:r>
                      <a:r>
                        <a:rPr lang="en-GB" sz="1800" b="1" spc="-5" dirty="0">
                          <a:solidFill>
                            <a:srgbClr val="006FC0"/>
                          </a:solidFill>
                          <a:latin typeface="+mn-lt"/>
                          <a:cs typeface="Calibri"/>
                        </a:rPr>
                        <a:t> </a:t>
                      </a:r>
                      <a:r>
                        <a:rPr lang="en-GB" sz="1800" b="1" dirty="0">
                          <a:solidFill>
                            <a:srgbClr val="006FC0"/>
                          </a:solidFill>
                          <a:latin typeface="+mn-lt"/>
                          <a:cs typeface="Calibri"/>
                        </a:rPr>
                        <a:t>remembers</a:t>
                      </a:r>
                      <a:r>
                        <a:rPr lang="en-GB" sz="1800" b="1" spc="-30" dirty="0">
                          <a:solidFill>
                            <a:srgbClr val="006FC0"/>
                          </a:solidFill>
                          <a:latin typeface="+mn-lt"/>
                          <a:cs typeface="Calibri"/>
                        </a:rPr>
                        <a:t> </a:t>
                      </a:r>
                      <a:r>
                        <a:rPr lang="en-GB" sz="1800" b="1" dirty="0">
                          <a:solidFill>
                            <a:srgbClr val="006FC0"/>
                          </a:solidFill>
                          <a:latin typeface="+mn-lt"/>
                          <a:cs typeface="Calibri"/>
                        </a:rPr>
                        <a:t>more</a:t>
                      </a:r>
                      <a:r>
                        <a:rPr lang="en-GB" sz="1800" b="1" spc="-15" dirty="0">
                          <a:solidFill>
                            <a:srgbClr val="006FC0"/>
                          </a:solidFill>
                          <a:latin typeface="+mn-lt"/>
                          <a:cs typeface="Calibri"/>
                        </a:rPr>
                        <a:t> </a:t>
                      </a:r>
                      <a:r>
                        <a:rPr lang="en-GB" sz="1800" b="1" dirty="0">
                          <a:solidFill>
                            <a:srgbClr val="006FC0"/>
                          </a:solidFill>
                          <a:latin typeface="+mn-lt"/>
                          <a:cs typeface="Calibri"/>
                        </a:rPr>
                        <a:t>and</a:t>
                      </a:r>
                      <a:r>
                        <a:rPr lang="en-GB" sz="1800" b="1" spc="-10" dirty="0">
                          <a:solidFill>
                            <a:srgbClr val="006FC0"/>
                          </a:solidFill>
                          <a:latin typeface="+mn-lt"/>
                          <a:cs typeface="Calibri"/>
                        </a:rPr>
                        <a:t> </a:t>
                      </a:r>
                      <a:r>
                        <a:rPr lang="en-GB" sz="1800" b="1" dirty="0">
                          <a:solidFill>
                            <a:srgbClr val="006FC0"/>
                          </a:solidFill>
                          <a:latin typeface="+mn-lt"/>
                          <a:cs typeface="Calibri"/>
                        </a:rPr>
                        <a:t>applies</a:t>
                      </a:r>
                      <a:r>
                        <a:rPr lang="en-GB" sz="1800" b="1" spc="-10" dirty="0">
                          <a:solidFill>
                            <a:srgbClr val="006FC0"/>
                          </a:solidFill>
                          <a:latin typeface="+mn-lt"/>
                          <a:cs typeface="Calibri"/>
                        </a:rPr>
                        <a:t> </a:t>
                      </a:r>
                      <a:r>
                        <a:rPr lang="en-GB" sz="1800" b="1" dirty="0">
                          <a:solidFill>
                            <a:srgbClr val="006FC0"/>
                          </a:solidFill>
                          <a:latin typeface="+mn-lt"/>
                          <a:cs typeface="Calibri"/>
                        </a:rPr>
                        <a:t>subject</a:t>
                      </a:r>
                      <a:r>
                        <a:rPr lang="en-GB" sz="1800" b="1" spc="-20" dirty="0">
                          <a:solidFill>
                            <a:srgbClr val="006FC0"/>
                          </a:solidFill>
                          <a:latin typeface="+mn-lt"/>
                          <a:cs typeface="Calibri"/>
                        </a:rPr>
                        <a:t> </a:t>
                      </a:r>
                      <a:r>
                        <a:rPr lang="en-GB" sz="1800" b="1" dirty="0">
                          <a:solidFill>
                            <a:srgbClr val="006FC0"/>
                          </a:solidFill>
                          <a:latin typeface="+mn-lt"/>
                          <a:cs typeface="Calibri"/>
                        </a:rPr>
                        <a:t>knowledge and</a:t>
                      </a:r>
                      <a:r>
                        <a:rPr lang="en-GB" sz="1800" b="1" spc="-5" dirty="0">
                          <a:solidFill>
                            <a:srgbClr val="006FC0"/>
                          </a:solidFill>
                          <a:latin typeface="+mn-lt"/>
                          <a:cs typeface="Calibri"/>
                        </a:rPr>
                        <a:t> </a:t>
                      </a:r>
                      <a:r>
                        <a:rPr lang="en-GB" sz="1800" b="1" dirty="0">
                          <a:solidFill>
                            <a:srgbClr val="006FC0"/>
                          </a:solidFill>
                          <a:latin typeface="+mn-lt"/>
                          <a:cs typeface="Calibri"/>
                        </a:rPr>
                        <a:t>subject</a:t>
                      </a:r>
                      <a:r>
                        <a:rPr lang="en-GB" sz="1800" b="1" spc="-20" dirty="0">
                          <a:solidFill>
                            <a:srgbClr val="006FC0"/>
                          </a:solidFill>
                          <a:latin typeface="+mn-lt"/>
                          <a:cs typeface="Calibri"/>
                        </a:rPr>
                        <a:t> </a:t>
                      </a:r>
                      <a:r>
                        <a:rPr lang="en-GB" sz="1800" b="1" dirty="0">
                          <a:solidFill>
                            <a:srgbClr val="006FC0"/>
                          </a:solidFill>
                          <a:latin typeface="+mn-lt"/>
                          <a:cs typeface="Calibri"/>
                        </a:rPr>
                        <a:t>specific</a:t>
                      </a:r>
                      <a:r>
                        <a:rPr lang="en-GB" sz="1800" b="1" spc="-30" dirty="0">
                          <a:solidFill>
                            <a:srgbClr val="006FC0"/>
                          </a:solidFill>
                          <a:latin typeface="+mn-lt"/>
                          <a:cs typeface="Calibri"/>
                        </a:rPr>
                        <a:t> </a:t>
                      </a:r>
                      <a:r>
                        <a:rPr lang="en-GB" sz="1800" b="1" dirty="0">
                          <a:solidFill>
                            <a:srgbClr val="006FC0"/>
                          </a:solidFill>
                          <a:latin typeface="+mn-lt"/>
                          <a:cs typeface="Calibri"/>
                        </a:rPr>
                        <a:t>pedagogy</a:t>
                      </a:r>
                      <a:r>
                        <a:rPr lang="en-GB" sz="1800" b="1" spc="10" dirty="0">
                          <a:solidFill>
                            <a:srgbClr val="006FC0"/>
                          </a:solidFill>
                          <a:latin typeface="+mn-lt"/>
                          <a:cs typeface="Calibri"/>
                        </a:rPr>
                        <a:t> </a:t>
                      </a:r>
                      <a:r>
                        <a:rPr lang="en-GB" sz="1800" b="1" dirty="0">
                          <a:solidFill>
                            <a:srgbClr val="006FC0"/>
                          </a:solidFill>
                          <a:latin typeface="+mn-lt"/>
                          <a:cs typeface="Calibri"/>
                        </a:rPr>
                        <a:t>to</a:t>
                      </a:r>
                      <a:r>
                        <a:rPr lang="en-GB" sz="1800" b="1" spc="-10" dirty="0">
                          <a:solidFill>
                            <a:srgbClr val="006FC0"/>
                          </a:solidFill>
                          <a:latin typeface="+mn-lt"/>
                          <a:cs typeface="Calibri"/>
                        </a:rPr>
                        <a:t> </a:t>
                      </a:r>
                      <a:r>
                        <a:rPr lang="en-GB" sz="1800" b="1" dirty="0">
                          <a:solidFill>
                            <a:srgbClr val="006FC0"/>
                          </a:solidFill>
                          <a:latin typeface="+mn-lt"/>
                          <a:cs typeface="Calibri"/>
                        </a:rPr>
                        <a:t>impact</a:t>
                      </a:r>
                      <a:r>
                        <a:rPr lang="en-GB" sz="1800" b="1" spc="-15" dirty="0">
                          <a:solidFill>
                            <a:srgbClr val="006FC0"/>
                          </a:solidFill>
                          <a:latin typeface="+mn-lt"/>
                          <a:cs typeface="Calibri"/>
                        </a:rPr>
                        <a:t> </a:t>
                      </a:r>
                      <a:r>
                        <a:rPr lang="en-GB" sz="1800" b="1" dirty="0">
                          <a:solidFill>
                            <a:srgbClr val="006FC0"/>
                          </a:solidFill>
                          <a:latin typeface="+mn-lt"/>
                          <a:cs typeface="Calibri"/>
                        </a:rPr>
                        <a:t>on</a:t>
                      </a:r>
                      <a:r>
                        <a:rPr lang="en-GB" sz="1800" b="1" spc="10" dirty="0">
                          <a:solidFill>
                            <a:srgbClr val="006FC0"/>
                          </a:solidFill>
                          <a:latin typeface="+mn-lt"/>
                          <a:cs typeface="Calibri"/>
                        </a:rPr>
                        <a:t> </a:t>
                      </a:r>
                      <a:r>
                        <a:rPr lang="en-GB" sz="1800" b="1" spc="-10" dirty="0">
                          <a:solidFill>
                            <a:srgbClr val="006FC0"/>
                          </a:solidFill>
                          <a:latin typeface="+mn-lt"/>
                          <a:cs typeface="Calibri"/>
                        </a:rPr>
                        <a:t>pupils’ progress.</a:t>
                      </a:r>
                      <a:endParaRPr lang="en-GB" sz="1800" dirty="0">
                        <a:latin typeface="+mn-lt"/>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736092">
                <a:tc>
                  <a:txBody>
                    <a:bodyPr/>
                    <a:lstStyle/>
                    <a:p>
                      <a:pPr marL="91440">
                        <a:lnSpc>
                          <a:spcPct val="100000"/>
                        </a:lnSpc>
                        <a:spcBef>
                          <a:spcPts val="245"/>
                        </a:spcBef>
                      </a:pPr>
                      <a:r>
                        <a:rPr sz="1800" b="1" spc="-20" dirty="0">
                          <a:solidFill>
                            <a:srgbClr val="00AF50"/>
                          </a:solidFill>
                          <a:latin typeface="Calibri"/>
                          <a:cs typeface="Calibri"/>
                        </a:rPr>
                        <a:t>D. </a:t>
                      </a:r>
                      <a:r>
                        <a:rPr sz="1800" b="1" dirty="0">
                          <a:solidFill>
                            <a:srgbClr val="00AF50"/>
                          </a:solidFill>
                          <a:latin typeface="Calibri"/>
                          <a:cs typeface="Calibri"/>
                        </a:rPr>
                        <a:t>How</a:t>
                      </a:r>
                      <a:r>
                        <a:rPr sz="1800" b="1" spc="-10" dirty="0">
                          <a:solidFill>
                            <a:srgbClr val="00AF50"/>
                          </a:solidFill>
                          <a:latin typeface="Calibri"/>
                          <a:cs typeface="Calibri"/>
                        </a:rPr>
                        <a:t> </a:t>
                      </a:r>
                      <a:r>
                        <a:rPr sz="1800" b="1" spc="-5" dirty="0">
                          <a:solidFill>
                            <a:srgbClr val="00AF50"/>
                          </a:solidFill>
                          <a:latin typeface="Calibri"/>
                          <a:cs typeface="Calibri"/>
                        </a:rPr>
                        <a:t>trainees</a:t>
                      </a:r>
                      <a:r>
                        <a:rPr sz="1800" b="1" spc="-45" dirty="0">
                          <a:solidFill>
                            <a:srgbClr val="00AF50"/>
                          </a:solidFill>
                          <a:latin typeface="Calibri"/>
                          <a:cs typeface="Calibri"/>
                        </a:rPr>
                        <a:t> </a:t>
                      </a:r>
                      <a:r>
                        <a:rPr sz="1800" b="1" dirty="0">
                          <a:solidFill>
                            <a:srgbClr val="00AF50"/>
                          </a:solidFill>
                          <a:latin typeface="Calibri"/>
                          <a:cs typeface="Calibri"/>
                        </a:rPr>
                        <a:t>plan</a:t>
                      </a:r>
                      <a:r>
                        <a:rPr sz="1800" b="1" spc="-10" dirty="0">
                          <a:solidFill>
                            <a:srgbClr val="00AF50"/>
                          </a:solidFill>
                          <a:latin typeface="Calibri"/>
                          <a:cs typeface="Calibri"/>
                        </a:rPr>
                        <a:t> </a:t>
                      </a:r>
                      <a:r>
                        <a:rPr sz="1800" b="1" dirty="0">
                          <a:solidFill>
                            <a:srgbClr val="00AF50"/>
                          </a:solidFill>
                          <a:latin typeface="Calibri"/>
                          <a:cs typeface="Calibri"/>
                        </a:rPr>
                        <a:t>and</a:t>
                      </a:r>
                      <a:r>
                        <a:rPr sz="1800" b="1" spc="-25" dirty="0">
                          <a:solidFill>
                            <a:srgbClr val="00AF50"/>
                          </a:solidFill>
                          <a:latin typeface="Calibri"/>
                          <a:cs typeface="Calibri"/>
                        </a:rPr>
                        <a:t> </a:t>
                      </a:r>
                      <a:r>
                        <a:rPr sz="1800" b="1" dirty="0">
                          <a:solidFill>
                            <a:srgbClr val="00AF50"/>
                          </a:solidFill>
                          <a:latin typeface="Calibri"/>
                          <a:cs typeface="Calibri"/>
                        </a:rPr>
                        <a:t>assess</a:t>
                      </a:r>
                      <a:r>
                        <a:rPr sz="1800" b="1" spc="-35" dirty="0">
                          <a:solidFill>
                            <a:srgbClr val="00AF50"/>
                          </a:solidFill>
                          <a:latin typeface="Calibri"/>
                          <a:cs typeface="Calibri"/>
                        </a:rPr>
                        <a:t> </a:t>
                      </a:r>
                      <a:r>
                        <a:rPr sz="1800" b="1" dirty="0">
                          <a:solidFill>
                            <a:srgbClr val="00AF50"/>
                          </a:solidFill>
                          <a:latin typeface="Calibri"/>
                          <a:cs typeface="Calibri"/>
                        </a:rPr>
                        <a:t>learning</a:t>
                      </a:r>
                      <a:r>
                        <a:rPr sz="1800" b="1" spc="-15" dirty="0">
                          <a:solidFill>
                            <a:srgbClr val="00AF50"/>
                          </a:solidFill>
                          <a:latin typeface="Calibri"/>
                          <a:cs typeface="Calibri"/>
                        </a:rPr>
                        <a:t> </a:t>
                      </a:r>
                      <a:r>
                        <a:rPr sz="1800" b="1" spc="-10" dirty="0">
                          <a:solidFill>
                            <a:srgbClr val="00AF50"/>
                          </a:solidFill>
                          <a:latin typeface="Calibri"/>
                          <a:cs typeface="Calibri"/>
                        </a:rPr>
                        <a:t>to</a:t>
                      </a:r>
                      <a:r>
                        <a:rPr sz="1800" b="1" spc="-30" dirty="0">
                          <a:solidFill>
                            <a:srgbClr val="00AF50"/>
                          </a:solidFill>
                          <a:latin typeface="Calibri"/>
                          <a:cs typeface="Calibri"/>
                        </a:rPr>
                        <a:t> </a:t>
                      </a:r>
                      <a:r>
                        <a:rPr sz="1800" b="1" spc="-5" dirty="0">
                          <a:solidFill>
                            <a:srgbClr val="00AF50"/>
                          </a:solidFill>
                          <a:latin typeface="Calibri"/>
                          <a:cs typeface="Calibri"/>
                        </a:rPr>
                        <a:t>ensure</a:t>
                      </a:r>
                      <a:r>
                        <a:rPr sz="1800" b="1" spc="-10" dirty="0">
                          <a:solidFill>
                            <a:srgbClr val="00AF50"/>
                          </a:solidFill>
                          <a:latin typeface="Calibri"/>
                          <a:cs typeface="Calibri"/>
                        </a:rPr>
                        <a:t> that</a:t>
                      </a:r>
                      <a:r>
                        <a:rPr sz="1800" b="1" spc="-30" dirty="0">
                          <a:solidFill>
                            <a:srgbClr val="00AF50"/>
                          </a:solidFill>
                          <a:latin typeface="Calibri"/>
                          <a:cs typeface="Calibri"/>
                        </a:rPr>
                        <a:t> </a:t>
                      </a:r>
                      <a:r>
                        <a:rPr sz="1800" b="1" dirty="0">
                          <a:solidFill>
                            <a:srgbClr val="00AF50"/>
                          </a:solidFill>
                          <a:latin typeface="Calibri"/>
                          <a:cs typeface="Calibri"/>
                        </a:rPr>
                        <a:t>all</a:t>
                      </a:r>
                      <a:r>
                        <a:rPr sz="1800" b="1" spc="-10" dirty="0">
                          <a:solidFill>
                            <a:srgbClr val="00AF50"/>
                          </a:solidFill>
                          <a:latin typeface="Calibri"/>
                          <a:cs typeface="Calibri"/>
                        </a:rPr>
                        <a:t> </a:t>
                      </a:r>
                      <a:r>
                        <a:rPr sz="1800" b="1" dirty="0">
                          <a:solidFill>
                            <a:srgbClr val="00AF50"/>
                          </a:solidFill>
                          <a:latin typeface="Calibri"/>
                          <a:cs typeface="Calibri"/>
                        </a:rPr>
                        <a:t>pupils</a:t>
                      </a:r>
                      <a:r>
                        <a:rPr sz="1800" b="1" spc="-45" dirty="0">
                          <a:solidFill>
                            <a:srgbClr val="00AF50"/>
                          </a:solidFill>
                          <a:latin typeface="Calibri"/>
                          <a:cs typeface="Calibri"/>
                        </a:rPr>
                        <a:t> </a:t>
                      </a:r>
                      <a:r>
                        <a:rPr sz="1800" b="1" spc="-15" dirty="0">
                          <a:solidFill>
                            <a:srgbClr val="00AF50"/>
                          </a:solidFill>
                          <a:latin typeface="Calibri"/>
                          <a:cs typeface="Calibri"/>
                        </a:rPr>
                        <a:t>make</a:t>
                      </a:r>
                      <a:r>
                        <a:rPr sz="1800" b="1" spc="-10" dirty="0">
                          <a:solidFill>
                            <a:srgbClr val="00AF50"/>
                          </a:solidFill>
                          <a:latin typeface="Calibri"/>
                          <a:cs typeface="Calibri"/>
                        </a:rPr>
                        <a:t> progress.</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823379">
                <a:tc>
                  <a:txBody>
                    <a:bodyPr/>
                    <a:lstStyle/>
                    <a:p>
                      <a:pPr marL="68580" marR="95885">
                        <a:lnSpc>
                          <a:spcPct val="100000"/>
                        </a:lnSpc>
                        <a:spcBef>
                          <a:spcPts val="200"/>
                        </a:spcBef>
                      </a:pPr>
                      <a:r>
                        <a:rPr lang="en-GB" sz="1800" b="1" dirty="0">
                          <a:solidFill>
                            <a:srgbClr val="843B0C"/>
                          </a:solidFill>
                          <a:latin typeface="+mn-lt"/>
                          <a:cs typeface="Calibri"/>
                        </a:rPr>
                        <a:t>E.</a:t>
                      </a:r>
                      <a:r>
                        <a:rPr lang="en-GB" sz="1800" b="1" spc="-20" dirty="0">
                          <a:solidFill>
                            <a:srgbClr val="843B0C"/>
                          </a:solidFill>
                          <a:latin typeface="+mn-lt"/>
                          <a:cs typeface="Calibri"/>
                        </a:rPr>
                        <a:t> </a:t>
                      </a:r>
                      <a:r>
                        <a:rPr lang="en-GB" sz="1800" b="1" spc="-10" dirty="0">
                          <a:solidFill>
                            <a:srgbClr val="843B0C"/>
                          </a:solidFill>
                          <a:latin typeface="+mn-lt"/>
                          <a:cs typeface="Calibri"/>
                        </a:rPr>
                        <a:t>Associate</a:t>
                      </a:r>
                      <a:r>
                        <a:rPr lang="en-GB" sz="1800" b="1" spc="-50" dirty="0">
                          <a:solidFill>
                            <a:srgbClr val="843B0C"/>
                          </a:solidFill>
                          <a:latin typeface="+mn-lt"/>
                          <a:cs typeface="Calibri"/>
                        </a:rPr>
                        <a:t> </a:t>
                      </a:r>
                      <a:r>
                        <a:rPr lang="en-GB" sz="1800" b="1" spc="-10" dirty="0">
                          <a:solidFill>
                            <a:srgbClr val="843B0C"/>
                          </a:solidFill>
                          <a:latin typeface="+mn-lt"/>
                          <a:cs typeface="Calibri"/>
                        </a:rPr>
                        <a:t>Teacher</a:t>
                      </a:r>
                      <a:r>
                        <a:rPr lang="en-GB" sz="1800" b="1" spc="-5" dirty="0">
                          <a:solidFill>
                            <a:srgbClr val="843B0C"/>
                          </a:solidFill>
                          <a:latin typeface="+mn-lt"/>
                          <a:cs typeface="Calibri"/>
                        </a:rPr>
                        <a:t> </a:t>
                      </a:r>
                      <a:r>
                        <a:rPr lang="en-GB" sz="1800" b="1" dirty="0">
                          <a:solidFill>
                            <a:srgbClr val="843B0C"/>
                          </a:solidFill>
                          <a:latin typeface="+mn-lt"/>
                          <a:cs typeface="Calibri"/>
                        </a:rPr>
                        <a:t>implements</a:t>
                      </a:r>
                      <a:r>
                        <a:rPr lang="en-GB" sz="1800" b="1" spc="-5" dirty="0">
                          <a:solidFill>
                            <a:srgbClr val="843B0C"/>
                          </a:solidFill>
                          <a:latin typeface="+mn-lt"/>
                          <a:cs typeface="Calibri"/>
                        </a:rPr>
                        <a:t> </a:t>
                      </a:r>
                      <a:r>
                        <a:rPr lang="en-GB" sz="1800" b="1" spc="-10" dirty="0">
                          <a:solidFill>
                            <a:srgbClr val="843B0C"/>
                          </a:solidFill>
                          <a:latin typeface="+mn-lt"/>
                          <a:cs typeface="Calibri"/>
                        </a:rPr>
                        <a:t>effective</a:t>
                      </a:r>
                      <a:r>
                        <a:rPr lang="en-GB" sz="1800" b="1" spc="-35" dirty="0">
                          <a:solidFill>
                            <a:srgbClr val="843B0C"/>
                          </a:solidFill>
                          <a:latin typeface="+mn-lt"/>
                          <a:cs typeface="Calibri"/>
                        </a:rPr>
                        <a:t> </a:t>
                      </a:r>
                      <a:r>
                        <a:rPr lang="en-GB" sz="1800" b="1" dirty="0">
                          <a:solidFill>
                            <a:srgbClr val="843B0C"/>
                          </a:solidFill>
                          <a:latin typeface="+mn-lt"/>
                          <a:cs typeface="Calibri"/>
                        </a:rPr>
                        <a:t>adaptive</a:t>
                      </a:r>
                      <a:r>
                        <a:rPr lang="en-GB" sz="1800" b="1" spc="-25" dirty="0">
                          <a:solidFill>
                            <a:srgbClr val="843B0C"/>
                          </a:solidFill>
                          <a:latin typeface="+mn-lt"/>
                          <a:cs typeface="Calibri"/>
                        </a:rPr>
                        <a:t> </a:t>
                      </a:r>
                      <a:r>
                        <a:rPr lang="en-GB" sz="1800" b="1" dirty="0">
                          <a:solidFill>
                            <a:srgbClr val="843B0C"/>
                          </a:solidFill>
                          <a:latin typeface="+mn-lt"/>
                          <a:cs typeface="Calibri"/>
                        </a:rPr>
                        <a:t>teaching</a:t>
                      </a:r>
                      <a:r>
                        <a:rPr lang="en-GB" sz="1800" b="1" spc="-15" dirty="0">
                          <a:solidFill>
                            <a:srgbClr val="843B0C"/>
                          </a:solidFill>
                          <a:latin typeface="+mn-lt"/>
                          <a:cs typeface="Calibri"/>
                        </a:rPr>
                        <a:t> </a:t>
                      </a:r>
                      <a:r>
                        <a:rPr lang="en-GB" sz="1800" b="1" dirty="0">
                          <a:solidFill>
                            <a:srgbClr val="843B0C"/>
                          </a:solidFill>
                          <a:latin typeface="+mn-lt"/>
                          <a:cs typeface="Calibri"/>
                        </a:rPr>
                        <a:t>approaches</a:t>
                      </a:r>
                      <a:r>
                        <a:rPr lang="en-GB" sz="1800" b="1" spc="-25" dirty="0">
                          <a:solidFill>
                            <a:srgbClr val="843B0C"/>
                          </a:solidFill>
                          <a:latin typeface="+mn-lt"/>
                          <a:cs typeface="Calibri"/>
                        </a:rPr>
                        <a:t> </a:t>
                      </a:r>
                      <a:r>
                        <a:rPr lang="en-GB" sz="1800" b="1" dirty="0">
                          <a:solidFill>
                            <a:srgbClr val="843B0C"/>
                          </a:solidFill>
                          <a:latin typeface="+mn-lt"/>
                          <a:cs typeface="Calibri"/>
                        </a:rPr>
                        <a:t>to</a:t>
                      </a:r>
                      <a:r>
                        <a:rPr lang="en-GB" sz="1800" b="1" spc="-15" dirty="0">
                          <a:solidFill>
                            <a:srgbClr val="843B0C"/>
                          </a:solidFill>
                          <a:latin typeface="+mn-lt"/>
                          <a:cs typeface="Calibri"/>
                        </a:rPr>
                        <a:t> </a:t>
                      </a:r>
                      <a:r>
                        <a:rPr lang="en-GB" sz="1800" b="1" dirty="0">
                          <a:solidFill>
                            <a:srgbClr val="843B0C"/>
                          </a:solidFill>
                          <a:latin typeface="+mn-lt"/>
                          <a:cs typeface="Calibri"/>
                        </a:rPr>
                        <a:t>meet</a:t>
                      </a:r>
                      <a:r>
                        <a:rPr lang="en-GB" sz="1800" b="1" spc="-5" dirty="0">
                          <a:solidFill>
                            <a:srgbClr val="843B0C"/>
                          </a:solidFill>
                          <a:latin typeface="+mn-lt"/>
                          <a:cs typeface="Calibri"/>
                        </a:rPr>
                        <a:t> </a:t>
                      </a:r>
                      <a:r>
                        <a:rPr lang="en-GB" sz="1800" b="1" dirty="0">
                          <a:solidFill>
                            <a:srgbClr val="843B0C"/>
                          </a:solidFill>
                          <a:latin typeface="+mn-lt"/>
                          <a:cs typeface="Calibri"/>
                        </a:rPr>
                        <a:t>all</a:t>
                      </a:r>
                      <a:r>
                        <a:rPr lang="en-GB" sz="1800" b="1" spc="-5" dirty="0">
                          <a:solidFill>
                            <a:srgbClr val="843B0C"/>
                          </a:solidFill>
                          <a:latin typeface="+mn-lt"/>
                          <a:cs typeface="Calibri"/>
                        </a:rPr>
                        <a:t> </a:t>
                      </a:r>
                      <a:r>
                        <a:rPr lang="en-GB" sz="1800" b="1" dirty="0">
                          <a:solidFill>
                            <a:srgbClr val="843B0C"/>
                          </a:solidFill>
                          <a:latin typeface="+mn-lt"/>
                          <a:cs typeface="Calibri"/>
                        </a:rPr>
                        <a:t>learners’</a:t>
                      </a:r>
                      <a:r>
                        <a:rPr lang="en-GB" sz="1800" b="1" spc="-30" dirty="0">
                          <a:solidFill>
                            <a:srgbClr val="843B0C"/>
                          </a:solidFill>
                          <a:latin typeface="+mn-lt"/>
                          <a:cs typeface="Calibri"/>
                        </a:rPr>
                        <a:t> </a:t>
                      </a:r>
                      <a:r>
                        <a:rPr lang="en-GB" sz="1800" b="1" dirty="0">
                          <a:solidFill>
                            <a:srgbClr val="843B0C"/>
                          </a:solidFill>
                          <a:latin typeface="+mn-lt"/>
                          <a:cs typeface="Calibri"/>
                        </a:rPr>
                        <a:t>needs,</a:t>
                      </a:r>
                      <a:r>
                        <a:rPr lang="en-GB" sz="1800" b="1" spc="-10" dirty="0">
                          <a:solidFill>
                            <a:srgbClr val="843B0C"/>
                          </a:solidFill>
                          <a:latin typeface="+mn-lt"/>
                          <a:cs typeface="Calibri"/>
                        </a:rPr>
                        <a:t> </a:t>
                      </a:r>
                      <a:r>
                        <a:rPr lang="en-GB" sz="1800" b="1" dirty="0">
                          <a:solidFill>
                            <a:srgbClr val="843B0C"/>
                          </a:solidFill>
                          <a:latin typeface="+mn-lt"/>
                          <a:cs typeface="Calibri"/>
                        </a:rPr>
                        <a:t>including SEND</a:t>
                      </a:r>
                      <a:r>
                        <a:rPr lang="en-GB" sz="1800" b="1" spc="-10" dirty="0">
                          <a:solidFill>
                            <a:srgbClr val="843B0C"/>
                          </a:solidFill>
                          <a:latin typeface="+mn-lt"/>
                          <a:cs typeface="Calibri"/>
                        </a:rPr>
                        <a:t> </a:t>
                      </a:r>
                      <a:r>
                        <a:rPr lang="en-GB" sz="1800" b="1" dirty="0">
                          <a:solidFill>
                            <a:srgbClr val="843B0C"/>
                          </a:solidFill>
                          <a:latin typeface="+mn-lt"/>
                          <a:cs typeface="Calibri"/>
                        </a:rPr>
                        <a:t>(Special</a:t>
                      </a:r>
                      <a:r>
                        <a:rPr lang="en-GB" sz="1800" b="1" spc="-5" dirty="0">
                          <a:solidFill>
                            <a:srgbClr val="843B0C"/>
                          </a:solidFill>
                          <a:latin typeface="+mn-lt"/>
                          <a:cs typeface="Calibri"/>
                        </a:rPr>
                        <a:t> </a:t>
                      </a:r>
                      <a:r>
                        <a:rPr lang="en-GB" sz="1800" b="1" spc="-10" dirty="0">
                          <a:solidFill>
                            <a:srgbClr val="843B0C"/>
                          </a:solidFill>
                          <a:latin typeface="+mn-lt"/>
                          <a:cs typeface="Calibri"/>
                        </a:rPr>
                        <a:t>Educational </a:t>
                      </a:r>
                      <a:r>
                        <a:rPr lang="en-GB" sz="1800" b="1" dirty="0">
                          <a:solidFill>
                            <a:srgbClr val="843B0C"/>
                          </a:solidFill>
                          <a:latin typeface="+mn-lt"/>
                          <a:cs typeface="Calibri"/>
                        </a:rPr>
                        <a:t>Needs</a:t>
                      </a:r>
                      <a:r>
                        <a:rPr lang="en-GB" sz="1800" b="1" spc="-30" dirty="0">
                          <a:solidFill>
                            <a:srgbClr val="843B0C"/>
                          </a:solidFill>
                          <a:latin typeface="+mn-lt"/>
                          <a:cs typeface="Calibri"/>
                        </a:rPr>
                        <a:t> </a:t>
                      </a:r>
                      <a:r>
                        <a:rPr lang="en-GB" sz="1800" b="1" dirty="0">
                          <a:solidFill>
                            <a:srgbClr val="843B0C"/>
                          </a:solidFill>
                          <a:latin typeface="+mn-lt"/>
                          <a:cs typeface="Calibri"/>
                        </a:rPr>
                        <a:t>and</a:t>
                      </a:r>
                      <a:r>
                        <a:rPr lang="en-GB" sz="1800" b="1" spc="-5" dirty="0">
                          <a:solidFill>
                            <a:srgbClr val="843B0C"/>
                          </a:solidFill>
                          <a:latin typeface="+mn-lt"/>
                          <a:cs typeface="Calibri"/>
                        </a:rPr>
                        <a:t> </a:t>
                      </a:r>
                      <a:r>
                        <a:rPr lang="en-GB" sz="1800" b="1" dirty="0">
                          <a:solidFill>
                            <a:srgbClr val="843B0C"/>
                          </a:solidFill>
                          <a:latin typeface="+mn-lt"/>
                          <a:cs typeface="Calibri"/>
                        </a:rPr>
                        <a:t>Disability)</a:t>
                      </a:r>
                      <a:r>
                        <a:rPr lang="en-GB" sz="1800" b="1" spc="-5" dirty="0">
                          <a:solidFill>
                            <a:srgbClr val="843B0C"/>
                          </a:solidFill>
                          <a:latin typeface="+mn-lt"/>
                          <a:cs typeface="Calibri"/>
                        </a:rPr>
                        <a:t> </a:t>
                      </a:r>
                      <a:r>
                        <a:rPr lang="en-GB" sz="1800" b="1" dirty="0">
                          <a:solidFill>
                            <a:srgbClr val="843B0C"/>
                          </a:solidFill>
                          <a:latin typeface="+mn-lt"/>
                          <a:cs typeface="Calibri"/>
                        </a:rPr>
                        <a:t>and</a:t>
                      </a:r>
                      <a:r>
                        <a:rPr lang="en-GB" sz="1800" b="1" spc="-5" dirty="0">
                          <a:solidFill>
                            <a:srgbClr val="843B0C"/>
                          </a:solidFill>
                          <a:latin typeface="+mn-lt"/>
                          <a:cs typeface="Calibri"/>
                        </a:rPr>
                        <a:t> </a:t>
                      </a:r>
                      <a:r>
                        <a:rPr lang="en-GB" sz="1800" b="1" dirty="0">
                          <a:solidFill>
                            <a:srgbClr val="843B0C"/>
                          </a:solidFill>
                          <a:latin typeface="+mn-lt"/>
                          <a:cs typeface="Calibri"/>
                        </a:rPr>
                        <a:t>EAL</a:t>
                      </a:r>
                      <a:r>
                        <a:rPr lang="en-GB" sz="1800" b="1" spc="-10" dirty="0">
                          <a:solidFill>
                            <a:srgbClr val="843B0C"/>
                          </a:solidFill>
                          <a:latin typeface="+mn-lt"/>
                          <a:cs typeface="Calibri"/>
                        </a:rPr>
                        <a:t> </a:t>
                      </a:r>
                      <a:r>
                        <a:rPr lang="en-GB" sz="1800" b="1" dirty="0">
                          <a:solidFill>
                            <a:srgbClr val="843B0C"/>
                          </a:solidFill>
                          <a:latin typeface="+mn-lt"/>
                          <a:cs typeface="Calibri"/>
                        </a:rPr>
                        <a:t>(English</a:t>
                      </a:r>
                      <a:r>
                        <a:rPr lang="en-GB" sz="1800" b="1" spc="5" dirty="0">
                          <a:solidFill>
                            <a:srgbClr val="843B0C"/>
                          </a:solidFill>
                          <a:latin typeface="+mn-lt"/>
                          <a:cs typeface="Calibri"/>
                        </a:rPr>
                        <a:t> </a:t>
                      </a:r>
                      <a:r>
                        <a:rPr lang="en-GB" sz="1800" b="1" dirty="0">
                          <a:solidFill>
                            <a:srgbClr val="843B0C"/>
                          </a:solidFill>
                          <a:latin typeface="+mn-lt"/>
                          <a:cs typeface="Calibri"/>
                        </a:rPr>
                        <a:t>as</a:t>
                      </a:r>
                      <a:r>
                        <a:rPr lang="en-GB" sz="1800" b="1" spc="-5" dirty="0">
                          <a:solidFill>
                            <a:srgbClr val="843B0C"/>
                          </a:solidFill>
                          <a:latin typeface="+mn-lt"/>
                          <a:cs typeface="Calibri"/>
                        </a:rPr>
                        <a:t> </a:t>
                      </a:r>
                      <a:r>
                        <a:rPr lang="en-GB" sz="1800" b="1" dirty="0">
                          <a:solidFill>
                            <a:srgbClr val="843B0C"/>
                          </a:solidFill>
                          <a:latin typeface="+mn-lt"/>
                          <a:cs typeface="Calibri"/>
                        </a:rPr>
                        <a:t>an</a:t>
                      </a:r>
                      <a:r>
                        <a:rPr lang="en-GB" sz="1800" b="1" spc="-5" dirty="0">
                          <a:solidFill>
                            <a:srgbClr val="843B0C"/>
                          </a:solidFill>
                          <a:latin typeface="+mn-lt"/>
                          <a:cs typeface="Calibri"/>
                        </a:rPr>
                        <a:t> </a:t>
                      </a:r>
                      <a:r>
                        <a:rPr lang="en-GB" sz="1800" b="1" dirty="0">
                          <a:solidFill>
                            <a:srgbClr val="843B0C"/>
                          </a:solidFill>
                          <a:latin typeface="+mn-lt"/>
                          <a:cs typeface="Calibri"/>
                        </a:rPr>
                        <a:t>Additional</a:t>
                      </a:r>
                      <a:r>
                        <a:rPr lang="en-GB" sz="1800" b="1" spc="-15" dirty="0">
                          <a:solidFill>
                            <a:srgbClr val="843B0C"/>
                          </a:solidFill>
                          <a:latin typeface="+mn-lt"/>
                          <a:cs typeface="Calibri"/>
                        </a:rPr>
                        <a:t> </a:t>
                      </a:r>
                      <a:r>
                        <a:rPr lang="en-GB" sz="1800" b="1" dirty="0">
                          <a:solidFill>
                            <a:srgbClr val="843B0C"/>
                          </a:solidFill>
                          <a:latin typeface="+mn-lt"/>
                          <a:cs typeface="Calibri"/>
                        </a:rPr>
                        <a:t>Language</a:t>
                      </a:r>
                      <a:r>
                        <a:rPr lang="en-GB" sz="1800" b="1" spc="30" dirty="0">
                          <a:solidFill>
                            <a:srgbClr val="843B0C"/>
                          </a:solidFill>
                          <a:latin typeface="+mn-lt"/>
                          <a:cs typeface="Calibri"/>
                        </a:rPr>
                        <a:t> </a:t>
                      </a:r>
                      <a:r>
                        <a:rPr lang="en-GB" sz="1800" b="1" spc="-10" dirty="0">
                          <a:solidFill>
                            <a:srgbClr val="843B0C"/>
                          </a:solidFill>
                          <a:latin typeface="+mn-lt"/>
                          <a:cs typeface="Calibri"/>
                        </a:rPr>
                        <a:t>learners).</a:t>
                      </a:r>
                      <a:endParaRPr lang="en-GB" sz="1800" dirty="0">
                        <a:latin typeface="+mn-lt"/>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823379">
                <a:tc>
                  <a:txBody>
                    <a:bodyPr/>
                    <a:lstStyle/>
                    <a:p>
                      <a:pPr marL="91440" marR="215265">
                        <a:lnSpc>
                          <a:spcPct val="100000"/>
                        </a:lnSpc>
                        <a:spcBef>
                          <a:spcPts val="250"/>
                        </a:spcBef>
                      </a:pPr>
                      <a:r>
                        <a:rPr sz="1800" b="1" spc="-75" dirty="0">
                          <a:solidFill>
                            <a:srgbClr val="1F4E79"/>
                          </a:solidFill>
                          <a:latin typeface="Calibri"/>
                          <a:cs typeface="Calibri"/>
                        </a:rPr>
                        <a:t>F. </a:t>
                      </a:r>
                      <a:r>
                        <a:rPr sz="1800" b="1" dirty="0">
                          <a:solidFill>
                            <a:srgbClr val="1F4E79"/>
                          </a:solidFill>
                          <a:latin typeface="Calibri"/>
                          <a:cs typeface="Calibri"/>
                        </a:rPr>
                        <a:t>How </a:t>
                      </a:r>
                      <a:r>
                        <a:rPr sz="1800" b="1" spc="-5" dirty="0">
                          <a:solidFill>
                            <a:srgbClr val="1F4E79"/>
                          </a:solidFill>
                          <a:latin typeface="Calibri"/>
                          <a:cs typeface="Calibri"/>
                        </a:rPr>
                        <a:t>trainees </a:t>
                      </a:r>
                      <a:r>
                        <a:rPr sz="1800" b="1" spc="-15" dirty="0">
                          <a:solidFill>
                            <a:srgbClr val="1F4E79"/>
                          </a:solidFill>
                          <a:latin typeface="Calibri"/>
                          <a:cs typeface="Calibri"/>
                        </a:rPr>
                        <a:t>have </a:t>
                      </a:r>
                      <a:r>
                        <a:rPr sz="1800" b="1" spc="-10" dirty="0">
                          <a:solidFill>
                            <a:srgbClr val="1F4E79"/>
                          </a:solidFill>
                          <a:latin typeface="Calibri"/>
                          <a:cs typeface="Calibri"/>
                        </a:rPr>
                        <a:t>developed professional behaviours </a:t>
                      </a:r>
                      <a:r>
                        <a:rPr sz="1800" b="1" dirty="0">
                          <a:solidFill>
                            <a:srgbClr val="1F4E79"/>
                          </a:solidFill>
                          <a:latin typeface="Calibri"/>
                          <a:cs typeface="Calibri"/>
                        </a:rPr>
                        <a:t>and </a:t>
                      </a:r>
                      <a:r>
                        <a:rPr sz="1800" b="1" spc="-5" dirty="0">
                          <a:solidFill>
                            <a:srgbClr val="1F4E79"/>
                          </a:solidFill>
                          <a:latin typeface="Calibri"/>
                          <a:cs typeface="Calibri"/>
                        </a:rPr>
                        <a:t>contribute </a:t>
                      </a:r>
                      <a:r>
                        <a:rPr sz="1800" b="1" spc="-10" dirty="0">
                          <a:solidFill>
                            <a:srgbClr val="1F4E79"/>
                          </a:solidFill>
                          <a:latin typeface="Calibri"/>
                          <a:cs typeface="Calibri"/>
                        </a:rPr>
                        <a:t>effectively to </a:t>
                      </a:r>
                      <a:r>
                        <a:rPr sz="1800" b="1" dirty="0">
                          <a:solidFill>
                            <a:srgbClr val="1F4E79"/>
                          </a:solidFill>
                          <a:latin typeface="Calibri"/>
                          <a:cs typeface="Calibri"/>
                        </a:rPr>
                        <a:t>the </a:t>
                      </a:r>
                      <a:r>
                        <a:rPr sz="1800" b="1" spc="-395" dirty="0">
                          <a:solidFill>
                            <a:srgbClr val="1F4E79"/>
                          </a:solidFill>
                          <a:latin typeface="Calibri"/>
                          <a:cs typeface="Calibri"/>
                        </a:rPr>
                        <a:t> </a:t>
                      </a:r>
                      <a:r>
                        <a:rPr sz="1800" b="1" spc="-5" dirty="0">
                          <a:solidFill>
                            <a:srgbClr val="1F4E79"/>
                          </a:solidFill>
                          <a:latin typeface="Calibri"/>
                          <a:cs typeface="Calibri"/>
                        </a:rPr>
                        <a:t>wider</a:t>
                      </a:r>
                      <a:r>
                        <a:rPr sz="1800" b="1" spc="-35" dirty="0">
                          <a:solidFill>
                            <a:srgbClr val="1F4E79"/>
                          </a:solidFill>
                          <a:latin typeface="Calibri"/>
                          <a:cs typeface="Calibri"/>
                        </a:rPr>
                        <a:t> </a:t>
                      </a:r>
                      <a:r>
                        <a:rPr sz="1800" b="1" spc="-10" dirty="0">
                          <a:solidFill>
                            <a:srgbClr val="1F4E79"/>
                          </a:solidFill>
                          <a:latin typeface="Calibri"/>
                          <a:cs typeface="Calibri"/>
                        </a:rPr>
                        <a:t>life </a:t>
                      </a:r>
                      <a:r>
                        <a:rPr sz="1800" b="1" dirty="0">
                          <a:solidFill>
                            <a:srgbClr val="1F4E79"/>
                          </a:solidFill>
                          <a:latin typeface="Calibri"/>
                          <a:cs typeface="Calibri"/>
                        </a:rPr>
                        <a:t>of</a:t>
                      </a:r>
                      <a:r>
                        <a:rPr sz="1800" b="1" spc="10" dirty="0">
                          <a:solidFill>
                            <a:srgbClr val="1F4E79"/>
                          </a:solidFill>
                          <a:latin typeface="Calibri"/>
                          <a:cs typeface="Calibri"/>
                        </a:rPr>
                        <a:t> </a:t>
                      </a:r>
                      <a:r>
                        <a:rPr sz="1800" b="1" dirty="0">
                          <a:solidFill>
                            <a:srgbClr val="1F4E79"/>
                          </a:solidFill>
                          <a:latin typeface="Calibri"/>
                          <a:cs typeface="Calibri"/>
                        </a:rPr>
                        <a:t>the</a:t>
                      </a:r>
                      <a:r>
                        <a:rPr sz="1800" b="1" spc="-15" dirty="0">
                          <a:solidFill>
                            <a:srgbClr val="1F4E79"/>
                          </a:solidFill>
                          <a:latin typeface="Calibri"/>
                          <a:cs typeface="Calibri"/>
                        </a:rPr>
                        <a:t> </a:t>
                      </a:r>
                      <a:r>
                        <a:rPr sz="1800" b="1" spc="-5" dirty="0">
                          <a:solidFill>
                            <a:srgbClr val="1F4E79"/>
                          </a:solidFill>
                          <a:latin typeface="Calibri"/>
                          <a:cs typeface="Calibri"/>
                        </a:rPr>
                        <a:t>school.</a:t>
                      </a:r>
                      <a:endParaRPr sz="18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4802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8590" y="453128"/>
            <a:ext cx="6446229" cy="687207"/>
          </a:xfrm>
          <a:prstGeom prst="rect">
            <a:avLst/>
          </a:prstGeom>
        </p:spPr>
        <p:txBody>
          <a:bodyPr vert="horz" wrap="square" lIns="0" tIns="10001" rIns="0" bIns="0" rtlCol="0" anchor="ctr">
            <a:spAutoFit/>
          </a:bodyPr>
          <a:lstStyle/>
          <a:p>
            <a:pPr marL="9525" algn="ctr">
              <a:lnSpc>
                <a:spcPct val="100000"/>
              </a:lnSpc>
              <a:spcBef>
                <a:spcPts val="79"/>
              </a:spcBef>
            </a:pPr>
            <a:r>
              <a:rPr spc="-19" dirty="0">
                <a:latin typeface="Calibri Light"/>
                <a:cs typeface="Calibri Light"/>
              </a:rPr>
              <a:t>Lesson</a:t>
            </a:r>
            <a:r>
              <a:rPr spc="-139" dirty="0">
                <a:latin typeface="Calibri Light"/>
                <a:cs typeface="Calibri Light"/>
              </a:rPr>
              <a:t> </a:t>
            </a:r>
            <a:r>
              <a:rPr spc="-30" dirty="0">
                <a:latin typeface="Calibri Light"/>
                <a:cs typeface="Calibri Light"/>
              </a:rPr>
              <a:t>observations</a:t>
            </a:r>
            <a:endParaRPr dirty="0">
              <a:latin typeface="Calibri Light"/>
              <a:cs typeface="Calibri Light"/>
            </a:endParaRPr>
          </a:p>
        </p:txBody>
      </p:sp>
      <p:sp>
        <p:nvSpPr>
          <p:cNvPr id="3" name="object 3"/>
          <p:cNvSpPr txBox="1"/>
          <p:nvPr/>
        </p:nvSpPr>
        <p:spPr>
          <a:xfrm>
            <a:off x="2230079" y="1993455"/>
            <a:ext cx="7731842" cy="332303"/>
          </a:xfrm>
          <a:prstGeom prst="rect">
            <a:avLst/>
          </a:prstGeom>
        </p:spPr>
        <p:txBody>
          <a:bodyPr vert="horz" wrap="square" lIns="0" tIns="9049" rIns="0" bIns="0" rtlCol="0">
            <a:spAutoFit/>
          </a:bodyPr>
          <a:lstStyle/>
          <a:p>
            <a:pPr marL="180975" marR="3810" indent="-171450">
              <a:spcBef>
                <a:spcPts val="71"/>
              </a:spcBef>
              <a:buFont typeface="Arial MT"/>
              <a:buChar char="•"/>
              <a:tabLst>
                <a:tab pos="180499" algn="l"/>
                <a:tab pos="180975" algn="l"/>
              </a:tabLst>
            </a:pPr>
            <a:endParaRPr sz="2100" dirty="0">
              <a:latin typeface="Calibri"/>
              <a:cs typeface="Calibri"/>
            </a:endParaRPr>
          </a:p>
        </p:txBody>
      </p:sp>
      <p:sp>
        <p:nvSpPr>
          <p:cNvPr id="7" name="TextBox 6">
            <a:extLst>
              <a:ext uri="{FF2B5EF4-FFF2-40B4-BE49-F238E27FC236}">
                <a16:creationId xmlns:a16="http://schemas.microsoft.com/office/drawing/2014/main" id="{0A15BFC1-37A9-8BA3-61F6-FBD50D5A7188}"/>
              </a:ext>
            </a:extLst>
          </p:cNvPr>
          <p:cNvSpPr txBox="1"/>
          <p:nvPr/>
        </p:nvSpPr>
        <p:spPr>
          <a:xfrm>
            <a:off x="1461012" y="1659285"/>
            <a:ext cx="9269975" cy="3539430"/>
          </a:xfrm>
          <a:prstGeom prst="rect">
            <a:avLst/>
          </a:prstGeom>
          <a:noFill/>
        </p:spPr>
        <p:txBody>
          <a:bodyPr wrap="square">
            <a:spAutoFit/>
          </a:bodyPr>
          <a:lstStyle/>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Please use the BCU Lesson Observation Feedback Form</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Subject Feedback Prompts are there to support with subject specific observation feedback – these can all be accessed on the Primary Partnership Website</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First observation in Week 1 of School Based Training block</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One observation per week</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One joint observation per School Based Training UT &amp; a school mentor</a:t>
            </a:r>
          </a:p>
        </p:txBody>
      </p:sp>
    </p:spTree>
    <p:extLst>
      <p:ext uri="{BB962C8B-B14F-4D97-AF65-F5344CB8AC3E}">
        <p14:creationId xmlns:p14="http://schemas.microsoft.com/office/powerpoint/2010/main" val="1692815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7CF57E-53CA-4783-9BEB-134F4C1E2626}"/>
              </a:ext>
            </a:extLst>
          </p:cNvPr>
          <p:cNvPicPr>
            <a:picLocks noChangeAspect="1"/>
          </p:cNvPicPr>
          <p:nvPr/>
        </p:nvPicPr>
        <p:blipFill rotWithShape="1">
          <a:blip r:embed="rId2"/>
          <a:srcRect l="6154" r="4784"/>
          <a:stretch/>
        </p:blipFill>
        <p:spPr>
          <a:xfrm>
            <a:off x="1912626" y="260648"/>
            <a:ext cx="3771802" cy="532859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6058F47C-1AF6-2206-5AF6-1B17A3888524}"/>
              </a:ext>
            </a:extLst>
          </p:cNvPr>
          <p:cNvPicPr>
            <a:picLocks noChangeAspect="1"/>
          </p:cNvPicPr>
          <p:nvPr/>
        </p:nvPicPr>
        <p:blipFill>
          <a:blip r:embed="rId3"/>
          <a:stretch>
            <a:fillRect/>
          </a:stretch>
        </p:blipFill>
        <p:spPr>
          <a:xfrm>
            <a:off x="6096001" y="270631"/>
            <a:ext cx="4045121" cy="5328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3551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A7BC-4C9D-7728-5465-1AC72338306E}"/>
              </a:ext>
            </a:extLst>
          </p:cNvPr>
          <p:cNvSpPr>
            <a:spLocks noGrp="1"/>
          </p:cNvSpPr>
          <p:nvPr>
            <p:ph type="title"/>
          </p:nvPr>
        </p:nvSpPr>
        <p:spPr/>
        <p:txBody>
          <a:bodyPr>
            <a:normAutofit/>
          </a:bodyPr>
          <a:lstStyle/>
          <a:p>
            <a:r>
              <a:rPr lang="en-GB" sz="4200" dirty="0"/>
              <a:t>Subject Specific Feedback Prompts</a:t>
            </a:r>
          </a:p>
        </p:txBody>
      </p:sp>
      <p:pic>
        <p:nvPicPr>
          <p:cNvPr id="4" name="Picture 3">
            <a:extLst>
              <a:ext uri="{FF2B5EF4-FFF2-40B4-BE49-F238E27FC236}">
                <a16:creationId xmlns:a16="http://schemas.microsoft.com/office/drawing/2014/main" id="{DE71EB94-159C-6B2C-CF50-57D9838CAE06}"/>
              </a:ext>
            </a:extLst>
          </p:cNvPr>
          <p:cNvPicPr>
            <a:picLocks noChangeAspect="1"/>
          </p:cNvPicPr>
          <p:nvPr/>
        </p:nvPicPr>
        <p:blipFill>
          <a:blip r:embed="rId2"/>
          <a:stretch>
            <a:fillRect/>
          </a:stretch>
        </p:blipFill>
        <p:spPr>
          <a:xfrm>
            <a:off x="2152651" y="1463674"/>
            <a:ext cx="3495675" cy="50292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EF117F4-DF68-FCBE-0914-F05575B1C811}"/>
              </a:ext>
            </a:extLst>
          </p:cNvPr>
          <p:cNvPicPr>
            <a:picLocks noChangeAspect="1"/>
          </p:cNvPicPr>
          <p:nvPr/>
        </p:nvPicPr>
        <p:blipFill>
          <a:blip r:embed="rId3"/>
          <a:stretch>
            <a:fillRect/>
          </a:stretch>
        </p:blipFill>
        <p:spPr>
          <a:xfrm>
            <a:off x="6096001" y="1268760"/>
            <a:ext cx="3819565" cy="5224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199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4746-3454-485A-8CC4-22E910FE5530}"/>
              </a:ext>
            </a:extLst>
          </p:cNvPr>
          <p:cNvSpPr>
            <a:spLocks noGrp="1"/>
          </p:cNvSpPr>
          <p:nvPr>
            <p:ph type="title"/>
          </p:nvPr>
        </p:nvSpPr>
        <p:spPr/>
        <p:txBody>
          <a:bodyPr/>
          <a:lstStyle/>
          <a:p>
            <a:pPr algn="ctr"/>
            <a:r>
              <a:rPr lang="en-GB" dirty="0"/>
              <a:t>Critical Incident - Definition</a:t>
            </a:r>
          </a:p>
        </p:txBody>
      </p:sp>
      <p:sp>
        <p:nvSpPr>
          <p:cNvPr id="3" name="Content Placeholder 2">
            <a:extLst>
              <a:ext uri="{FF2B5EF4-FFF2-40B4-BE49-F238E27FC236}">
                <a16:creationId xmlns:a16="http://schemas.microsoft.com/office/drawing/2014/main" id="{2757D8AC-0120-44E8-9760-6172C96BF0B6}"/>
              </a:ext>
            </a:extLst>
          </p:cNvPr>
          <p:cNvSpPr>
            <a:spLocks noGrp="1"/>
          </p:cNvSpPr>
          <p:nvPr>
            <p:ph idx="1"/>
          </p:nvPr>
        </p:nvSpPr>
        <p:spPr>
          <a:xfrm>
            <a:off x="1327355" y="1825626"/>
            <a:ext cx="9409471" cy="3403575"/>
          </a:xfrm>
        </p:spPr>
        <p:txBody>
          <a:bodyPr/>
          <a:lstStyle/>
          <a:p>
            <a:r>
              <a:rPr lang="en-GB" sz="3000" dirty="0">
                <a:ea typeface="Calibri" panose="020F0502020204030204" pitchFamily="34" charset="0"/>
              </a:rPr>
              <a:t>Critical incidents are learning situations that lead to significant learning and personal growth. </a:t>
            </a:r>
          </a:p>
          <a:p>
            <a:r>
              <a:rPr lang="en-GB" sz="3000" dirty="0">
                <a:ea typeface="Calibri" panose="020F0502020204030204" pitchFamily="34" charset="0"/>
              </a:rPr>
              <a:t>A critical incident does not need to be a serious or dangerous event; rather “critical” is to be interpreted as relevant or important that would require more in-depth reflections.</a:t>
            </a:r>
          </a:p>
          <a:p>
            <a:endParaRPr lang="en-GB" dirty="0"/>
          </a:p>
        </p:txBody>
      </p:sp>
    </p:spTree>
    <p:extLst>
      <p:ext uri="{BB962C8B-B14F-4D97-AF65-F5344CB8AC3E}">
        <p14:creationId xmlns:p14="http://schemas.microsoft.com/office/powerpoint/2010/main" val="1459415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6B2E-97A5-4902-9254-7E91027E207C}"/>
              </a:ext>
            </a:extLst>
          </p:cNvPr>
          <p:cNvSpPr>
            <a:spLocks noGrp="1"/>
          </p:cNvSpPr>
          <p:nvPr>
            <p:ph type="title"/>
          </p:nvPr>
        </p:nvSpPr>
        <p:spPr>
          <a:xfrm>
            <a:off x="2152650" y="365127"/>
            <a:ext cx="8191822" cy="1325563"/>
          </a:xfrm>
        </p:spPr>
        <p:txBody>
          <a:bodyPr/>
          <a:lstStyle/>
          <a:p>
            <a:pPr algn="ctr"/>
            <a:r>
              <a:rPr lang="en-GB" dirty="0"/>
              <a:t>Critical Incident </a:t>
            </a:r>
          </a:p>
        </p:txBody>
      </p:sp>
      <p:sp>
        <p:nvSpPr>
          <p:cNvPr id="3" name="Content Placeholder 2">
            <a:extLst>
              <a:ext uri="{FF2B5EF4-FFF2-40B4-BE49-F238E27FC236}">
                <a16:creationId xmlns:a16="http://schemas.microsoft.com/office/drawing/2014/main" id="{0A8E70D8-9B89-4DEA-A24A-5A8CFC77B6BF}"/>
              </a:ext>
            </a:extLst>
          </p:cNvPr>
          <p:cNvSpPr>
            <a:spLocks noGrp="1"/>
          </p:cNvSpPr>
          <p:nvPr>
            <p:ph idx="1"/>
          </p:nvPr>
        </p:nvSpPr>
        <p:spPr>
          <a:xfrm>
            <a:off x="1268361" y="1484784"/>
            <a:ext cx="10102645" cy="4351338"/>
          </a:xfrm>
        </p:spPr>
        <p:txBody>
          <a:bodyPr>
            <a:normAutofit/>
          </a:bodyPr>
          <a:lstStyle/>
          <a:p>
            <a:r>
              <a:rPr lang="en-GB" dirty="0"/>
              <a:t>At each Review/Progress Meeting Associate Teachers  will present to whoever is completing the meeting a Critical Incident that demonstrates progress towards the BCU Curriculum Key Themes and ultimately the Teachers Standards.</a:t>
            </a:r>
          </a:p>
          <a:p>
            <a:r>
              <a:rPr lang="en-GB" dirty="0"/>
              <a:t>The Critical Incident must show that the Associate Teacher can present and discuss with expert colleagues:</a:t>
            </a:r>
          </a:p>
          <a:p>
            <a:pPr algn="ctr">
              <a:buFont typeface="Wingdings" panose="05000000000000000000" pitchFamily="2" charset="2"/>
              <a:buChar char="ü"/>
            </a:pPr>
            <a:r>
              <a:rPr lang="en-GB" sz="3200" b="1" dirty="0">
                <a:solidFill>
                  <a:srgbClr val="FF0000"/>
                </a:solidFill>
              </a:rPr>
              <a:t>INTENTION</a:t>
            </a:r>
          </a:p>
          <a:p>
            <a:pPr algn="ctr">
              <a:buFont typeface="Wingdings" panose="05000000000000000000" pitchFamily="2" charset="2"/>
              <a:buChar char="ü"/>
            </a:pPr>
            <a:r>
              <a:rPr lang="en-GB" sz="3200" b="1" dirty="0">
                <a:solidFill>
                  <a:srgbClr val="FFC000"/>
                </a:solidFill>
              </a:rPr>
              <a:t>IMPLEMENTATION</a:t>
            </a:r>
          </a:p>
          <a:p>
            <a:pPr algn="ctr">
              <a:buFont typeface="Wingdings" panose="05000000000000000000" pitchFamily="2" charset="2"/>
              <a:buChar char="ü"/>
            </a:pPr>
            <a:r>
              <a:rPr lang="en-GB" sz="3200" b="1" dirty="0">
                <a:solidFill>
                  <a:srgbClr val="00B050"/>
                </a:solidFill>
              </a:rPr>
              <a:t>IMPACT</a:t>
            </a:r>
            <a:endParaRPr lang="en-GB" dirty="0"/>
          </a:p>
        </p:txBody>
      </p:sp>
    </p:spTree>
    <p:extLst>
      <p:ext uri="{BB962C8B-B14F-4D97-AF65-F5344CB8AC3E}">
        <p14:creationId xmlns:p14="http://schemas.microsoft.com/office/powerpoint/2010/main" val="2174531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970529" y="161554"/>
            <a:ext cx="8229600" cy="1143000"/>
          </a:xfrm>
        </p:spPr>
        <p:txBody>
          <a:bodyPr>
            <a:normAutofit/>
          </a:bodyPr>
          <a:lstStyle/>
          <a:p>
            <a:pPr algn="ctr"/>
            <a:r>
              <a:rPr lang="en-GB" dirty="0">
                <a:latin typeface="+mn-lt"/>
              </a:rPr>
              <a:t>Critical Incident</a:t>
            </a:r>
          </a:p>
        </p:txBody>
      </p:sp>
      <p:sp>
        <p:nvSpPr>
          <p:cNvPr id="9" name="Content Placeholder 5"/>
          <p:cNvSpPr>
            <a:spLocks noGrp="1"/>
          </p:cNvSpPr>
          <p:nvPr>
            <p:ph idx="1"/>
          </p:nvPr>
        </p:nvSpPr>
        <p:spPr>
          <a:xfrm>
            <a:off x="1047135" y="1300154"/>
            <a:ext cx="9822426" cy="4257692"/>
          </a:xfrm>
        </p:spPr>
        <p:txBody>
          <a:bodyPr>
            <a:normAutofit/>
          </a:bodyPr>
          <a:lstStyle/>
          <a:p>
            <a:r>
              <a:rPr lang="en-GB" dirty="0"/>
              <a:t>Prior to each Review/Progress Meeting the Associate Teacher will need to prepare a Critical Incident. </a:t>
            </a:r>
          </a:p>
          <a:p>
            <a:r>
              <a:rPr lang="en-GB" dirty="0"/>
              <a:t>They can use evidence to support their Critical Incident.</a:t>
            </a:r>
          </a:p>
          <a:p>
            <a:r>
              <a:rPr lang="en-GB" dirty="0"/>
              <a:t>5 pieces maximum to demonstrate progress towards the BCU Curriculum Key Themes.</a:t>
            </a:r>
          </a:p>
          <a:p>
            <a:r>
              <a:rPr lang="en-GB" dirty="0"/>
              <a:t>Critical Incident gives an opportunity for the Associate Teacher show how they are progressing and developing.</a:t>
            </a:r>
          </a:p>
          <a:p>
            <a:endParaRPr lang="en-GB" dirty="0"/>
          </a:p>
          <a:p>
            <a:pPr marL="0" indent="0" algn="ctr">
              <a:buNone/>
            </a:pPr>
            <a:endParaRPr lang="en-GB" sz="3200" b="1" dirty="0">
              <a:solidFill>
                <a:srgbClr val="00B050"/>
              </a:solidFill>
            </a:endParaRPr>
          </a:p>
        </p:txBody>
      </p:sp>
    </p:spTree>
    <p:extLst>
      <p:ext uri="{BB962C8B-B14F-4D97-AF65-F5344CB8AC3E}">
        <p14:creationId xmlns:p14="http://schemas.microsoft.com/office/powerpoint/2010/main" val="2537778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32C34-7E07-4C15-8750-84CD8E6CD5F3}"/>
              </a:ext>
            </a:extLst>
          </p:cNvPr>
          <p:cNvPicPr>
            <a:picLocks noChangeAspect="1"/>
          </p:cNvPicPr>
          <p:nvPr/>
        </p:nvPicPr>
        <p:blipFill>
          <a:blip r:embed="rId2"/>
          <a:stretch>
            <a:fillRect/>
          </a:stretch>
        </p:blipFill>
        <p:spPr>
          <a:xfrm>
            <a:off x="602284" y="614610"/>
            <a:ext cx="6061472" cy="540767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0D0D4D8-A3E2-F070-B57E-4B836193888F}"/>
              </a:ext>
            </a:extLst>
          </p:cNvPr>
          <p:cNvSpPr txBox="1"/>
          <p:nvPr/>
        </p:nvSpPr>
        <p:spPr>
          <a:xfrm>
            <a:off x="7359445" y="1533832"/>
            <a:ext cx="4483509" cy="3046988"/>
          </a:xfrm>
          <a:prstGeom prst="rect">
            <a:avLst/>
          </a:prstGeom>
          <a:noFill/>
        </p:spPr>
        <p:txBody>
          <a:bodyPr wrap="square" rtlCol="0">
            <a:spAutoFit/>
          </a:bodyPr>
          <a:lstStyle/>
          <a:p>
            <a:r>
              <a:rPr lang="en-GB" sz="2400" dirty="0"/>
              <a:t>Focus of Critical Incidents:</a:t>
            </a:r>
          </a:p>
          <a:p>
            <a:pPr marL="342900" indent="-342900">
              <a:buFont typeface="Arial" panose="020B0604020202020204" pitchFamily="34" charset="0"/>
              <a:buChar char="•"/>
            </a:pPr>
            <a:r>
              <a:rPr lang="en-GB" sz="2400" dirty="0"/>
              <a:t>Review Meeting 2 – Adaptive Teaching</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Progress Meeting 2 - </a:t>
            </a:r>
            <a:r>
              <a:rPr lang="en-GB" sz="2400" dirty="0">
                <a:effectLst/>
                <a:ea typeface="Times New Roman" panose="02020603050405020304" pitchFamily="18" charset="0"/>
              </a:rPr>
              <a:t>Linked to Phonics/Subject Specialism/An area of student reflection/learning </a:t>
            </a:r>
            <a:endParaRPr lang="en-GB" sz="2400" dirty="0"/>
          </a:p>
        </p:txBody>
      </p:sp>
    </p:spTree>
    <p:extLst>
      <p:ext uri="{BB962C8B-B14F-4D97-AF65-F5344CB8AC3E}">
        <p14:creationId xmlns:p14="http://schemas.microsoft.com/office/powerpoint/2010/main" val="2448421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47529" y="188641"/>
            <a:ext cx="8190885" cy="721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The BCU Assessment Tracker</a:t>
            </a:r>
          </a:p>
        </p:txBody>
      </p:sp>
      <p:pic>
        <p:nvPicPr>
          <p:cNvPr id="6" name="Picture 5">
            <a:extLst>
              <a:ext uri="{FF2B5EF4-FFF2-40B4-BE49-F238E27FC236}">
                <a16:creationId xmlns:a16="http://schemas.microsoft.com/office/drawing/2014/main" id="{5DB0051F-1ADF-43E6-A193-092F82357D09}"/>
              </a:ext>
            </a:extLst>
          </p:cNvPr>
          <p:cNvPicPr>
            <a:picLocks noChangeAspect="1"/>
          </p:cNvPicPr>
          <p:nvPr/>
        </p:nvPicPr>
        <p:blipFill>
          <a:blip r:embed="rId3"/>
          <a:stretch>
            <a:fillRect/>
          </a:stretch>
        </p:blipFill>
        <p:spPr>
          <a:xfrm>
            <a:off x="1209023" y="762970"/>
            <a:ext cx="8676356" cy="5906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9586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AFCCB-D94E-4397-88FF-A65A54A774B9}"/>
              </a:ext>
            </a:extLst>
          </p:cNvPr>
          <p:cNvPicPr>
            <a:picLocks noChangeAspect="1"/>
          </p:cNvPicPr>
          <p:nvPr/>
        </p:nvPicPr>
        <p:blipFill>
          <a:blip r:embed="rId2"/>
          <a:stretch>
            <a:fillRect/>
          </a:stretch>
        </p:blipFill>
        <p:spPr>
          <a:xfrm>
            <a:off x="1180332" y="114897"/>
            <a:ext cx="9483411" cy="6330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8945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5472B-5060-42B6-AC3E-06082AD0038F}"/>
              </a:ext>
            </a:extLst>
          </p:cNvPr>
          <p:cNvPicPr>
            <a:picLocks noChangeAspect="1"/>
          </p:cNvPicPr>
          <p:nvPr/>
        </p:nvPicPr>
        <p:blipFill>
          <a:blip r:embed="rId2"/>
          <a:stretch>
            <a:fillRect/>
          </a:stretch>
        </p:blipFill>
        <p:spPr>
          <a:xfrm>
            <a:off x="1171729" y="217320"/>
            <a:ext cx="9506103" cy="6423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73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1318-A5FB-4437-86AB-3B2E58E44E93}"/>
              </a:ext>
            </a:extLst>
          </p:cNvPr>
          <p:cNvSpPr>
            <a:spLocks noGrp="1"/>
          </p:cNvSpPr>
          <p:nvPr>
            <p:ph type="title"/>
          </p:nvPr>
        </p:nvSpPr>
        <p:spPr>
          <a:xfrm>
            <a:off x="2495600" y="188641"/>
            <a:ext cx="7886700" cy="1325563"/>
          </a:xfrm>
        </p:spPr>
        <p:txBody>
          <a:bodyPr/>
          <a:lstStyle/>
          <a:p>
            <a:r>
              <a:rPr lang="en-GB" dirty="0"/>
              <a:t>PGCE Curriculum Document</a:t>
            </a:r>
          </a:p>
        </p:txBody>
      </p:sp>
      <p:pic>
        <p:nvPicPr>
          <p:cNvPr id="5" name="Picture 4">
            <a:extLst>
              <a:ext uri="{FF2B5EF4-FFF2-40B4-BE49-F238E27FC236}">
                <a16:creationId xmlns:a16="http://schemas.microsoft.com/office/drawing/2014/main" id="{241DCD32-2869-48FB-B2A8-D25D54FBECDA}"/>
              </a:ext>
            </a:extLst>
          </p:cNvPr>
          <p:cNvPicPr>
            <a:picLocks noChangeAspect="1"/>
          </p:cNvPicPr>
          <p:nvPr/>
        </p:nvPicPr>
        <p:blipFill>
          <a:blip r:embed="rId2"/>
          <a:stretch>
            <a:fillRect/>
          </a:stretch>
        </p:blipFill>
        <p:spPr>
          <a:xfrm>
            <a:off x="2495600" y="1290015"/>
            <a:ext cx="6946263" cy="4836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3534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0635E-EFA5-459A-8374-58C6472DA2D4}"/>
              </a:ext>
            </a:extLst>
          </p:cNvPr>
          <p:cNvPicPr>
            <a:picLocks noChangeAspect="1"/>
          </p:cNvPicPr>
          <p:nvPr/>
        </p:nvPicPr>
        <p:blipFill>
          <a:blip r:embed="rId2"/>
          <a:stretch>
            <a:fillRect/>
          </a:stretch>
        </p:blipFill>
        <p:spPr>
          <a:xfrm>
            <a:off x="788730" y="456721"/>
            <a:ext cx="10298647" cy="5693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6494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429" y="346650"/>
            <a:ext cx="8518238" cy="562074"/>
          </a:xfrm>
        </p:spPr>
        <p:txBody>
          <a:bodyPr>
            <a:noAutofit/>
          </a:bodyPr>
          <a:lstStyle/>
          <a:p>
            <a:r>
              <a:rPr lang="en-GB" sz="3800" dirty="0"/>
              <a:t>Review Meeting 2 and Progress Meeting 2</a:t>
            </a:r>
          </a:p>
        </p:txBody>
      </p:sp>
      <p:sp>
        <p:nvSpPr>
          <p:cNvPr id="3" name="Content Placeholder 2"/>
          <p:cNvSpPr>
            <a:spLocks noGrp="1"/>
          </p:cNvSpPr>
          <p:nvPr>
            <p:ph idx="1"/>
          </p:nvPr>
        </p:nvSpPr>
        <p:spPr>
          <a:xfrm>
            <a:off x="1702741" y="1062546"/>
            <a:ext cx="8507288" cy="4713387"/>
          </a:xfrm>
        </p:spPr>
        <p:txBody>
          <a:bodyPr vert="horz" lIns="91440" tIns="45720" rIns="91440" bIns="45720" rtlCol="0" anchor="t">
            <a:normAutofit/>
          </a:bodyPr>
          <a:lstStyle/>
          <a:p>
            <a:pPr marL="0" indent="0" fontAlgn="base">
              <a:buNone/>
            </a:pPr>
            <a:r>
              <a:rPr lang="en-GB" b="1" i="1" dirty="0"/>
              <a:t>      Review Meeting 2: WB: 4</a:t>
            </a:r>
            <a:r>
              <a:rPr lang="en-GB" b="1" i="1" baseline="30000" dirty="0"/>
              <a:t>th</a:t>
            </a:r>
            <a:r>
              <a:rPr lang="en-GB" b="1" i="1" dirty="0"/>
              <a:t> March 2024</a:t>
            </a:r>
          </a:p>
          <a:p>
            <a:pPr marL="482600" marR="17780" indent="0">
              <a:lnSpc>
                <a:spcPct val="100000"/>
              </a:lnSpc>
              <a:spcBef>
                <a:spcPts val="530"/>
              </a:spcBef>
              <a:buNone/>
              <a:tabLst>
                <a:tab pos="710565" algn="l"/>
                <a:tab pos="711200" algn="l"/>
              </a:tabLst>
            </a:pPr>
            <a:r>
              <a:rPr lang="en-GB" sz="2400" spc="-5" dirty="0">
                <a:solidFill>
                  <a:srgbClr val="7030A0"/>
                </a:solidFill>
                <a:latin typeface="Carlito"/>
                <a:cs typeface="Carlito"/>
              </a:rPr>
              <a:t>UT </a:t>
            </a:r>
            <a:r>
              <a:rPr lang="en-GB" sz="2400" spc="-10" dirty="0">
                <a:solidFill>
                  <a:srgbClr val="7030A0"/>
                </a:solidFill>
                <a:latin typeface="Carlito"/>
                <a:cs typeface="Carlito"/>
              </a:rPr>
              <a:t>(either in-person </a:t>
            </a:r>
            <a:r>
              <a:rPr lang="en-GB" sz="2400" spc="-5" dirty="0">
                <a:solidFill>
                  <a:srgbClr val="7030A0"/>
                </a:solidFill>
                <a:latin typeface="Carlito"/>
                <a:cs typeface="Carlito"/>
              </a:rPr>
              <a:t>or </a:t>
            </a:r>
            <a:r>
              <a:rPr lang="en-GB" sz="2400" spc="-10" dirty="0">
                <a:solidFill>
                  <a:srgbClr val="7030A0"/>
                </a:solidFill>
                <a:latin typeface="Carlito"/>
                <a:cs typeface="Carlito"/>
              </a:rPr>
              <a:t>online), </a:t>
            </a:r>
            <a:r>
              <a:rPr lang="en-GB" sz="2400" spc="-5" dirty="0">
                <a:solidFill>
                  <a:srgbClr val="7030A0"/>
                </a:solidFill>
                <a:latin typeface="Carlito"/>
                <a:cs typeface="Carlito"/>
              </a:rPr>
              <a:t>class </a:t>
            </a:r>
            <a:r>
              <a:rPr lang="en-GB" sz="2400" spc="-25" dirty="0">
                <a:solidFill>
                  <a:srgbClr val="7030A0"/>
                </a:solidFill>
                <a:latin typeface="Carlito"/>
                <a:cs typeface="Carlito"/>
              </a:rPr>
              <a:t>teacher/mentor, </a:t>
            </a:r>
            <a:r>
              <a:rPr lang="en-GB" sz="2400" spc="-5" dirty="0">
                <a:solidFill>
                  <a:srgbClr val="7030A0"/>
                </a:solidFill>
                <a:latin typeface="Carlito"/>
                <a:cs typeface="Carlito"/>
              </a:rPr>
              <a:t>and  </a:t>
            </a:r>
            <a:r>
              <a:rPr lang="en-GB" sz="2400" spc="-10" dirty="0">
                <a:solidFill>
                  <a:srgbClr val="7030A0"/>
                </a:solidFill>
                <a:latin typeface="Carlito"/>
                <a:cs typeface="Carlito"/>
              </a:rPr>
              <a:t>Associate </a:t>
            </a:r>
            <a:r>
              <a:rPr lang="en-GB" sz="2400" spc="-55" dirty="0">
                <a:solidFill>
                  <a:srgbClr val="7030A0"/>
                </a:solidFill>
                <a:latin typeface="Carlito"/>
                <a:cs typeface="Carlito"/>
              </a:rPr>
              <a:t>Teacher. </a:t>
            </a:r>
            <a:r>
              <a:rPr lang="en-GB" sz="2400" spc="-10" dirty="0">
                <a:solidFill>
                  <a:srgbClr val="7030A0"/>
                </a:solidFill>
                <a:latin typeface="Carlito"/>
                <a:cs typeface="Carlito"/>
              </a:rPr>
              <a:t>Observation </a:t>
            </a:r>
            <a:r>
              <a:rPr lang="en-GB" sz="2400" spc="-15" dirty="0">
                <a:solidFill>
                  <a:srgbClr val="7030A0"/>
                </a:solidFill>
                <a:latin typeface="Carlito"/>
                <a:cs typeface="Carlito"/>
              </a:rPr>
              <a:t>feedback </a:t>
            </a:r>
            <a:r>
              <a:rPr lang="en-GB" sz="2400" spc="-5" dirty="0">
                <a:solidFill>
                  <a:srgbClr val="7030A0"/>
                </a:solidFill>
                <a:latin typeface="Carlito"/>
                <a:cs typeface="Carlito"/>
              </a:rPr>
              <a:t>discussion. </a:t>
            </a:r>
            <a:r>
              <a:rPr lang="en-GB" sz="2400" spc="-10" dirty="0">
                <a:solidFill>
                  <a:srgbClr val="7030A0"/>
                </a:solidFill>
                <a:latin typeface="Carlito"/>
                <a:cs typeface="Carlito"/>
              </a:rPr>
              <a:t>Sharing  Critical Incident. Progress against </a:t>
            </a:r>
            <a:r>
              <a:rPr lang="en-GB" sz="2400" dirty="0">
                <a:solidFill>
                  <a:srgbClr val="7030A0"/>
                </a:solidFill>
                <a:latin typeface="Carlito"/>
                <a:cs typeface="Carlito"/>
              </a:rPr>
              <a:t>BCU </a:t>
            </a:r>
            <a:r>
              <a:rPr lang="en-GB" sz="2400" spc="-20" dirty="0">
                <a:solidFill>
                  <a:srgbClr val="7030A0"/>
                </a:solidFill>
                <a:latin typeface="Carlito"/>
                <a:cs typeface="Carlito"/>
              </a:rPr>
              <a:t>Key </a:t>
            </a:r>
            <a:r>
              <a:rPr lang="en-GB" sz="2400" spc="-5" dirty="0">
                <a:solidFill>
                  <a:srgbClr val="7030A0"/>
                </a:solidFill>
                <a:latin typeface="Carlito"/>
                <a:cs typeface="Carlito"/>
              </a:rPr>
              <a:t>Themes. </a:t>
            </a:r>
          </a:p>
          <a:p>
            <a:pPr marL="482600" marR="17780" indent="0">
              <a:lnSpc>
                <a:spcPct val="100000"/>
              </a:lnSpc>
              <a:spcBef>
                <a:spcPts val="530"/>
              </a:spcBef>
              <a:buNone/>
              <a:tabLst>
                <a:tab pos="710565" algn="l"/>
                <a:tab pos="711200" algn="l"/>
              </a:tabLst>
            </a:pPr>
            <a:endParaRPr lang="en-GB" sz="2400" b="1" i="1" spc="-5" dirty="0">
              <a:latin typeface="Carlito"/>
            </a:endParaRPr>
          </a:p>
          <a:p>
            <a:pPr marL="482600" marR="17780" indent="0">
              <a:lnSpc>
                <a:spcPct val="100000"/>
              </a:lnSpc>
              <a:spcBef>
                <a:spcPts val="530"/>
              </a:spcBef>
              <a:buNone/>
              <a:tabLst>
                <a:tab pos="710565" algn="l"/>
                <a:tab pos="711200" algn="l"/>
              </a:tabLst>
            </a:pPr>
            <a:r>
              <a:rPr lang="en-GB" b="1" i="1" dirty="0"/>
              <a:t>Progress Meeting 2: WB: 18</a:t>
            </a:r>
            <a:r>
              <a:rPr lang="en-GB" b="1" i="1" baseline="30000" dirty="0"/>
              <a:t>th</a:t>
            </a:r>
            <a:r>
              <a:rPr lang="en-GB" b="1" i="1" dirty="0"/>
              <a:t> March 2024</a:t>
            </a:r>
            <a:endParaRPr lang="en-GB" dirty="0"/>
          </a:p>
          <a:p>
            <a:pPr marL="482600" marR="17780" indent="0">
              <a:lnSpc>
                <a:spcPct val="100000"/>
              </a:lnSpc>
              <a:spcBef>
                <a:spcPts val="530"/>
              </a:spcBef>
              <a:buNone/>
              <a:tabLst>
                <a:tab pos="710565" algn="l"/>
                <a:tab pos="711200" algn="l"/>
              </a:tabLst>
            </a:pPr>
            <a:r>
              <a:rPr lang="en-GB" sz="2400" spc="-5" dirty="0">
                <a:solidFill>
                  <a:srgbClr val="7030A0"/>
                </a:solidFill>
                <a:latin typeface="Carlito"/>
                <a:cs typeface="Carlito"/>
              </a:rPr>
              <a:t>UT </a:t>
            </a:r>
            <a:r>
              <a:rPr lang="en-GB" sz="2400" spc="-10" dirty="0">
                <a:solidFill>
                  <a:srgbClr val="7030A0"/>
                </a:solidFill>
                <a:latin typeface="Carlito"/>
                <a:cs typeface="Carlito"/>
              </a:rPr>
              <a:t>(either in-person </a:t>
            </a:r>
            <a:r>
              <a:rPr lang="en-GB" sz="2400" spc="-5" dirty="0">
                <a:solidFill>
                  <a:srgbClr val="7030A0"/>
                </a:solidFill>
                <a:latin typeface="Carlito"/>
                <a:cs typeface="Carlito"/>
              </a:rPr>
              <a:t>or </a:t>
            </a:r>
            <a:r>
              <a:rPr lang="en-GB" sz="2400" spc="-10" dirty="0">
                <a:solidFill>
                  <a:srgbClr val="7030A0"/>
                </a:solidFill>
                <a:latin typeface="Carlito"/>
                <a:cs typeface="Carlito"/>
              </a:rPr>
              <a:t>online), </a:t>
            </a:r>
            <a:r>
              <a:rPr lang="en-GB" sz="2400" spc="-5" dirty="0">
                <a:solidFill>
                  <a:srgbClr val="7030A0"/>
                </a:solidFill>
                <a:latin typeface="Carlito"/>
                <a:cs typeface="Carlito"/>
              </a:rPr>
              <a:t>class </a:t>
            </a:r>
            <a:r>
              <a:rPr lang="en-GB" sz="2400" spc="-25" dirty="0">
                <a:solidFill>
                  <a:srgbClr val="7030A0"/>
                </a:solidFill>
                <a:latin typeface="Carlito"/>
                <a:cs typeface="Carlito"/>
              </a:rPr>
              <a:t>teacher/mentor, </a:t>
            </a:r>
            <a:r>
              <a:rPr lang="en-GB" sz="2400" spc="-5" dirty="0">
                <a:solidFill>
                  <a:srgbClr val="7030A0"/>
                </a:solidFill>
                <a:latin typeface="Carlito"/>
                <a:cs typeface="Carlito"/>
              </a:rPr>
              <a:t>and  </a:t>
            </a:r>
            <a:r>
              <a:rPr lang="en-GB" sz="2400" spc="-10" dirty="0">
                <a:solidFill>
                  <a:srgbClr val="7030A0"/>
                </a:solidFill>
                <a:latin typeface="Carlito"/>
                <a:cs typeface="Carlito"/>
              </a:rPr>
              <a:t>Associate </a:t>
            </a:r>
            <a:r>
              <a:rPr lang="en-GB" sz="2400" spc="-55" dirty="0">
                <a:solidFill>
                  <a:srgbClr val="7030A0"/>
                </a:solidFill>
                <a:latin typeface="Carlito"/>
                <a:cs typeface="Carlito"/>
              </a:rPr>
              <a:t>Teacher. </a:t>
            </a:r>
            <a:r>
              <a:rPr lang="en-GB" sz="2400" spc="-10" dirty="0">
                <a:solidFill>
                  <a:srgbClr val="7030A0"/>
                </a:solidFill>
                <a:latin typeface="Carlito"/>
                <a:cs typeface="Carlito"/>
              </a:rPr>
              <a:t>Observation </a:t>
            </a:r>
            <a:r>
              <a:rPr lang="en-GB" sz="2400" spc="-15" dirty="0">
                <a:solidFill>
                  <a:srgbClr val="7030A0"/>
                </a:solidFill>
                <a:latin typeface="Carlito"/>
                <a:cs typeface="Carlito"/>
              </a:rPr>
              <a:t>feedback </a:t>
            </a:r>
            <a:r>
              <a:rPr lang="en-GB" sz="2400" spc="-5" dirty="0">
                <a:solidFill>
                  <a:srgbClr val="7030A0"/>
                </a:solidFill>
                <a:latin typeface="Carlito"/>
                <a:cs typeface="Carlito"/>
              </a:rPr>
              <a:t>discussion. </a:t>
            </a:r>
            <a:r>
              <a:rPr lang="en-GB" sz="2400" spc="-10" dirty="0">
                <a:solidFill>
                  <a:srgbClr val="7030A0"/>
                </a:solidFill>
                <a:latin typeface="Carlito"/>
                <a:cs typeface="Carlito"/>
              </a:rPr>
              <a:t>Sharing  Critical Incident. Progress against </a:t>
            </a:r>
            <a:r>
              <a:rPr lang="en-GB" sz="2400" dirty="0">
                <a:solidFill>
                  <a:srgbClr val="7030A0"/>
                </a:solidFill>
                <a:latin typeface="Carlito"/>
                <a:cs typeface="Carlito"/>
              </a:rPr>
              <a:t>BCU </a:t>
            </a:r>
            <a:r>
              <a:rPr lang="en-GB" sz="2400" spc="-20" dirty="0">
                <a:solidFill>
                  <a:srgbClr val="7030A0"/>
                </a:solidFill>
                <a:latin typeface="Carlito"/>
                <a:cs typeface="Carlito"/>
              </a:rPr>
              <a:t>Key </a:t>
            </a:r>
            <a:r>
              <a:rPr lang="en-GB" sz="2400" spc="-5" dirty="0">
                <a:solidFill>
                  <a:srgbClr val="7030A0"/>
                </a:solidFill>
                <a:latin typeface="Carlito"/>
                <a:cs typeface="Carlito"/>
              </a:rPr>
              <a:t>Themes. </a:t>
            </a:r>
            <a:endParaRPr lang="en-GB" sz="2400" dirty="0">
              <a:solidFill>
                <a:srgbClr val="7030A0"/>
              </a:solidFill>
              <a:latin typeface="Carlito"/>
              <a:cs typeface="Carlito"/>
            </a:endParaRPr>
          </a:p>
        </p:txBody>
      </p:sp>
    </p:spTree>
    <p:extLst>
      <p:ext uri="{BB962C8B-B14F-4D97-AF65-F5344CB8AC3E}">
        <p14:creationId xmlns:p14="http://schemas.microsoft.com/office/powerpoint/2010/main" val="997711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825910" y="1129708"/>
            <a:ext cx="10913806" cy="4666408"/>
          </a:xfrm>
        </p:spPr>
        <p:txBody>
          <a:bodyPr vert="horz" lIns="91440" tIns="45720" rIns="91440" bIns="45720" rtlCol="0" anchor="t">
            <a:noAutofit/>
          </a:bodyPr>
          <a:lstStyle/>
          <a:p>
            <a:pPr marL="0" indent="0" fontAlgn="base">
              <a:lnSpc>
                <a:spcPct val="100000"/>
              </a:lnSpc>
              <a:buNone/>
            </a:pPr>
            <a:r>
              <a:rPr lang="en-GB" sz="3200" b="1" dirty="0"/>
              <a:t>Review Meeting 2</a:t>
            </a:r>
            <a:endParaRPr lang="en-US" sz="3200" dirty="0"/>
          </a:p>
          <a:p>
            <a:pPr algn="just">
              <a:spcAft>
                <a:spcPts val="400"/>
              </a:spcAft>
            </a:pPr>
            <a:r>
              <a:rPr lang="en-GB" sz="2400" b="1" dirty="0">
                <a:effectLst/>
                <a:ea typeface="Times New Roman" panose="02020603050405020304" pitchFamily="18" charset="0"/>
              </a:rPr>
              <a:t>Review Meeting 2</a:t>
            </a:r>
            <a:r>
              <a:rPr lang="en-GB" sz="2400" dirty="0">
                <a:effectLst/>
                <a:ea typeface="Times New Roman" panose="02020603050405020304" pitchFamily="18" charset="0"/>
              </a:rPr>
              <a:t> (SBT2) Associate teachers who are on track to be awarded QTS at the end of the course will be demonstrating their competence in 75% of each BCU Curriculum Theme at the Working Towards level. </a:t>
            </a:r>
          </a:p>
          <a:p>
            <a:pPr marL="0" indent="0" algn="just">
              <a:spcAft>
                <a:spcPts val="400"/>
              </a:spcAft>
              <a:buNone/>
            </a:pPr>
            <a:endParaRPr lang="en-GB" sz="2400" dirty="0">
              <a:effectLst/>
              <a:ea typeface="Times New Roman" panose="02020603050405020304" pitchFamily="18" charset="0"/>
            </a:endParaRPr>
          </a:p>
          <a:p>
            <a:r>
              <a:rPr lang="en-GB" sz="2400" dirty="0">
                <a:effectLst/>
                <a:ea typeface="Times New Roman" panose="02020603050405020304" pitchFamily="18" charset="0"/>
              </a:rPr>
              <a:t>Associate Teachers requiring improvement are demonstrating their competence in less than 75% of each of the BCU Curriculum Themes at Working Towards level and/or not fully engaged or responding to advice and feedback.  The Associate Teacher will be subject to the Rapid Improvement process and targets and strategies for improvement will be identified and a Rapid Improvement Targets (RIT) form will be completed</a:t>
            </a:r>
            <a:r>
              <a:rPr lang="en-GB" sz="2400" dirty="0">
                <a:ea typeface="Times New Roman" panose="02020603050405020304" pitchFamily="18" charset="0"/>
              </a:rPr>
              <a:t>. </a:t>
            </a:r>
          </a:p>
          <a:p>
            <a:pPr marL="0" indent="0">
              <a:lnSpc>
                <a:spcPct val="100000"/>
              </a:lnSpc>
              <a:buNone/>
            </a:pPr>
            <a:endParaRPr lang="en-GB" sz="2000" dirty="0"/>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2304205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926690" y="1073445"/>
            <a:ext cx="10338619" cy="4188902"/>
          </a:xfrm>
        </p:spPr>
        <p:txBody>
          <a:bodyPr vert="horz" lIns="91440" tIns="45720" rIns="91440" bIns="45720" rtlCol="0" anchor="t">
            <a:noAutofit/>
          </a:bodyPr>
          <a:lstStyle/>
          <a:p>
            <a:pPr marL="0" indent="0" fontAlgn="base">
              <a:lnSpc>
                <a:spcPct val="100000"/>
              </a:lnSpc>
              <a:buNone/>
            </a:pPr>
            <a:r>
              <a:rPr lang="en-GB" sz="3200" b="1" dirty="0"/>
              <a:t>Progress Meeting 2</a:t>
            </a:r>
            <a:endParaRPr lang="en-US" sz="3200" dirty="0"/>
          </a:p>
          <a:p>
            <a:pPr>
              <a:spcAft>
                <a:spcPts val="400"/>
              </a:spcAft>
            </a:pPr>
            <a:r>
              <a:rPr lang="en-GB" sz="2200" b="1" dirty="0">
                <a:effectLst/>
                <a:ea typeface="Times New Roman" panose="02020603050405020304" pitchFamily="18" charset="0"/>
              </a:rPr>
              <a:t>Progress Meeting 2</a:t>
            </a:r>
            <a:r>
              <a:rPr lang="en-GB" sz="2200" dirty="0">
                <a:effectLst/>
                <a:ea typeface="Times New Roman" panose="02020603050405020304" pitchFamily="18" charset="0"/>
              </a:rPr>
              <a:t> (SBT 2) – Associate teachers who are on track to be awarded QTS at the end of the course will be demonstrating their competence in all elements in all of the BCU Curriculum Themes at the Working Towards level and elements in the Working At Level.</a:t>
            </a:r>
          </a:p>
          <a:p>
            <a:pPr>
              <a:spcAft>
                <a:spcPts val="400"/>
              </a:spcAft>
            </a:pPr>
            <a:r>
              <a:rPr lang="en-GB" sz="2200" dirty="0">
                <a:effectLst/>
                <a:ea typeface="Times New Roman" panose="02020603050405020304" pitchFamily="18" charset="0"/>
              </a:rPr>
              <a:t>Associate Teachers requiring improvement are demonstrating their competence in all elements of all of the BCU Curriculum Themes at Working Towards level and/or not fully engaged or responding to advice and feedback.  The Associate Teacher will be subject to the Rapid Improvement process and targets and strategies for improvement will be identified and a Rapid Improvement Targets (RIT) form will be completed to be shared with the next placement school.</a:t>
            </a:r>
          </a:p>
          <a:p>
            <a:pPr>
              <a:spcAft>
                <a:spcPts val="400"/>
              </a:spcAft>
            </a:pPr>
            <a:r>
              <a:rPr lang="en-GB" sz="2200" dirty="0">
                <a:effectLst/>
                <a:ea typeface="Times New Roman" panose="02020603050405020304" pitchFamily="18" charset="0"/>
              </a:rPr>
              <a:t>Associate Teachers not demonstrating their competence in 75% of each BCU Curriculum Theme at the Working Towards level and/or not fully engaged or responding to advice and feedback will have failed SBT2.    </a:t>
            </a:r>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3684311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6951" y="620688"/>
            <a:ext cx="5974080" cy="697230"/>
          </a:xfrm>
          <a:prstGeom prst="rect">
            <a:avLst/>
          </a:prstGeom>
        </p:spPr>
        <p:txBody>
          <a:bodyPr vert="horz" wrap="square" lIns="0" tIns="13335" rIns="0" bIns="0" rtlCol="0" anchor="ctr">
            <a:spAutoFit/>
          </a:bodyPr>
          <a:lstStyle/>
          <a:p>
            <a:pPr marL="12700" algn="ctr">
              <a:lnSpc>
                <a:spcPct val="100000"/>
              </a:lnSpc>
              <a:spcBef>
                <a:spcPts val="105"/>
              </a:spcBef>
            </a:pPr>
            <a:r>
              <a:rPr spc="-310" dirty="0">
                <a:latin typeface="+mn-lt"/>
              </a:rPr>
              <a:t>Rapid </a:t>
            </a:r>
            <a:r>
              <a:rPr spc="-160" dirty="0">
                <a:latin typeface="+mn-lt"/>
              </a:rPr>
              <a:t>Improvement</a:t>
            </a:r>
            <a:r>
              <a:rPr spc="-204" dirty="0">
                <a:latin typeface="+mn-lt"/>
              </a:rPr>
              <a:t> </a:t>
            </a:r>
            <a:r>
              <a:rPr spc="-305" dirty="0">
                <a:latin typeface="+mn-lt"/>
              </a:rPr>
              <a:t>Target</a:t>
            </a:r>
          </a:p>
        </p:txBody>
      </p:sp>
      <p:sp>
        <p:nvSpPr>
          <p:cNvPr id="3" name="object 3"/>
          <p:cNvSpPr txBox="1"/>
          <p:nvPr/>
        </p:nvSpPr>
        <p:spPr>
          <a:xfrm>
            <a:off x="2231542" y="1756565"/>
            <a:ext cx="8184938" cy="3496470"/>
          </a:xfrm>
          <a:prstGeom prst="rect">
            <a:avLst/>
          </a:prstGeom>
        </p:spPr>
        <p:txBody>
          <a:bodyPr vert="horz" wrap="square" lIns="0" tIns="48895" rIns="0" bIns="0" rtlCol="0">
            <a:spAutoFit/>
          </a:bodyPr>
          <a:lstStyle/>
          <a:p>
            <a:pPr marL="12700">
              <a:tabLst>
                <a:tab pos="241300" algn="l"/>
              </a:tabLst>
            </a:pPr>
            <a:r>
              <a:rPr sz="2800" spc="-175" dirty="0">
                <a:cs typeface="Arial"/>
              </a:rPr>
              <a:t>Issued </a:t>
            </a:r>
            <a:r>
              <a:rPr sz="2800" spc="45" dirty="0">
                <a:cs typeface="Arial"/>
              </a:rPr>
              <a:t>if</a:t>
            </a:r>
            <a:r>
              <a:rPr sz="2800" spc="-120" dirty="0">
                <a:cs typeface="Arial"/>
              </a:rPr>
              <a:t> </a:t>
            </a:r>
            <a:r>
              <a:rPr lang="en-GB" sz="2800" spc="-95" dirty="0">
                <a:cs typeface="Arial"/>
              </a:rPr>
              <a:t>Associate Teachers</a:t>
            </a:r>
            <a:r>
              <a:rPr sz="2800" spc="-95" dirty="0">
                <a:cs typeface="Arial"/>
              </a:rPr>
              <a:t>:</a:t>
            </a:r>
            <a:endParaRPr sz="2800" dirty="0">
              <a:cs typeface="Arial"/>
            </a:endParaRPr>
          </a:p>
          <a:p>
            <a:pPr marL="697865" lvl="1" indent="-227965">
              <a:buChar char="•"/>
              <a:tabLst>
                <a:tab pos="698500" algn="l"/>
              </a:tabLst>
            </a:pPr>
            <a:r>
              <a:rPr sz="2800" spc="-120" dirty="0">
                <a:cs typeface="Arial"/>
              </a:rPr>
              <a:t>Are </a:t>
            </a:r>
            <a:r>
              <a:rPr sz="2800" spc="-10" dirty="0">
                <a:cs typeface="Arial"/>
              </a:rPr>
              <a:t>not </a:t>
            </a:r>
            <a:r>
              <a:rPr sz="2800" spc="-110" dirty="0">
                <a:cs typeface="Arial"/>
              </a:rPr>
              <a:t>making </a:t>
            </a:r>
            <a:r>
              <a:rPr sz="2800" spc="-105" dirty="0">
                <a:cs typeface="Arial"/>
              </a:rPr>
              <a:t>expected</a:t>
            </a:r>
            <a:r>
              <a:rPr sz="2800" spc="-320" dirty="0">
                <a:cs typeface="Arial"/>
              </a:rPr>
              <a:t> </a:t>
            </a:r>
            <a:r>
              <a:rPr sz="2800" spc="-120" dirty="0">
                <a:cs typeface="Arial"/>
              </a:rPr>
              <a:t>progress;</a:t>
            </a:r>
            <a:endParaRPr sz="2800" dirty="0">
              <a:cs typeface="Arial"/>
            </a:endParaRPr>
          </a:p>
          <a:p>
            <a:pPr marL="697865" marR="5080" lvl="1" indent="-227965">
              <a:buChar char="•"/>
              <a:tabLst>
                <a:tab pos="698500" algn="l"/>
              </a:tabLst>
            </a:pPr>
            <a:r>
              <a:rPr sz="2800" spc="-120" dirty="0">
                <a:cs typeface="Arial"/>
              </a:rPr>
              <a:t>Are </a:t>
            </a:r>
            <a:r>
              <a:rPr sz="2800" spc="-10" dirty="0">
                <a:cs typeface="Arial"/>
              </a:rPr>
              <a:t>not </a:t>
            </a:r>
            <a:r>
              <a:rPr sz="2800" spc="-75" dirty="0">
                <a:cs typeface="Arial"/>
              </a:rPr>
              <a:t>demonstrating </a:t>
            </a:r>
            <a:r>
              <a:rPr sz="2800" spc="-90" dirty="0">
                <a:cs typeface="Arial"/>
              </a:rPr>
              <a:t>high </a:t>
            </a:r>
            <a:r>
              <a:rPr sz="2800" spc="-114" dirty="0">
                <a:cs typeface="Arial"/>
              </a:rPr>
              <a:t>standards </a:t>
            </a:r>
            <a:r>
              <a:rPr sz="2800" spc="-5" dirty="0">
                <a:cs typeface="Arial"/>
              </a:rPr>
              <a:t>of</a:t>
            </a:r>
            <a:r>
              <a:rPr sz="2800" spc="-459" dirty="0">
                <a:cs typeface="Arial"/>
              </a:rPr>
              <a:t> </a:t>
            </a:r>
            <a:r>
              <a:rPr sz="2800" spc="-105" dirty="0">
                <a:cs typeface="Arial"/>
              </a:rPr>
              <a:t>personal </a:t>
            </a:r>
            <a:r>
              <a:rPr sz="2800" spc="-114" dirty="0">
                <a:cs typeface="Arial"/>
              </a:rPr>
              <a:t>and  </a:t>
            </a:r>
            <a:r>
              <a:rPr sz="2800" spc="-95" dirty="0">
                <a:cs typeface="Arial"/>
              </a:rPr>
              <a:t>professional</a:t>
            </a:r>
            <a:r>
              <a:rPr sz="2800" spc="-130" dirty="0">
                <a:cs typeface="Arial"/>
              </a:rPr>
              <a:t> </a:t>
            </a:r>
            <a:r>
              <a:rPr sz="2800" spc="-85" dirty="0">
                <a:cs typeface="Arial"/>
              </a:rPr>
              <a:t>conduct.</a:t>
            </a:r>
            <a:endParaRPr lang="en-GB" sz="3200" b="1" spc="-114" dirty="0">
              <a:cs typeface="Arial"/>
            </a:endParaRPr>
          </a:p>
          <a:p>
            <a:pPr marL="469900" marR="5080" lvl="1">
              <a:tabLst>
                <a:tab pos="698500" algn="l"/>
              </a:tabLst>
            </a:pPr>
            <a:r>
              <a:rPr lang="en-GB" sz="2800" spc="-114" dirty="0">
                <a:cs typeface="Arial"/>
              </a:rPr>
              <a:t>All RIT’s should be emailed to: </a:t>
            </a:r>
            <a:r>
              <a:rPr lang="en-GB" sz="2800" u="sng" dirty="0">
                <a:hlinkClick r:id="rId3"/>
              </a:rPr>
              <a:t>PrimaryandEarlyYearsPGCECourseTeam@bcu.ac.uk</a:t>
            </a:r>
            <a:endParaRPr lang="en-GB" sz="2800" spc="-114" dirty="0">
              <a:cs typeface="Arial"/>
            </a:endParaRPr>
          </a:p>
          <a:p>
            <a:pPr marL="469900" marR="5080" lvl="1">
              <a:tabLst>
                <a:tab pos="698500" algn="l"/>
              </a:tabLst>
            </a:pPr>
            <a:endParaRPr lang="en-GB" sz="2800" spc="-114" dirty="0">
              <a:cs typeface="Arial"/>
            </a:endParaRPr>
          </a:p>
          <a:p>
            <a:pPr marL="469900" marR="5080" lvl="1">
              <a:tabLst>
                <a:tab pos="698500" algn="l"/>
              </a:tabLst>
            </a:pPr>
            <a:r>
              <a:rPr sz="2800" spc="-114" dirty="0">
                <a:cs typeface="Trebuchet MS"/>
              </a:rPr>
              <a:t>Details </a:t>
            </a:r>
            <a:r>
              <a:rPr sz="2800" spc="-100" dirty="0">
                <a:cs typeface="Trebuchet MS"/>
              </a:rPr>
              <a:t>of </a:t>
            </a:r>
            <a:r>
              <a:rPr sz="2800" spc="-150" dirty="0">
                <a:cs typeface="Trebuchet MS"/>
              </a:rPr>
              <a:t>the </a:t>
            </a:r>
            <a:r>
              <a:rPr sz="2800" spc="-135" dirty="0">
                <a:cs typeface="Trebuchet MS"/>
              </a:rPr>
              <a:t>process </a:t>
            </a:r>
            <a:r>
              <a:rPr sz="2800" spc="-120" dirty="0">
                <a:cs typeface="Trebuchet MS"/>
              </a:rPr>
              <a:t>will </a:t>
            </a:r>
            <a:r>
              <a:rPr lang="en-GB" sz="2800" spc="-120" dirty="0">
                <a:cs typeface="Trebuchet MS"/>
              </a:rPr>
              <a:t>be explained if necessary</a:t>
            </a:r>
            <a:r>
              <a:rPr sz="2800" spc="-165" dirty="0">
                <a:cs typeface="Trebuchet MS"/>
              </a:rPr>
              <a:t>.</a:t>
            </a:r>
            <a:endParaRPr sz="2800" dirty="0">
              <a:cs typeface="Trebuchet MS"/>
            </a:endParaRPr>
          </a:p>
        </p:txBody>
      </p:sp>
    </p:spTree>
    <p:extLst>
      <p:ext uri="{BB962C8B-B14F-4D97-AF65-F5344CB8AC3E}">
        <p14:creationId xmlns:p14="http://schemas.microsoft.com/office/powerpoint/2010/main" val="2035177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373" y="87214"/>
            <a:ext cx="7886700" cy="1181547"/>
          </a:xfrm>
        </p:spPr>
        <p:txBody>
          <a:bodyPr/>
          <a:lstStyle/>
          <a:p>
            <a:r>
              <a:rPr lang="en-GB" b="1" dirty="0"/>
              <a:t>Termination of Placements </a:t>
            </a:r>
            <a:endParaRPr lang="en-GB" dirty="0"/>
          </a:p>
        </p:txBody>
      </p:sp>
      <p:sp>
        <p:nvSpPr>
          <p:cNvPr id="3" name="Content Placeholder 2"/>
          <p:cNvSpPr>
            <a:spLocks noGrp="1"/>
          </p:cNvSpPr>
          <p:nvPr>
            <p:ph idx="1"/>
          </p:nvPr>
        </p:nvSpPr>
        <p:spPr>
          <a:xfrm>
            <a:off x="1017639" y="1269831"/>
            <a:ext cx="10132142" cy="4751457"/>
          </a:xfrm>
        </p:spPr>
        <p:txBody>
          <a:bodyPr>
            <a:normAutofit fontScale="70000" lnSpcReduction="20000"/>
          </a:bodyPr>
          <a:lstStyle/>
          <a:p>
            <a:pPr>
              <a:lnSpc>
                <a:spcPct val="120000"/>
              </a:lnSpc>
            </a:pPr>
            <a:r>
              <a:rPr lang="en-GB" sz="3600" dirty="0"/>
              <a:t>Where a termination of placement occurs the circumstances are considered by the Placement Review Panel and recommendations made regarding further placements and actions to be undertaken.  </a:t>
            </a:r>
          </a:p>
          <a:p>
            <a:pPr>
              <a:lnSpc>
                <a:spcPct val="120000"/>
              </a:lnSpc>
            </a:pPr>
            <a:r>
              <a:rPr lang="en-GB" sz="3600" dirty="0"/>
              <a:t>Resitting a School Based Training placement, as a consequence of a failed first attempt, will incur a cost to the trainee of £1125. The trainee may be eligible for funding, but this should be discussed with Student Finance England direct to confirm details and determine whether there is eligibility. </a:t>
            </a:r>
          </a:p>
          <a:p>
            <a:pPr>
              <a:lnSpc>
                <a:spcPct val="120000"/>
              </a:lnSpc>
            </a:pPr>
            <a:r>
              <a:rPr lang="en-GB" sz="3600" dirty="0"/>
              <a:t>There may be exceptional circumstances where this fee can be waived; however the tutor will confirm this in writing to the trainee where such a circumstance will apply.</a:t>
            </a:r>
          </a:p>
          <a:p>
            <a:endParaRPr lang="en-GB" dirty="0"/>
          </a:p>
        </p:txBody>
      </p:sp>
    </p:spTree>
    <p:extLst>
      <p:ext uri="{BB962C8B-B14F-4D97-AF65-F5344CB8AC3E}">
        <p14:creationId xmlns:p14="http://schemas.microsoft.com/office/powerpoint/2010/main" val="4186096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0374" y="365127"/>
            <a:ext cx="8888976" cy="1325563"/>
          </a:xfrm>
        </p:spPr>
        <p:txBody>
          <a:bodyPr vert="horz" lIns="91440" tIns="45720" rIns="91440" bIns="45720" rtlCol="0" anchor="ctr">
            <a:normAutofit/>
          </a:bodyPr>
          <a:lstStyle/>
          <a:p>
            <a:pPr marL="12700"/>
            <a:r>
              <a:rPr lang="en-US" spc="-55" dirty="0"/>
              <a:t>Attendance</a:t>
            </a:r>
            <a:r>
              <a:rPr lang="en-US" spc="-105" dirty="0"/>
              <a:t> </a:t>
            </a:r>
            <a:r>
              <a:rPr lang="en-US" spc="-25" dirty="0"/>
              <a:t>and</a:t>
            </a:r>
            <a:r>
              <a:rPr lang="en-US" spc="-95" dirty="0"/>
              <a:t> </a:t>
            </a:r>
            <a:r>
              <a:rPr lang="en-US" spc="-35" dirty="0"/>
              <a:t>Absence</a:t>
            </a:r>
            <a:r>
              <a:rPr lang="en-US" spc="-85" dirty="0"/>
              <a:t> </a:t>
            </a:r>
            <a:r>
              <a:rPr lang="en-US" spc="-60" dirty="0"/>
              <a:t>Procedure</a:t>
            </a:r>
            <a:endParaRPr lang="en-US" kern="1200" dirty="0">
              <a:latin typeface="+mj-lt"/>
              <a:ea typeface="+mj-ea"/>
              <a:cs typeface="+mj-cs"/>
            </a:endParaRPr>
          </a:p>
        </p:txBody>
      </p:sp>
      <p:sp>
        <p:nvSpPr>
          <p:cNvPr id="3" name="object 3"/>
          <p:cNvSpPr txBox="1"/>
          <p:nvPr/>
        </p:nvSpPr>
        <p:spPr>
          <a:xfrm>
            <a:off x="1150374" y="1690690"/>
            <a:ext cx="3886200" cy="4351338"/>
          </a:xfrm>
          <a:prstGeom prst="rect">
            <a:avLst/>
          </a:prstGeom>
        </p:spPr>
        <p:txBody>
          <a:bodyPr vert="horz" lIns="91440" tIns="45720" rIns="91440" bIns="45720" rtlCol="0">
            <a:normAutofit/>
          </a:bodyPr>
          <a:lstStyle/>
          <a:p>
            <a:pPr marL="12700" indent="-228600">
              <a:lnSpc>
                <a:spcPct val="90000"/>
              </a:lnSpc>
              <a:spcBef>
                <a:spcPts val="105"/>
              </a:spcBef>
              <a:buFont typeface="Arial" panose="020B0604020202020204" pitchFamily="34" charset="0"/>
              <a:buChar char="•"/>
            </a:pPr>
            <a:r>
              <a:rPr lang="en-US" sz="3200" spc="-10" dirty="0"/>
              <a:t>Associate Teachers should follow the School Absence Procedure.</a:t>
            </a:r>
          </a:p>
          <a:p>
            <a:pPr marL="12700" indent="-228600">
              <a:lnSpc>
                <a:spcPct val="90000"/>
              </a:lnSpc>
              <a:spcBef>
                <a:spcPts val="105"/>
              </a:spcBef>
              <a:buFont typeface="Arial" panose="020B0604020202020204" pitchFamily="34" charset="0"/>
              <a:buChar char="•"/>
            </a:pPr>
            <a:r>
              <a:rPr lang="en-US" sz="3200" spc="-10" dirty="0"/>
              <a:t>This is one of the first tasks they should do on their prelim visits.</a:t>
            </a:r>
            <a:endParaRPr lang="en-US" sz="3200" dirty="0"/>
          </a:p>
        </p:txBody>
      </p:sp>
      <p:pic>
        <p:nvPicPr>
          <p:cNvPr id="5" name="Picture 4">
            <a:extLst>
              <a:ext uri="{FF2B5EF4-FFF2-40B4-BE49-F238E27FC236}">
                <a16:creationId xmlns:a16="http://schemas.microsoft.com/office/drawing/2014/main" id="{A8B9D2D0-4B8D-1FAD-CCB5-5611A0E0A6B4}"/>
              </a:ext>
            </a:extLst>
          </p:cNvPr>
          <p:cNvPicPr>
            <a:picLocks noChangeAspect="1"/>
          </p:cNvPicPr>
          <p:nvPr/>
        </p:nvPicPr>
        <p:blipFill>
          <a:blip r:embed="rId2"/>
          <a:stretch>
            <a:fillRect/>
          </a:stretch>
        </p:blipFill>
        <p:spPr>
          <a:xfrm>
            <a:off x="6096000" y="1609574"/>
            <a:ext cx="5938684" cy="4024562"/>
          </a:xfrm>
          <a:prstGeom prst="rect">
            <a:avLst/>
          </a:prstGeom>
          <a:noFill/>
        </p:spPr>
      </p:pic>
    </p:spTree>
    <p:extLst>
      <p:ext uri="{BB962C8B-B14F-4D97-AF65-F5344CB8AC3E}">
        <p14:creationId xmlns:p14="http://schemas.microsoft.com/office/powerpoint/2010/main" val="2832935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31DA-75E7-4593-FE0E-60B4CE28E97C}"/>
              </a:ext>
            </a:extLst>
          </p:cNvPr>
          <p:cNvSpPr>
            <a:spLocks noGrp="1"/>
          </p:cNvSpPr>
          <p:nvPr>
            <p:ph type="title"/>
          </p:nvPr>
        </p:nvSpPr>
        <p:spPr>
          <a:xfrm>
            <a:off x="353961" y="361560"/>
            <a:ext cx="11577484" cy="1014669"/>
          </a:xfrm>
        </p:spPr>
        <p:txBody>
          <a:bodyPr>
            <a:normAutofit fontScale="90000"/>
          </a:bodyPr>
          <a:lstStyle/>
          <a:p>
            <a:pPr algn="ctr"/>
            <a:r>
              <a:rPr lang="en-GB" dirty="0"/>
              <a:t>Mentor Support </a:t>
            </a:r>
            <a:br>
              <a:rPr lang="en-GB" dirty="0"/>
            </a:br>
            <a:r>
              <a:rPr lang="en-GB" sz="2700" dirty="0">
                <a:ea typeface="Calibri" panose="020F0502020204030204" pitchFamily="34" charset="0"/>
              </a:rPr>
              <a:t>Access to all our University documentation, mentor CPD and partnership information. </a:t>
            </a:r>
            <a:br>
              <a:rPr lang="en-GB" sz="3000" dirty="0">
                <a:ea typeface="Calibri" panose="020F0502020204030204" pitchFamily="34" charset="0"/>
              </a:rPr>
            </a:br>
            <a:endParaRPr lang="en-GB" sz="3000" dirty="0"/>
          </a:p>
        </p:txBody>
      </p:sp>
      <p:sp>
        <p:nvSpPr>
          <p:cNvPr id="3" name="Content Placeholder 2">
            <a:extLst>
              <a:ext uri="{FF2B5EF4-FFF2-40B4-BE49-F238E27FC236}">
                <a16:creationId xmlns:a16="http://schemas.microsoft.com/office/drawing/2014/main" id="{AE657097-5C96-204C-1A27-E4EFAADC93FB}"/>
              </a:ext>
            </a:extLst>
          </p:cNvPr>
          <p:cNvSpPr>
            <a:spLocks noGrp="1"/>
          </p:cNvSpPr>
          <p:nvPr>
            <p:ph idx="1"/>
          </p:nvPr>
        </p:nvSpPr>
        <p:spPr>
          <a:xfrm>
            <a:off x="2723843" y="5883461"/>
            <a:ext cx="6616496" cy="612979"/>
          </a:xfrm>
        </p:spPr>
        <p:txBody>
          <a:bodyPr>
            <a:normAutofit/>
          </a:bodyPr>
          <a:lstStyle/>
          <a:p>
            <a:pPr marL="0" indent="0" algn="ctr">
              <a:buNone/>
            </a:pPr>
            <a:r>
              <a:rPr lang="en-GB" u="sng" dirty="0">
                <a:solidFill>
                  <a:srgbClr val="0563C1"/>
                </a:solidFill>
                <a:latin typeface="Calibri" panose="020F0502020204030204" pitchFamily="34" charset="0"/>
                <a:ea typeface="Calibri" panose="020F0502020204030204" pitchFamily="34" charset="0"/>
                <a:hlinkClick r:id="rId2"/>
              </a:rPr>
              <a:t>Primary Partnership Website</a:t>
            </a:r>
            <a:r>
              <a:rPr lang="en-GB" dirty="0">
                <a:solidFill>
                  <a:srgbClr val="0563C1"/>
                </a:solidFill>
                <a:latin typeface="Calibri" panose="020F0502020204030204" pitchFamily="34" charset="0"/>
                <a:ea typeface="Calibri" panose="020F0502020204030204" pitchFamily="34" charset="0"/>
              </a:rPr>
              <a:t>  </a:t>
            </a:r>
          </a:p>
          <a:p>
            <a:pPr marL="0" indent="0" algn="ctr">
              <a:buNone/>
            </a:pPr>
            <a:endParaRPr lang="en-GB" dirty="0">
              <a:solidFill>
                <a:srgbClr val="0563C1"/>
              </a:solidFill>
              <a:latin typeface="Calibri" panose="020F0502020204030204" pitchFamily="34" charset="0"/>
              <a:ea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id="{FD791E7E-FB71-AFDB-0C79-7973C943AF24}"/>
              </a:ext>
            </a:extLst>
          </p:cNvPr>
          <p:cNvPicPr>
            <a:picLocks noChangeAspect="1"/>
          </p:cNvPicPr>
          <p:nvPr/>
        </p:nvPicPr>
        <p:blipFill>
          <a:blip r:embed="rId3"/>
          <a:stretch>
            <a:fillRect/>
          </a:stretch>
        </p:blipFill>
        <p:spPr>
          <a:xfrm>
            <a:off x="2803787" y="1376229"/>
            <a:ext cx="6584426" cy="4341774"/>
          </a:xfrm>
          <a:prstGeom prst="rect">
            <a:avLst/>
          </a:prstGeom>
        </p:spPr>
      </p:pic>
    </p:spTree>
    <p:extLst>
      <p:ext uri="{BB962C8B-B14F-4D97-AF65-F5344CB8AC3E}">
        <p14:creationId xmlns:p14="http://schemas.microsoft.com/office/powerpoint/2010/main" val="1045749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3F0F-5BBB-47A2-AB1B-326EAA58C55A}"/>
              </a:ext>
            </a:extLst>
          </p:cNvPr>
          <p:cNvSpPr>
            <a:spLocks noGrp="1"/>
          </p:cNvSpPr>
          <p:nvPr>
            <p:ph type="title"/>
          </p:nvPr>
        </p:nvSpPr>
        <p:spPr>
          <a:xfrm>
            <a:off x="2152650" y="365127"/>
            <a:ext cx="7886700" cy="687610"/>
          </a:xfrm>
        </p:spPr>
        <p:txBody>
          <a:bodyPr>
            <a:normAutofit fontScale="90000"/>
          </a:bodyPr>
          <a:lstStyle/>
          <a:p>
            <a:pPr algn="ctr"/>
            <a:r>
              <a:rPr lang="en-GB" dirty="0"/>
              <a:t>Mentor Support  </a:t>
            </a:r>
            <a:br>
              <a:rPr lang="en-GB" dirty="0"/>
            </a:br>
            <a:r>
              <a:rPr lang="en-GB" dirty="0"/>
              <a:t> </a:t>
            </a:r>
            <a:r>
              <a:rPr lang="en-GB" sz="2400" dirty="0"/>
              <a:t>U</a:t>
            </a:r>
            <a:r>
              <a:rPr lang="en-GB" sz="2700" dirty="0"/>
              <a:t>pcoming support sessions</a:t>
            </a:r>
          </a:p>
        </p:txBody>
      </p:sp>
      <p:graphicFrame>
        <p:nvGraphicFramePr>
          <p:cNvPr id="4" name="Content Placeholder 3">
            <a:extLst>
              <a:ext uri="{FF2B5EF4-FFF2-40B4-BE49-F238E27FC236}">
                <a16:creationId xmlns:a16="http://schemas.microsoft.com/office/drawing/2014/main" id="{EC862134-0791-F943-F392-5B4D68897492}"/>
              </a:ext>
            </a:extLst>
          </p:cNvPr>
          <p:cNvGraphicFramePr>
            <a:graphicFrameLocks noGrp="1"/>
          </p:cNvGraphicFramePr>
          <p:nvPr>
            <p:ph idx="1"/>
            <p:extLst>
              <p:ext uri="{D42A27DB-BD31-4B8C-83A1-F6EECF244321}">
                <p14:modId xmlns:p14="http://schemas.microsoft.com/office/powerpoint/2010/main" val="272295144"/>
              </p:ext>
            </p:extLst>
          </p:nvPr>
        </p:nvGraphicFramePr>
        <p:xfrm>
          <a:off x="1455174" y="1340768"/>
          <a:ext cx="9444849" cy="4622206"/>
        </p:xfrm>
        <a:graphic>
          <a:graphicData uri="http://schemas.openxmlformats.org/drawingml/2006/table">
            <a:tbl>
              <a:tblPr/>
              <a:tblGrid>
                <a:gridCol w="1248862">
                  <a:extLst>
                    <a:ext uri="{9D8B030D-6E8A-4147-A177-3AD203B41FA5}">
                      <a16:colId xmlns:a16="http://schemas.microsoft.com/office/drawing/2014/main" val="2831510379"/>
                    </a:ext>
                  </a:extLst>
                </a:gridCol>
                <a:gridCol w="4515632">
                  <a:extLst>
                    <a:ext uri="{9D8B030D-6E8A-4147-A177-3AD203B41FA5}">
                      <a16:colId xmlns:a16="http://schemas.microsoft.com/office/drawing/2014/main" val="633569150"/>
                    </a:ext>
                  </a:extLst>
                </a:gridCol>
                <a:gridCol w="3680355">
                  <a:extLst>
                    <a:ext uri="{9D8B030D-6E8A-4147-A177-3AD203B41FA5}">
                      <a16:colId xmlns:a16="http://schemas.microsoft.com/office/drawing/2014/main" val="3894512039"/>
                    </a:ext>
                  </a:extLst>
                </a:gridCol>
              </a:tblGrid>
              <a:tr h="1281749">
                <a:tc>
                  <a:txBody>
                    <a:bodyPr/>
                    <a:lstStyle/>
                    <a:p>
                      <a:pPr algn="l" fontAlgn="base"/>
                      <a:r>
                        <a:rPr lang="en-GB" sz="2000" b="1" dirty="0">
                          <a:solidFill>
                            <a:srgbClr val="444444"/>
                          </a:solidFill>
                          <a:effectLst/>
                          <a:latin typeface="+mn-lt"/>
                        </a:rPr>
                        <a:t>CPD 3</a:t>
                      </a:r>
                    </a:p>
                  </a:txBody>
                  <a:tcPr marL="14400" marR="14400" marT="20203" marB="2020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2000" b="0" u="none" strike="noStrike" dirty="0">
                          <a:solidFill>
                            <a:srgbClr val="2560B9"/>
                          </a:solidFill>
                          <a:effectLst/>
                          <a:latin typeface="+mn-lt"/>
                          <a:hlinkClick r:id="rId2"/>
                        </a:rPr>
                        <a:t>Monday 22 January </a:t>
                      </a:r>
                      <a:r>
                        <a:rPr lang="en-GB" sz="2000" b="0" dirty="0">
                          <a:effectLst/>
                          <a:latin typeface="+mn-lt"/>
                        </a:rPr>
                        <a:t>or </a:t>
                      </a:r>
                      <a:r>
                        <a:rPr lang="en-GB" sz="2000" b="0" u="none" strike="noStrike" dirty="0">
                          <a:solidFill>
                            <a:srgbClr val="2560B9"/>
                          </a:solidFill>
                          <a:effectLst/>
                          <a:latin typeface="+mn-lt"/>
                          <a:hlinkClick r:id="rId3"/>
                        </a:rPr>
                        <a:t>Tuesday 23 January </a:t>
                      </a:r>
                      <a:endParaRPr lang="en-GB" sz="2000" b="0" dirty="0">
                        <a:effectLst/>
                        <a:latin typeface="+mn-lt"/>
                      </a:endParaRPr>
                    </a:p>
                    <a:p>
                      <a:pPr algn="l" fontAlgn="base"/>
                      <a:r>
                        <a:rPr lang="en-GB" sz="2000" b="0" dirty="0">
                          <a:effectLst/>
                          <a:latin typeface="+mn-lt"/>
                        </a:rPr>
                        <a:t>4.00 - 5.00 pm</a:t>
                      </a:r>
                    </a:p>
                  </a:txBody>
                  <a:tcPr marL="14400" marR="14400" marT="20203" marB="2020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1800" b="1" dirty="0">
                          <a:effectLst/>
                          <a:latin typeface="+mn-lt"/>
                        </a:rPr>
                        <a:t>Focus: </a:t>
                      </a:r>
                      <a:r>
                        <a:rPr lang="en-GB" sz="1800" b="0" dirty="0">
                          <a:effectLst/>
                          <a:latin typeface="+mn-lt"/>
                        </a:rPr>
                        <a:t>Bespoke: Supporting new schools and mentors working with PGCE SBT2 and BA Year 1 and 2 Associate Teachers. </a:t>
                      </a:r>
                    </a:p>
                  </a:txBody>
                  <a:tcPr marL="14400" marR="14400" marT="20203" marB="2020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3087217722"/>
                  </a:ext>
                </a:extLst>
              </a:tr>
              <a:tr h="2195417">
                <a:tc>
                  <a:txBody>
                    <a:bodyPr/>
                    <a:lstStyle/>
                    <a:p>
                      <a:pPr algn="l" fontAlgn="base"/>
                      <a:r>
                        <a:rPr lang="en-GB" sz="2000" b="1" dirty="0">
                          <a:solidFill>
                            <a:srgbClr val="444444"/>
                          </a:solidFill>
                          <a:effectLst/>
                          <a:latin typeface="+mn-lt"/>
                        </a:rPr>
                        <a:t>CPD 4</a:t>
                      </a:r>
                    </a:p>
                  </a:txBody>
                  <a:tcPr marL="14400" marR="14400" marT="20203" marB="2020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2000" b="0" u="none" strike="noStrike" dirty="0">
                          <a:solidFill>
                            <a:srgbClr val="2560B9"/>
                          </a:solidFill>
                          <a:effectLst/>
                          <a:latin typeface="+mn-lt"/>
                          <a:hlinkClick r:id="rId4"/>
                        </a:rPr>
                        <a:t>Tuesday 5 March </a:t>
                      </a:r>
                      <a:r>
                        <a:rPr lang="en-GB" sz="2000" b="0" dirty="0">
                          <a:effectLst/>
                          <a:latin typeface="+mn-lt"/>
                        </a:rPr>
                        <a:t> </a:t>
                      </a:r>
                      <a:r>
                        <a:rPr lang="en-GB" sz="2000" b="1" dirty="0">
                          <a:effectLst/>
                          <a:latin typeface="+mn-lt"/>
                        </a:rPr>
                        <a:t>or</a:t>
                      </a:r>
                      <a:r>
                        <a:rPr lang="en-GB" sz="2000" b="0" dirty="0">
                          <a:effectLst/>
                          <a:latin typeface="+mn-lt"/>
                        </a:rPr>
                        <a:t> </a:t>
                      </a:r>
                      <a:r>
                        <a:rPr lang="en-GB" sz="2000" b="0" u="none" strike="noStrike" dirty="0">
                          <a:solidFill>
                            <a:srgbClr val="2560B9"/>
                          </a:solidFill>
                          <a:effectLst/>
                          <a:latin typeface="+mn-lt"/>
                          <a:hlinkClick r:id="rId5"/>
                        </a:rPr>
                        <a:t>Thursday 7 March </a:t>
                      </a:r>
                      <a:endParaRPr lang="en-GB" sz="2000" b="0" dirty="0">
                        <a:effectLst/>
                        <a:latin typeface="+mn-lt"/>
                      </a:endParaRPr>
                    </a:p>
                    <a:p>
                      <a:pPr algn="l" fontAlgn="base"/>
                      <a:r>
                        <a:rPr lang="en-GB" sz="2000" b="0" dirty="0">
                          <a:effectLst/>
                          <a:latin typeface="+mn-lt"/>
                        </a:rPr>
                        <a:t>3.45 - 4.45 pm </a:t>
                      </a:r>
                    </a:p>
                  </a:txBody>
                  <a:tcPr marL="14400" marR="14400" marT="20203" marB="2020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1800" b="1" dirty="0">
                          <a:effectLst/>
                          <a:latin typeface="+mn-lt"/>
                        </a:rPr>
                        <a:t>Focus:</a:t>
                      </a:r>
                      <a:r>
                        <a:rPr lang="en-GB" sz="1800" b="0" dirty="0">
                          <a:effectLst/>
                          <a:latin typeface="+mn-lt"/>
                        </a:rPr>
                        <a:t> Challenging our Associate Teachers to use their developing subject knowledge to have an impact on the learners in their class. How does the Progress meeting demonstrate professional competency?</a:t>
                      </a:r>
                    </a:p>
                  </a:txBody>
                  <a:tcPr marL="14400" marR="14400" marT="20203" marB="2020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3157669113"/>
                  </a:ext>
                </a:extLst>
              </a:tr>
              <a:tr h="1145040">
                <a:tc>
                  <a:txBody>
                    <a:bodyPr/>
                    <a:lstStyle/>
                    <a:p>
                      <a:pPr algn="l" fontAlgn="base"/>
                      <a:r>
                        <a:rPr lang="en-GB" sz="2000" b="1" dirty="0">
                          <a:solidFill>
                            <a:srgbClr val="444444"/>
                          </a:solidFill>
                          <a:effectLst/>
                          <a:latin typeface="+mn-lt"/>
                        </a:rPr>
                        <a:t>Drop-in</a:t>
                      </a:r>
                    </a:p>
                  </a:txBody>
                  <a:tcPr marL="14400" marR="14400" marT="20203" marB="2020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2000" b="0" u="none" strike="noStrike" dirty="0">
                          <a:solidFill>
                            <a:srgbClr val="2560B9"/>
                          </a:solidFill>
                          <a:effectLst/>
                          <a:latin typeface="+mn-lt"/>
                          <a:hlinkClick r:id="rId6"/>
                        </a:rPr>
                        <a:t>Monday 22 April </a:t>
                      </a:r>
                      <a:r>
                        <a:rPr lang="en-GB" sz="2000" b="0" dirty="0">
                          <a:effectLst/>
                          <a:latin typeface="+mn-lt"/>
                        </a:rPr>
                        <a:t>or </a:t>
                      </a:r>
                      <a:r>
                        <a:rPr lang="en-GB" sz="2000" b="0" u="none" strike="noStrike" dirty="0">
                          <a:solidFill>
                            <a:srgbClr val="2560B9"/>
                          </a:solidFill>
                          <a:effectLst/>
                          <a:latin typeface="+mn-lt"/>
                          <a:hlinkClick r:id="rId7"/>
                        </a:rPr>
                        <a:t>Tuesday 23 April </a:t>
                      </a:r>
                      <a:endParaRPr lang="en-GB" sz="2000" b="0" dirty="0">
                        <a:effectLst/>
                        <a:latin typeface="+mn-lt"/>
                      </a:endParaRPr>
                    </a:p>
                    <a:p>
                      <a:pPr algn="l" fontAlgn="base"/>
                      <a:r>
                        <a:rPr lang="en-GB" sz="2000" b="0" dirty="0">
                          <a:effectLst/>
                          <a:latin typeface="+mn-lt"/>
                        </a:rPr>
                        <a:t>4.00 - 5.00 pm </a:t>
                      </a:r>
                    </a:p>
                  </a:txBody>
                  <a:tcPr marL="14400" marR="14400" marT="20203" marB="2020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fontAlgn="base"/>
                      <a:r>
                        <a:rPr lang="en-GB" sz="1800" b="1" dirty="0">
                          <a:effectLst/>
                          <a:latin typeface="+mn-lt"/>
                        </a:rPr>
                        <a:t>Focus: </a:t>
                      </a:r>
                      <a:r>
                        <a:rPr lang="en-GB" sz="1800" b="0" dirty="0">
                          <a:effectLst/>
                          <a:latin typeface="+mn-lt"/>
                        </a:rPr>
                        <a:t>Questions and answer drop-in session to support all mentors in school. </a:t>
                      </a:r>
                    </a:p>
                  </a:txBody>
                  <a:tcPr marL="14400" marR="14400" marT="20203" marB="2020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731626276"/>
                  </a:ext>
                </a:extLst>
              </a:tr>
            </a:tbl>
          </a:graphicData>
        </a:graphic>
      </p:graphicFrame>
      <p:sp>
        <p:nvSpPr>
          <p:cNvPr id="7" name="TextBox 6">
            <a:extLst>
              <a:ext uri="{FF2B5EF4-FFF2-40B4-BE49-F238E27FC236}">
                <a16:creationId xmlns:a16="http://schemas.microsoft.com/office/drawing/2014/main" id="{0C4B7413-20D7-200B-5F58-C218045298EC}"/>
              </a:ext>
            </a:extLst>
          </p:cNvPr>
          <p:cNvSpPr txBox="1"/>
          <p:nvPr/>
        </p:nvSpPr>
        <p:spPr>
          <a:xfrm>
            <a:off x="1291977" y="5962974"/>
            <a:ext cx="7961684" cy="400110"/>
          </a:xfrm>
          <a:prstGeom prst="rect">
            <a:avLst/>
          </a:prstGeom>
          <a:noFill/>
        </p:spPr>
        <p:txBody>
          <a:bodyPr wrap="square" rtlCol="0">
            <a:spAutoFit/>
          </a:bodyPr>
          <a:lstStyle/>
          <a:p>
            <a:r>
              <a:rPr lang="en-GB" sz="2000" b="1" dirty="0">
                <a:solidFill>
                  <a:prstClr val="black"/>
                </a:solidFill>
                <a:latin typeface="Calibri" panose="020F0502020204030204"/>
              </a:rPr>
              <a:t>CPD Sessions will be recorded and can be accessed at any time via  </a:t>
            </a:r>
          </a:p>
        </p:txBody>
      </p:sp>
      <p:sp>
        <p:nvSpPr>
          <p:cNvPr id="9" name="TextBox 8">
            <a:extLst>
              <a:ext uri="{FF2B5EF4-FFF2-40B4-BE49-F238E27FC236}">
                <a16:creationId xmlns:a16="http://schemas.microsoft.com/office/drawing/2014/main" id="{C69AAE63-5B2D-0E00-F84D-0F9314321107}"/>
              </a:ext>
            </a:extLst>
          </p:cNvPr>
          <p:cNvSpPr txBox="1"/>
          <p:nvPr/>
        </p:nvSpPr>
        <p:spPr>
          <a:xfrm>
            <a:off x="8303819" y="5962974"/>
            <a:ext cx="3096683" cy="400110"/>
          </a:xfrm>
          <a:prstGeom prst="rect">
            <a:avLst/>
          </a:prstGeom>
          <a:noFill/>
        </p:spPr>
        <p:txBody>
          <a:bodyPr wrap="square">
            <a:spAutoFit/>
          </a:bodyPr>
          <a:lstStyle/>
          <a:p>
            <a:r>
              <a:rPr lang="en-GB" sz="2000" dirty="0">
                <a:solidFill>
                  <a:prstClr val="black"/>
                </a:solidFill>
                <a:latin typeface="Calibri" panose="020F0502020204030204"/>
                <a:hlinkClick r:id="rId8"/>
              </a:rPr>
              <a:t>Mentor CPD and Support</a:t>
            </a:r>
            <a:endParaRPr lang="en-GB" sz="2000" dirty="0">
              <a:solidFill>
                <a:prstClr val="black"/>
              </a:solidFill>
              <a:latin typeface="Calibri" panose="020F0502020204030204"/>
            </a:endParaRPr>
          </a:p>
        </p:txBody>
      </p:sp>
    </p:spTree>
    <p:extLst>
      <p:ext uri="{BB962C8B-B14F-4D97-AF65-F5344CB8AC3E}">
        <p14:creationId xmlns:p14="http://schemas.microsoft.com/office/powerpoint/2010/main" val="1992680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4699-A07C-B702-9772-23080A27F564}"/>
              </a:ext>
            </a:extLst>
          </p:cNvPr>
          <p:cNvSpPr>
            <a:spLocks noGrp="1"/>
          </p:cNvSpPr>
          <p:nvPr>
            <p:ph type="title"/>
          </p:nvPr>
        </p:nvSpPr>
        <p:spPr/>
        <p:txBody>
          <a:bodyPr/>
          <a:lstStyle/>
          <a:p>
            <a:r>
              <a:rPr lang="en-GB" dirty="0"/>
              <a:t>Useful Contacts</a:t>
            </a:r>
          </a:p>
        </p:txBody>
      </p:sp>
      <p:sp>
        <p:nvSpPr>
          <p:cNvPr id="3" name="Content Placeholder 2">
            <a:extLst>
              <a:ext uri="{FF2B5EF4-FFF2-40B4-BE49-F238E27FC236}">
                <a16:creationId xmlns:a16="http://schemas.microsoft.com/office/drawing/2014/main" id="{02C01CC0-395F-51A8-F733-49E45963314F}"/>
              </a:ext>
            </a:extLst>
          </p:cNvPr>
          <p:cNvSpPr>
            <a:spLocks noGrp="1"/>
          </p:cNvSpPr>
          <p:nvPr>
            <p:ph idx="1"/>
          </p:nvPr>
        </p:nvSpPr>
        <p:spPr/>
        <p:txBody>
          <a:bodyPr>
            <a:normAutofit lnSpcReduction="10000"/>
          </a:bodyPr>
          <a:lstStyle/>
          <a:p>
            <a:pPr marL="0" indent="0" algn="ctr">
              <a:buNone/>
            </a:pPr>
            <a:r>
              <a:rPr lang="en-GB" dirty="0"/>
              <a:t>PGCE Course Team:</a:t>
            </a:r>
          </a:p>
          <a:p>
            <a:pPr marL="0" indent="0" algn="ctr">
              <a:buNone/>
            </a:pPr>
            <a:r>
              <a:rPr lang="en-GB" dirty="0">
                <a:hlinkClick r:id="rId2"/>
              </a:rPr>
              <a:t>PrimaryandEarlyYearsPGCECourseTeam@bcu.ac.uk</a:t>
            </a:r>
            <a:endParaRPr lang="en-GB" dirty="0"/>
          </a:p>
          <a:p>
            <a:pPr algn="ctr"/>
            <a:endParaRPr lang="en-GB" dirty="0"/>
          </a:p>
          <a:p>
            <a:pPr marL="0" indent="0" algn="ctr">
              <a:buNone/>
            </a:pPr>
            <a:r>
              <a:rPr lang="en-GB" dirty="0"/>
              <a:t>Education Partnerships Team:</a:t>
            </a:r>
          </a:p>
          <a:p>
            <a:pPr marL="0" indent="0" algn="ctr">
              <a:buNone/>
            </a:pPr>
            <a:r>
              <a:rPr lang="en-GB" dirty="0">
                <a:hlinkClick r:id="rId3"/>
              </a:rPr>
              <a:t>HELS.Placements@bcu.ac.uk</a:t>
            </a:r>
            <a:endParaRPr lang="en-GB" dirty="0"/>
          </a:p>
          <a:p>
            <a:pPr marL="0" indent="0" algn="ctr">
              <a:buNone/>
            </a:pPr>
            <a:endParaRPr lang="en-GB" dirty="0"/>
          </a:p>
          <a:p>
            <a:pPr marL="0" indent="0" algn="ctr">
              <a:buNone/>
            </a:pPr>
            <a:r>
              <a:rPr lang="en-GB" dirty="0"/>
              <a:t>Primary Partnership Lead:</a:t>
            </a:r>
          </a:p>
          <a:p>
            <a:pPr marL="0" indent="0" algn="ctr">
              <a:buNone/>
            </a:pPr>
            <a:r>
              <a:rPr lang="en-GB" dirty="0"/>
              <a:t>Anne Whitacre</a:t>
            </a:r>
          </a:p>
          <a:p>
            <a:pPr marL="0" indent="0" algn="ctr">
              <a:buNone/>
            </a:pPr>
            <a:r>
              <a:rPr lang="en-GB" dirty="0">
                <a:hlinkClick r:id="rId4"/>
              </a:rPr>
              <a:t>anne.whitacre@bcu.ac.uk</a:t>
            </a:r>
            <a:r>
              <a:rPr lang="en-GB" dirty="0"/>
              <a:t> </a:t>
            </a:r>
          </a:p>
          <a:p>
            <a:endParaRPr lang="en-GB" dirty="0"/>
          </a:p>
        </p:txBody>
      </p:sp>
    </p:spTree>
    <p:extLst>
      <p:ext uri="{BB962C8B-B14F-4D97-AF65-F5344CB8AC3E}">
        <p14:creationId xmlns:p14="http://schemas.microsoft.com/office/powerpoint/2010/main" val="11062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C62B-6BC8-4A33-B9D4-CB1B9D0DF141}"/>
              </a:ext>
            </a:extLst>
          </p:cNvPr>
          <p:cNvSpPr>
            <a:spLocks noGrp="1"/>
          </p:cNvSpPr>
          <p:nvPr>
            <p:ph type="title"/>
          </p:nvPr>
        </p:nvSpPr>
        <p:spPr>
          <a:xfrm>
            <a:off x="1847528" y="260649"/>
            <a:ext cx="8712968" cy="1325563"/>
          </a:xfrm>
        </p:spPr>
        <p:txBody>
          <a:bodyPr/>
          <a:lstStyle/>
          <a:p>
            <a:pPr algn="ctr"/>
            <a:r>
              <a:rPr lang="en-GB" dirty="0"/>
              <a:t>Subject Specific Development Journal</a:t>
            </a:r>
          </a:p>
        </p:txBody>
      </p:sp>
      <p:pic>
        <p:nvPicPr>
          <p:cNvPr id="7" name="Content Placeholder 6">
            <a:extLst>
              <a:ext uri="{FF2B5EF4-FFF2-40B4-BE49-F238E27FC236}">
                <a16:creationId xmlns:a16="http://schemas.microsoft.com/office/drawing/2014/main" id="{DA7F28FC-79D4-4D11-8AB2-28076A4DF774}"/>
              </a:ext>
            </a:extLst>
          </p:cNvPr>
          <p:cNvPicPr>
            <a:picLocks noGrp="1" noChangeAspect="1"/>
          </p:cNvPicPr>
          <p:nvPr>
            <p:ph idx="1"/>
          </p:nvPr>
        </p:nvPicPr>
        <p:blipFill>
          <a:blip r:embed="rId2"/>
          <a:stretch>
            <a:fillRect/>
          </a:stretch>
        </p:blipFill>
        <p:spPr>
          <a:xfrm>
            <a:off x="2762942" y="1412775"/>
            <a:ext cx="7032605" cy="47373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2973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finally…….</a:t>
            </a:r>
          </a:p>
        </p:txBody>
      </p:sp>
      <p:sp>
        <p:nvSpPr>
          <p:cNvPr id="3" name="Content Placeholder 2"/>
          <p:cNvSpPr>
            <a:spLocks noGrp="1"/>
          </p:cNvSpPr>
          <p:nvPr>
            <p:ph idx="1"/>
          </p:nvPr>
        </p:nvSpPr>
        <p:spPr/>
        <p:txBody>
          <a:bodyPr>
            <a:normAutofit/>
          </a:bodyPr>
          <a:lstStyle/>
          <a:p>
            <a:pPr marL="0" indent="0" algn="ctr">
              <a:buNone/>
            </a:pPr>
            <a:r>
              <a:rPr lang="en-GB" sz="6600">
                <a:solidFill>
                  <a:srgbClr val="D32398"/>
                </a:solidFill>
              </a:rPr>
              <a:t>Any Questions?</a:t>
            </a:r>
            <a:endParaRPr lang="en-GB" sz="6600" dirty="0">
              <a:solidFill>
                <a:srgbClr val="D32398"/>
              </a:solidFill>
            </a:endParaRPr>
          </a:p>
        </p:txBody>
      </p:sp>
    </p:spTree>
    <p:extLst>
      <p:ext uri="{BB962C8B-B14F-4D97-AF65-F5344CB8AC3E}">
        <p14:creationId xmlns:p14="http://schemas.microsoft.com/office/powerpoint/2010/main" val="152471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237E1B-5FBC-A6ED-849B-1E5C8A7DEDD2}"/>
              </a:ext>
            </a:extLst>
          </p:cNvPr>
          <p:cNvSpPr>
            <a:spLocks noGrp="1"/>
          </p:cNvSpPr>
          <p:nvPr>
            <p:ph type="title"/>
          </p:nvPr>
        </p:nvSpPr>
        <p:spPr>
          <a:xfrm>
            <a:off x="838200" y="365125"/>
            <a:ext cx="10515600" cy="1325563"/>
          </a:xfrm>
        </p:spPr>
        <p:txBody>
          <a:bodyPr/>
          <a:lstStyle/>
          <a:p>
            <a:pPr algn="ctr"/>
            <a:r>
              <a:rPr lang="en-US" dirty="0"/>
              <a:t>Phase 2 of BCU Curriculum</a:t>
            </a:r>
          </a:p>
        </p:txBody>
      </p:sp>
      <p:pic>
        <p:nvPicPr>
          <p:cNvPr id="4" name="Picture 3">
            <a:extLst>
              <a:ext uri="{FF2B5EF4-FFF2-40B4-BE49-F238E27FC236}">
                <a16:creationId xmlns:a16="http://schemas.microsoft.com/office/drawing/2014/main" id="{8F5949EF-0BAC-39E2-D6DA-70E4FFE78BCB}"/>
              </a:ext>
            </a:extLst>
          </p:cNvPr>
          <p:cNvPicPr>
            <a:picLocks noChangeAspect="1"/>
          </p:cNvPicPr>
          <p:nvPr/>
        </p:nvPicPr>
        <p:blipFill>
          <a:blip r:embed="rId2"/>
          <a:stretch>
            <a:fillRect/>
          </a:stretch>
        </p:blipFill>
        <p:spPr>
          <a:xfrm>
            <a:off x="838200" y="2397665"/>
            <a:ext cx="10515600" cy="3207257"/>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71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83" y="125760"/>
            <a:ext cx="8322956" cy="1143000"/>
          </a:xfrm>
        </p:spPr>
        <p:txBody>
          <a:bodyPr>
            <a:noAutofit/>
          </a:bodyPr>
          <a:lstStyle/>
          <a:p>
            <a:r>
              <a:rPr lang="en-GB" dirty="0"/>
              <a:t>School Based Training </a:t>
            </a:r>
          </a:p>
        </p:txBody>
      </p:sp>
      <p:sp>
        <p:nvSpPr>
          <p:cNvPr id="3" name="Content Placeholder 2"/>
          <p:cNvSpPr>
            <a:spLocks noGrp="1"/>
          </p:cNvSpPr>
          <p:nvPr>
            <p:ph idx="1"/>
          </p:nvPr>
        </p:nvSpPr>
        <p:spPr>
          <a:xfrm>
            <a:off x="1789515" y="1268760"/>
            <a:ext cx="8830460" cy="4351338"/>
          </a:xfrm>
        </p:spPr>
        <p:txBody>
          <a:bodyPr vert="horz" lIns="91440" tIns="45720" rIns="91440" bIns="45720" rtlCol="0" anchor="t">
            <a:noAutofit/>
          </a:bodyPr>
          <a:lstStyle/>
          <a:p>
            <a:pPr algn="just" fontAlgn="base">
              <a:spcAft>
                <a:spcPts val="400"/>
              </a:spcAft>
            </a:pPr>
            <a:r>
              <a:rPr lang="en-GB" sz="2400" b="1" dirty="0">
                <a:latin typeface="Calibri" panose="020F0502020204030204" pitchFamily="34" charset="0"/>
                <a:ea typeface="Times New Roman" panose="02020603050405020304" pitchFamily="18" charset="0"/>
              </a:rPr>
              <a:t>Preliminary Visits</a:t>
            </a:r>
            <a:r>
              <a:rPr lang="en-GB" sz="2400" dirty="0">
                <a:latin typeface="Calibri" panose="020F0502020204030204" pitchFamily="34" charset="0"/>
                <a:ea typeface="Times New Roman" panose="02020603050405020304" pitchFamily="18" charset="0"/>
              </a:rPr>
              <a:t>: 22</a:t>
            </a:r>
            <a:r>
              <a:rPr lang="en-GB" sz="2400" baseline="30000" dirty="0">
                <a:latin typeface="Calibri" panose="020F0502020204030204" pitchFamily="34" charset="0"/>
                <a:ea typeface="Times New Roman" panose="02020603050405020304" pitchFamily="18" charset="0"/>
              </a:rPr>
              <a:t>nd</a:t>
            </a:r>
            <a:r>
              <a:rPr lang="en-GB" sz="2400" dirty="0">
                <a:latin typeface="Calibri" panose="020F0502020204030204" pitchFamily="34" charset="0"/>
                <a:ea typeface="Times New Roman" panose="02020603050405020304" pitchFamily="18" charset="0"/>
              </a:rPr>
              <a:t>, 23</a:t>
            </a:r>
            <a:r>
              <a:rPr lang="en-GB" sz="2400" baseline="30000" dirty="0">
                <a:latin typeface="Calibri" panose="020F0502020204030204" pitchFamily="34" charset="0"/>
                <a:ea typeface="Times New Roman" panose="02020603050405020304" pitchFamily="18" charset="0"/>
              </a:rPr>
              <a:t>rd</a:t>
            </a:r>
            <a:r>
              <a:rPr lang="en-GB" sz="2400" dirty="0">
                <a:latin typeface="Calibri" panose="020F0502020204030204" pitchFamily="34" charset="0"/>
                <a:ea typeface="Times New Roman" panose="02020603050405020304" pitchFamily="18" charset="0"/>
              </a:rPr>
              <a:t>, 24</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,25</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29</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30</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31</a:t>
            </a:r>
            <a:r>
              <a:rPr lang="en-GB" sz="2400" baseline="30000" dirty="0">
                <a:latin typeface="Calibri" panose="020F0502020204030204" pitchFamily="34" charset="0"/>
                <a:ea typeface="Times New Roman" panose="02020603050405020304" pitchFamily="18" charset="0"/>
              </a:rPr>
              <a:t>st</a:t>
            </a:r>
            <a:r>
              <a:rPr lang="en-GB" sz="2400" dirty="0">
                <a:latin typeface="Calibri" panose="020F0502020204030204" pitchFamily="34" charset="0"/>
                <a:ea typeface="Times New Roman" panose="02020603050405020304" pitchFamily="18" charset="0"/>
              </a:rPr>
              <a:t> Jan, 1</a:t>
            </a:r>
            <a:r>
              <a:rPr lang="en-GB" sz="2400" baseline="30000" dirty="0">
                <a:latin typeface="Calibri" panose="020F0502020204030204" pitchFamily="34" charset="0"/>
                <a:ea typeface="Times New Roman" panose="02020603050405020304" pitchFamily="18" charset="0"/>
              </a:rPr>
              <a:t>st</a:t>
            </a:r>
            <a:r>
              <a:rPr lang="en-GB" sz="2400" dirty="0">
                <a:latin typeface="Calibri" panose="020F0502020204030204" pitchFamily="34" charset="0"/>
                <a:ea typeface="Times New Roman" panose="02020603050405020304" pitchFamily="18" charset="0"/>
              </a:rPr>
              <a:t> Feb</a:t>
            </a:r>
            <a:endParaRPr lang="en-GB" sz="2400" dirty="0">
              <a:latin typeface="Arial" panose="020B0604020202020204" pitchFamily="34" charset="0"/>
              <a:ea typeface="Times New Roman" panose="02020603050405020304" pitchFamily="18" charset="0"/>
            </a:endParaRPr>
          </a:p>
          <a:p>
            <a:pPr algn="just" fontAlgn="base">
              <a:spcAft>
                <a:spcPts val="400"/>
              </a:spcAft>
            </a:pPr>
            <a:r>
              <a:rPr lang="en-GB" sz="2400" b="1" dirty="0">
                <a:latin typeface="Calibri" panose="020F0502020204030204" pitchFamily="34" charset="0"/>
                <a:ea typeface="Times New Roman" panose="02020603050405020304" pitchFamily="18" charset="0"/>
              </a:rPr>
              <a:t>UT Sign Off:</a:t>
            </a:r>
            <a:r>
              <a:rPr lang="en-GB" sz="2400" dirty="0">
                <a:latin typeface="Calibri" panose="020F0502020204030204" pitchFamily="34" charset="0"/>
                <a:ea typeface="Times New Roman" panose="02020603050405020304" pitchFamily="18" charset="0"/>
              </a:rPr>
              <a:t> Week Beg: 29</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January – ONLINE – Associate Teachers will be in school</a:t>
            </a:r>
            <a:endParaRPr lang="en-GB" sz="2400" dirty="0">
              <a:latin typeface="Arial" panose="020B0604020202020204" pitchFamily="34" charset="0"/>
              <a:ea typeface="Times New Roman" panose="02020603050405020304" pitchFamily="18" charset="0"/>
            </a:endParaRPr>
          </a:p>
          <a:p>
            <a:pPr algn="just" fontAlgn="base">
              <a:spcAft>
                <a:spcPts val="400"/>
              </a:spcAft>
            </a:pPr>
            <a:r>
              <a:rPr lang="en-GB" sz="2400" b="1" dirty="0">
                <a:latin typeface="Calibri" panose="020F0502020204030204" pitchFamily="34" charset="0"/>
                <a:ea typeface="Times New Roman" panose="02020603050405020304" pitchFamily="18" charset="0"/>
              </a:rPr>
              <a:t>Block Placement Dates:</a:t>
            </a:r>
            <a:r>
              <a:rPr lang="en-GB" sz="2400" dirty="0">
                <a:latin typeface="Calibri" panose="020F0502020204030204" pitchFamily="34" charset="0"/>
                <a:ea typeface="Times New Roman" panose="02020603050405020304" pitchFamily="18" charset="0"/>
              </a:rPr>
              <a:t> 5</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Feb – 22</a:t>
            </a:r>
            <a:r>
              <a:rPr lang="en-GB" sz="2400" baseline="30000" dirty="0">
                <a:latin typeface="Calibri" panose="020F0502020204030204" pitchFamily="34" charset="0"/>
                <a:ea typeface="Times New Roman" panose="02020603050405020304" pitchFamily="18" charset="0"/>
              </a:rPr>
              <a:t>nd</a:t>
            </a:r>
            <a:r>
              <a:rPr lang="en-GB" sz="2400" dirty="0">
                <a:latin typeface="Calibri" panose="020F0502020204030204" pitchFamily="34" charset="0"/>
                <a:ea typeface="Times New Roman" panose="02020603050405020304" pitchFamily="18" charset="0"/>
              </a:rPr>
              <a:t> March</a:t>
            </a:r>
            <a:endParaRPr lang="en-GB" sz="2400" dirty="0">
              <a:latin typeface="Arial" panose="020B0604020202020204" pitchFamily="34" charset="0"/>
              <a:ea typeface="Times New Roman" panose="02020603050405020304" pitchFamily="18" charset="0"/>
            </a:endParaRPr>
          </a:p>
          <a:p>
            <a:pPr algn="just" fontAlgn="base">
              <a:spcAft>
                <a:spcPts val="400"/>
              </a:spcAft>
            </a:pPr>
            <a:r>
              <a:rPr lang="en-GB" sz="2400" b="1" dirty="0">
                <a:latin typeface="Calibri" panose="020F0502020204030204" pitchFamily="34" charset="0"/>
                <a:ea typeface="Times New Roman" panose="02020603050405020304" pitchFamily="18" charset="0"/>
              </a:rPr>
              <a:t>Review Meeting:</a:t>
            </a:r>
            <a:r>
              <a:rPr lang="en-GB" sz="2400" dirty="0">
                <a:latin typeface="Calibri" panose="020F0502020204030204" pitchFamily="34" charset="0"/>
                <a:ea typeface="Times New Roman" panose="02020603050405020304" pitchFamily="18" charset="0"/>
              </a:rPr>
              <a:t>  WB: 4</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March</a:t>
            </a:r>
            <a:endParaRPr lang="en-GB" sz="2400" dirty="0">
              <a:latin typeface="Arial" panose="020B0604020202020204" pitchFamily="34" charset="0"/>
              <a:ea typeface="Times New Roman" panose="02020603050405020304" pitchFamily="18" charset="0"/>
            </a:endParaRPr>
          </a:p>
          <a:p>
            <a:pPr algn="just" fontAlgn="base">
              <a:spcAft>
                <a:spcPts val="400"/>
              </a:spcAft>
            </a:pPr>
            <a:r>
              <a:rPr lang="en-GB" sz="2400" b="1" dirty="0">
                <a:latin typeface="Calibri" panose="020F0502020204030204" pitchFamily="34" charset="0"/>
                <a:ea typeface="Times New Roman" panose="02020603050405020304" pitchFamily="18" charset="0"/>
              </a:rPr>
              <a:t>Progress Meeting:</a:t>
            </a:r>
            <a:r>
              <a:rPr lang="en-GB" sz="2400" dirty="0">
                <a:latin typeface="Calibri" panose="020F0502020204030204" pitchFamily="34" charset="0"/>
                <a:ea typeface="Times New Roman" panose="02020603050405020304" pitchFamily="18" charset="0"/>
              </a:rPr>
              <a:t> WB: 18</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March</a:t>
            </a:r>
            <a:endParaRPr lang="en-GB" sz="2400" dirty="0">
              <a:latin typeface="Arial" panose="020B0604020202020204" pitchFamily="34" charset="0"/>
              <a:ea typeface="Times New Roman" panose="02020603050405020304" pitchFamily="18" charset="0"/>
            </a:endParaRPr>
          </a:p>
          <a:p>
            <a:pPr algn="just" fontAlgn="base">
              <a:spcAft>
                <a:spcPts val="400"/>
              </a:spcAft>
            </a:pPr>
            <a:r>
              <a:rPr lang="en-GB" sz="2400" b="1" dirty="0">
                <a:latin typeface="Calibri" panose="020F0502020204030204" pitchFamily="34" charset="0"/>
                <a:ea typeface="Times New Roman" panose="02020603050405020304" pitchFamily="18" charset="0"/>
              </a:rPr>
              <a:t>UT Debrief:</a:t>
            </a:r>
            <a:r>
              <a:rPr lang="en-GB" sz="2400" dirty="0">
                <a:latin typeface="Calibri" panose="020F0502020204030204" pitchFamily="34" charset="0"/>
                <a:ea typeface="Times New Roman" panose="02020603050405020304" pitchFamily="18" charset="0"/>
              </a:rPr>
              <a:t>  WB: 8</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April</a:t>
            </a:r>
            <a:endParaRPr lang="en-GB" sz="2400" dirty="0">
              <a:latin typeface="Arial" panose="020B0604020202020204" pitchFamily="34" charset="0"/>
              <a:ea typeface="Times New Roman" panose="02020603050405020304" pitchFamily="18" charset="0"/>
            </a:endParaRPr>
          </a:p>
          <a:p>
            <a:pPr algn="just" fontAlgn="base">
              <a:spcAft>
                <a:spcPts val="400"/>
              </a:spcAft>
            </a:pPr>
            <a:r>
              <a:rPr lang="en-GB" sz="2400" b="1" dirty="0">
                <a:latin typeface="Calibri" panose="020F0502020204030204" pitchFamily="34" charset="0"/>
                <a:ea typeface="Times New Roman" panose="02020603050405020304" pitchFamily="18" charset="0"/>
              </a:rPr>
              <a:t>University Days:</a:t>
            </a:r>
            <a:r>
              <a:rPr lang="en-GB" sz="2400" dirty="0">
                <a:latin typeface="Calibri" panose="020F0502020204030204" pitchFamily="34" charset="0"/>
                <a:ea typeface="Times New Roman" panose="02020603050405020304" pitchFamily="18" charset="0"/>
              </a:rPr>
              <a:t>    26</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Jan, 2</a:t>
            </a:r>
            <a:r>
              <a:rPr lang="en-GB" sz="2400" baseline="30000" dirty="0">
                <a:latin typeface="Calibri" panose="020F0502020204030204" pitchFamily="34" charset="0"/>
                <a:ea typeface="Times New Roman" panose="02020603050405020304" pitchFamily="18" charset="0"/>
              </a:rPr>
              <a:t>nd</a:t>
            </a:r>
            <a:r>
              <a:rPr lang="en-GB" sz="2400" dirty="0">
                <a:latin typeface="Calibri" panose="020F0502020204030204" pitchFamily="34" charset="0"/>
                <a:ea typeface="Times New Roman" panose="02020603050405020304" pitchFamily="18" charset="0"/>
              </a:rPr>
              <a:t>, 9</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23</a:t>
            </a:r>
            <a:r>
              <a:rPr lang="en-GB" sz="2400" baseline="30000" dirty="0">
                <a:latin typeface="Calibri" panose="020F0502020204030204" pitchFamily="34" charset="0"/>
                <a:ea typeface="Times New Roman" panose="02020603050405020304" pitchFamily="18" charset="0"/>
              </a:rPr>
              <a:t>rd</a:t>
            </a:r>
            <a:r>
              <a:rPr lang="en-GB" sz="2400" dirty="0">
                <a:latin typeface="Calibri" panose="020F0502020204030204" pitchFamily="34" charset="0"/>
                <a:ea typeface="Times New Roman" panose="02020603050405020304" pitchFamily="18" charset="0"/>
              </a:rPr>
              <a:t> Feb, 1</a:t>
            </a:r>
            <a:r>
              <a:rPr lang="en-GB" sz="2400" baseline="30000" dirty="0">
                <a:latin typeface="Calibri" panose="020F0502020204030204" pitchFamily="34" charset="0"/>
                <a:ea typeface="Times New Roman" panose="02020603050405020304" pitchFamily="18" charset="0"/>
              </a:rPr>
              <a:t>st</a:t>
            </a:r>
            <a:r>
              <a:rPr lang="en-GB" sz="2400" dirty="0">
                <a:latin typeface="Calibri" panose="020F0502020204030204" pitchFamily="34" charset="0"/>
                <a:ea typeface="Times New Roman" panose="02020603050405020304" pitchFamily="18" charset="0"/>
              </a:rPr>
              <a:t>, 8</a:t>
            </a:r>
            <a:r>
              <a:rPr lang="en-GB" sz="2400" baseline="30000" dirty="0">
                <a:latin typeface="Calibri" panose="020F0502020204030204" pitchFamily="34" charset="0"/>
                <a:ea typeface="Times New Roman" panose="02020603050405020304" pitchFamily="18" charset="0"/>
              </a:rPr>
              <a:t>th</a:t>
            </a:r>
            <a:r>
              <a:rPr lang="en-GB" sz="2400" dirty="0">
                <a:latin typeface="Calibri" panose="020F0502020204030204" pitchFamily="34" charset="0"/>
                <a:ea typeface="Times New Roman" panose="02020603050405020304" pitchFamily="18" charset="0"/>
              </a:rPr>
              <a:t> March</a:t>
            </a:r>
            <a:r>
              <a:rPr lang="en-GB" sz="2400" baseline="30000" dirty="0">
                <a:latin typeface="Calibri" panose="020F0502020204030204" pitchFamily="34" charset="0"/>
                <a:ea typeface="Times New Roman" panose="02020603050405020304" pitchFamily="18" charset="0"/>
              </a:rPr>
              <a:t>    </a:t>
            </a:r>
            <a:endParaRPr lang="en-GB" sz="2400" dirty="0">
              <a:latin typeface="Arial" panose="020B0604020202020204" pitchFamily="34" charset="0"/>
              <a:ea typeface="Times New Roman" panose="02020603050405020304" pitchFamily="18" charset="0"/>
            </a:endParaRPr>
          </a:p>
          <a:p>
            <a:pPr marL="0" indent="0">
              <a:buNone/>
            </a:pPr>
            <a:br>
              <a:rPr lang="en-GB" sz="1800" dirty="0">
                <a:latin typeface="Segoe UI" panose="020B0502040204020203" pitchFamily="34" charset="0"/>
                <a:ea typeface="Times New Roman" panose="02020603050405020304" pitchFamily="18" charset="0"/>
              </a:rPr>
            </a:br>
            <a:endParaRPr lang="en-GB" sz="2000" dirty="0">
              <a:solidFill>
                <a:srgbClr val="0070C0"/>
              </a:solidFill>
            </a:endParaRPr>
          </a:p>
        </p:txBody>
      </p:sp>
      <p:pic>
        <p:nvPicPr>
          <p:cNvPr id="4" name="Picture 3"/>
          <p:cNvPicPr>
            <a:picLocks noChangeAspect="1"/>
          </p:cNvPicPr>
          <p:nvPr/>
        </p:nvPicPr>
        <p:blipFill>
          <a:blip r:embed="rId3"/>
          <a:stretch>
            <a:fillRect/>
          </a:stretch>
        </p:blipFill>
        <p:spPr>
          <a:xfrm>
            <a:off x="9032333" y="2924944"/>
            <a:ext cx="1281706" cy="1445650"/>
          </a:xfrm>
          <a:prstGeom prst="rect">
            <a:avLst/>
          </a:prstGeom>
        </p:spPr>
      </p:pic>
    </p:spTree>
    <p:extLst>
      <p:ext uri="{BB962C8B-B14F-4D97-AF65-F5344CB8AC3E}">
        <p14:creationId xmlns:p14="http://schemas.microsoft.com/office/powerpoint/2010/main" val="237386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6736" y="502508"/>
            <a:ext cx="5393770" cy="690574"/>
          </a:xfrm>
          <a:prstGeom prst="rect">
            <a:avLst/>
          </a:prstGeom>
        </p:spPr>
        <p:txBody>
          <a:bodyPr vert="horz" wrap="square" lIns="0" tIns="13335" rIns="0" bIns="0" rtlCol="0" anchor="ctr">
            <a:spAutoFit/>
          </a:bodyPr>
          <a:lstStyle/>
          <a:p>
            <a:pPr marL="12700">
              <a:lnSpc>
                <a:spcPct val="100000"/>
              </a:lnSpc>
              <a:spcBef>
                <a:spcPts val="0"/>
              </a:spcBef>
            </a:pPr>
            <a:r>
              <a:rPr lang="en-GB" dirty="0">
                <a:latin typeface="+mn-lt"/>
              </a:rPr>
              <a:t>Safeguarding</a:t>
            </a:r>
            <a:endParaRPr spc="-310" dirty="0">
              <a:latin typeface="+mn-lt"/>
            </a:endParaRPr>
          </a:p>
        </p:txBody>
      </p:sp>
      <p:sp>
        <p:nvSpPr>
          <p:cNvPr id="3" name="object 3"/>
          <p:cNvSpPr txBox="1"/>
          <p:nvPr/>
        </p:nvSpPr>
        <p:spPr>
          <a:xfrm>
            <a:off x="2136736" y="1806985"/>
            <a:ext cx="8104016" cy="3244030"/>
          </a:xfrm>
          <a:prstGeom prst="rect">
            <a:avLst/>
          </a:prstGeom>
        </p:spPr>
        <p:txBody>
          <a:bodyPr vert="horz" wrap="square" lIns="0" tIns="85725" rIns="0" bIns="0" rtlCol="0">
            <a:spAutoFit/>
          </a:bodyPr>
          <a:lstStyle/>
          <a:p>
            <a:pPr marL="469900" marR="170815" indent="-457200">
              <a:lnSpc>
                <a:spcPct val="80000"/>
              </a:lnSpc>
              <a:spcBef>
                <a:spcPts val="675"/>
              </a:spcBef>
              <a:buFont typeface="Arial" panose="020B0604020202020204" pitchFamily="34" charset="0"/>
              <a:buChar char="•"/>
              <a:tabLst>
                <a:tab pos="241300" algn="l"/>
              </a:tabLst>
            </a:pPr>
            <a:r>
              <a:rPr lang="en-GB" sz="3000" spc="-20" dirty="0">
                <a:cs typeface="Carlito"/>
              </a:rPr>
              <a:t>Prior to placement Associate Teachers will have completed </a:t>
            </a:r>
            <a:r>
              <a:rPr sz="3000" spc="-5" dirty="0">
                <a:cs typeface="Carlito"/>
              </a:rPr>
              <a:t>Home </a:t>
            </a:r>
            <a:r>
              <a:rPr sz="3000" spc="-10" dirty="0">
                <a:cs typeface="Carlito"/>
              </a:rPr>
              <a:t>Office </a:t>
            </a:r>
            <a:r>
              <a:rPr sz="3000" spc="-15" dirty="0">
                <a:cs typeface="Carlito"/>
              </a:rPr>
              <a:t>Prevent </a:t>
            </a:r>
            <a:r>
              <a:rPr sz="3000" spc="-10" dirty="0">
                <a:cs typeface="Carlito"/>
              </a:rPr>
              <a:t>training</a:t>
            </a:r>
            <a:r>
              <a:rPr lang="en-GB" sz="3000" spc="-10" dirty="0">
                <a:cs typeface="Carlito"/>
              </a:rPr>
              <a:t> and Level 1 Safeguarding Training</a:t>
            </a:r>
          </a:p>
          <a:p>
            <a:pPr marL="12700" marR="170815">
              <a:lnSpc>
                <a:spcPct val="80000"/>
              </a:lnSpc>
              <a:spcBef>
                <a:spcPts val="675"/>
              </a:spcBef>
              <a:tabLst>
                <a:tab pos="241300" algn="l"/>
              </a:tabLst>
            </a:pPr>
            <a:endParaRPr lang="en-GB" sz="3000" spc="-10" dirty="0">
              <a:cs typeface="Carlito"/>
            </a:endParaRPr>
          </a:p>
          <a:p>
            <a:pPr marL="469900" marR="170815" indent="-457200">
              <a:lnSpc>
                <a:spcPct val="80000"/>
              </a:lnSpc>
              <a:spcBef>
                <a:spcPts val="675"/>
              </a:spcBef>
              <a:buFont typeface="Arial" panose="020B0604020202020204" pitchFamily="34" charset="0"/>
              <a:buChar char="•"/>
              <a:tabLst>
                <a:tab pos="241300" algn="l"/>
              </a:tabLst>
            </a:pPr>
            <a:r>
              <a:rPr lang="en-GB" sz="3000" spc="-70" dirty="0">
                <a:cs typeface="Carlito"/>
              </a:rPr>
              <a:t>Associate Teachers will receive a Safeguarding Confirmation Letter from BCU and be expected to being this into school with them</a:t>
            </a:r>
          </a:p>
          <a:p>
            <a:pPr marL="12700" marR="170815">
              <a:lnSpc>
                <a:spcPct val="80000"/>
              </a:lnSpc>
              <a:spcBef>
                <a:spcPts val="675"/>
              </a:spcBef>
              <a:tabLst>
                <a:tab pos="241300" algn="l"/>
              </a:tabLst>
            </a:pPr>
            <a:endParaRPr sz="2400" dirty="0">
              <a:cs typeface="Carlito"/>
            </a:endParaRPr>
          </a:p>
        </p:txBody>
      </p:sp>
    </p:spTree>
    <p:extLst>
      <p:ext uri="{BB962C8B-B14F-4D97-AF65-F5344CB8AC3E}">
        <p14:creationId xmlns:p14="http://schemas.microsoft.com/office/powerpoint/2010/main" val="153266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CA063-6664-A14C-3607-62F85AA9E58D}"/>
              </a:ext>
            </a:extLst>
          </p:cNvPr>
          <p:cNvPicPr>
            <a:picLocks noChangeAspect="1"/>
          </p:cNvPicPr>
          <p:nvPr/>
        </p:nvPicPr>
        <p:blipFill>
          <a:blip r:embed="rId2"/>
          <a:stretch>
            <a:fillRect/>
          </a:stretch>
        </p:blipFill>
        <p:spPr>
          <a:xfrm>
            <a:off x="774136" y="573804"/>
            <a:ext cx="4085135" cy="5703010"/>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5896488B-5DB7-CCE2-EB92-EE2A30A00B5B}"/>
              </a:ext>
            </a:extLst>
          </p:cNvPr>
          <p:cNvSpPr txBox="1">
            <a:spLocks/>
          </p:cNvSpPr>
          <p:nvPr/>
        </p:nvSpPr>
        <p:spPr>
          <a:xfrm>
            <a:off x="6786643" y="573804"/>
            <a:ext cx="4085135" cy="8316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Progress</a:t>
            </a:r>
            <a:r>
              <a:rPr lang="en-GB"/>
              <a:t> </a:t>
            </a:r>
            <a:r>
              <a:rPr lang="en-GB" b="1"/>
              <a:t>Journal</a:t>
            </a:r>
            <a:endParaRPr lang="en-GB" b="1" dirty="0"/>
          </a:p>
        </p:txBody>
      </p:sp>
      <p:sp>
        <p:nvSpPr>
          <p:cNvPr id="9" name="TextBox 8">
            <a:extLst>
              <a:ext uri="{FF2B5EF4-FFF2-40B4-BE49-F238E27FC236}">
                <a16:creationId xmlns:a16="http://schemas.microsoft.com/office/drawing/2014/main" id="{82C0586E-E763-EC8C-2542-182C42D9AB4A}"/>
              </a:ext>
            </a:extLst>
          </p:cNvPr>
          <p:cNvSpPr txBox="1"/>
          <p:nvPr/>
        </p:nvSpPr>
        <p:spPr>
          <a:xfrm>
            <a:off x="5779919" y="1578649"/>
            <a:ext cx="6098582" cy="4708981"/>
          </a:xfrm>
          <a:prstGeom prst="rect">
            <a:avLst/>
          </a:prstGeom>
          <a:noFill/>
        </p:spPr>
        <p:txBody>
          <a:bodyPr wrap="square">
            <a:spAutoFit/>
          </a:bodyPr>
          <a:lstStyle/>
          <a:p>
            <a:pPr marL="0" indent="0">
              <a:buNone/>
            </a:pPr>
            <a:r>
              <a:rPr lang="en-GB" sz="2000" dirty="0">
                <a:latin typeface="Calibri"/>
                <a:cs typeface="Calibri"/>
              </a:rPr>
              <a:t>It is </a:t>
            </a:r>
            <a:r>
              <a:rPr lang="en-GB" sz="2000" spc="-10" dirty="0">
                <a:latin typeface="Calibri"/>
                <a:cs typeface="Calibri"/>
              </a:rPr>
              <a:t>the Associate Teachers </a:t>
            </a:r>
            <a:r>
              <a:rPr lang="en-GB" sz="2000" spc="-5" dirty="0">
                <a:latin typeface="Calibri"/>
                <a:cs typeface="Calibri"/>
              </a:rPr>
              <a:t>responsibility </a:t>
            </a:r>
            <a:r>
              <a:rPr lang="en-GB" sz="2000" spc="-15" dirty="0">
                <a:latin typeface="Calibri"/>
                <a:cs typeface="Calibri"/>
              </a:rPr>
              <a:t>to </a:t>
            </a:r>
            <a:r>
              <a:rPr lang="en-GB" sz="2000" spc="-20" dirty="0">
                <a:latin typeface="Calibri"/>
                <a:cs typeface="Calibri"/>
              </a:rPr>
              <a:t>keep </a:t>
            </a:r>
            <a:r>
              <a:rPr lang="en-GB" sz="2000" spc="-10" dirty="0">
                <a:latin typeface="Calibri"/>
                <a:cs typeface="Calibri"/>
              </a:rPr>
              <a:t>their </a:t>
            </a:r>
            <a:r>
              <a:rPr lang="en-GB" sz="2000" spc="-15" dirty="0">
                <a:latin typeface="Calibri"/>
                <a:cs typeface="Calibri"/>
              </a:rPr>
              <a:t>Progress </a:t>
            </a:r>
            <a:r>
              <a:rPr lang="en-GB" sz="2000" dirty="0">
                <a:latin typeface="Calibri"/>
                <a:cs typeface="Calibri"/>
              </a:rPr>
              <a:t>Journal </a:t>
            </a:r>
            <a:r>
              <a:rPr lang="en-GB" sz="2000" spc="-5" dirty="0">
                <a:latin typeface="Calibri"/>
                <a:cs typeface="Calibri"/>
              </a:rPr>
              <a:t>up </a:t>
            </a:r>
            <a:r>
              <a:rPr lang="en-GB" sz="2000" spc="-15" dirty="0">
                <a:latin typeface="Calibri"/>
                <a:cs typeface="Calibri"/>
              </a:rPr>
              <a:t>to </a:t>
            </a:r>
            <a:r>
              <a:rPr lang="en-GB" sz="2000" spc="-530" dirty="0">
                <a:latin typeface="Calibri"/>
                <a:cs typeface="Calibri"/>
              </a:rPr>
              <a:t> </a:t>
            </a:r>
            <a:r>
              <a:rPr lang="en-GB" sz="2000" spc="-15" dirty="0">
                <a:latin typeface="Calibri"/>
                <a:cs typeface="Calibri"/>
              </a:rPr>
              <a:t>date.</a:t>
            </a:r>
          </a:p>
          <a:p>
            <a:pPr marL="0" indent="0">
              <a:buNone/>
            </a:pPr>
            <a:r>
              <a:rPr lang="en-GB" sz="2000" spc="-40" dirty="0">
                <a:latin typeface="Calibri" panose="020F0502020204030204" pitchFamily="34" charset="0"/>
                <a:cs typeface="Calibri" panose="020F0502020204030204" pitchFamily="34" charset="0"/>
              </a:rPr>
              <a:t>The Associate teacher should share their Progress Journal with their UT and Mentor via their</a:t>
            </a:r>
            <a:r>
              <a:rPr lang="en-GB" sz="2000" spc="-5" dirty="0">
                <a:latin typeface="Calibri" panose="020F0502020204030204" pitchFamily="34" charset="0"/>
                <a:cs typeface="Calibri" panose="020F0502020204030204" pitchFamily="34" charset="0"/>
              </a:rPr>
              <a:t> </a:t>
            </a:r>
            <a:r>
              <a:rPr lang="en-GB" sz="2000" b="1" spc="-5" dirty="0">
                <a:latin typeface="Calibri" panose="020F0502020204030204" pitchFamily="34" charset="0"/>
                <a:cs typeface="Calibri" panose="020F0502020204030204" pitchFamily="34" charset="0"/>
              </a:rPr>
              <a:t>OneDrive Associate Teacher Folder</a:t>
            </a:r>
            <a:endParaRPr lang="en-GB" sz="2000" dirty="0"/>
          </a:p>
          <a:p>
            <a:r>
              <a:rPr lang="en-GB" sz="2000" dirty="0"/>
              <a:t>Preliminary Tasks</a:t>
            </a:r>
          </a:p>
          <a:p>
            <a:pPr marL="285750" indent="-285750">
              <a:buFont typeface="Arial" panose="020B0604020202020204" pitchFamily="34" charset="0"/>
              <a:buChar char="•"/>
            </a:pPr>
            <a:r>
              <a:rPr lang="en-GB" sz="2000" dirty="0"/>
              <a:t>Associate Teacher Learning Observation</a:t>
            </a:r>
          </a:p>
          <a:p>
            <a:pPr marL="285750" indent="-285750">
              <a:buFont typeface="Arial" panose="020B0604020202020204" pitchFamily="34" charset="0"/>
              <a:buChar char="•"/>
            </a:pPr>
            <a:r>
              <a:rPr lang="en-GB" sz="2000" dirty="0"/>
              <a:t>Checklist of tasks that need to be completed for sign off</a:t>
            </a:r>
          </a:p>
          <a:p>
            <a:pPr marL="285750" indent="-285750">
              <a:buFont typeface="Arial" panose="020B0604020202020204" pitchFamily="34" charset="0"/>
              <a:buChar char="•"/>
            </a:pPr>
            <a:r>
              <a:rPr lang="en-GB" sz="2000" dirty="0"/>
              <a:t>BCU Assessment Tracker</a:t>
            </a:r>
          </a:p>
          <a:p>
            <a:pPr marL="285750" indent="-285750">
              <a:buFont typeface="Arial" panose="020B0604020202020204" pitchFamily="34" charset="0"/>
              <a:buChar char="•"/>
            </a:pPr>
            <a:r>
              <a:rPr lang="en-GB" sz="2000" dirty="0"/>
              <a:t>Attendance register</a:t>
            </a:r>
          </a:p>
          <a:p>
            <a:pPr marL="285750" indent="-285750">
              <a:buFont typeface="Arial" panose="020B0604020202020204" pitchFamily="34" charset="0"/>
              <a:buChar char="•"/>
            </a:pPr>
            <a:r>
              <a:rPr lang="en-GB" sz="2000" dirty="0"/>
              <a:t>Targets page</a:t>
            </a:r>
          </a:p>
          <a:p>
            <a:pPr marL="285750" indent="-285750">
              <a:buFont typeface="Arial" panose="020B0604020202020204" pitchFamily="34" charset="0"/>
              <a:buChar char="•"/>
            </a:pPr>
            <a:r>
              <a:rPr lang="en-GB" sz="2000" dirty="0"/>
              <a:t>Weekly Meeting and Target Setting</a:t>
            </a:r>
          </a:p>
          <a:p>
            <a:pPr marL="285750" indent="-285750">
              <a:buFont typeface="Arial" panose="020B0604020202020204" pitchFamily="34" charset="0"/>
              <a:buChar char="•"/>
            </a:pPr>
            <a:r>
              <a:rPr lang="en-GB" sz="2000" dirty="0"/>
              <a:t>Review/Progress Meetings</a:t>
            </a:r>
          </a:p>
          <a:p>
            <a:pPr marL="285750" indent="-285750">
              <a:buFont typeface="Arial" panose="020B0604020202020204" pitchFamily="34" charset="0"/>
              <a:buChar char="•"/>
            </a:pPr>
            <a:r>
              <a:rPr lang="en-GB" sz="2000" dirty="0"/>
              <a:t>Critical Incidents</a:t>
            </a:r>
          </a:p>
        </p:txBody>
      </p:sp>
    </p:spTree>
    <p:extLst>
      <p:ext uri="{BB962C8B-B14F-4D97-AF65-F5344CB8AC3E}">
        <p14:creationId xmlns:p14="http://schemas.microsoft.com/office/powerpoint/2010/main" val="155952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ECB78A8-71EB-40EF-B99A-99EECF438232}" vid="{DBB4293E-37B8-46BD-851E-FBE47085B1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BCU Template</Template>
  <TotalTime>50</TotalTime>
  <Words>2295</Words>
  <Application>Microsoft Office PowerPoint</Application>
  <PresentationFormat>Widescreen</PresentationFormat>
  <Paragraphs>207</Paragraphs>
  <Slides>50</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Aptos</vt:lpstr>
      <vt:lpstr>Arial</vt:lpstr>
      <vt:lpstr>Arial MT</vt:lpstr>
      <vt:lpstr>Calibri</vt:lpstr>
      <vt:lpstr>Calibri Light</vt:lpstr>
      <vt:lpstr>Carlito</vt:lpstr>
      <vt:lpstr>Segoe UI</vt:lpstr>
      <vt:lpstr>Symbol</vt:lpstr>
      <vt:lpstr>Times New Roman</vt:lpstr>
      <vt:lpstr>Trebuchet MS</vt:lpstr>
      <vt:lpstr>Wingdings</vt:lpstr>
      <vt:lpstr>Office Theme</vt:lpstr>
      <vt:lpstr>PGCE Primary &amp; Early Years :  School Based Training Mentor Briefing</vt:lpstr>
      <vt:lpstr>PowerPoint Presentation</vt:lpstr>
      <vt:lpstr>The BCU ITE Curriculum</vt:lpstr>
      <vt:lpstr>PGCE Curriculum Document</vt:lpstr>
      <vt:lpstr>Subject Specific Development Journal</vt:lpstr>
      <vt:lpstr>Phase 2 of BCU Curriculum</vt:lpstr>
      <vt:lpstr>School Based Training </vt:lpstr>
      <vt:lpstr>Safeguarding</vt:lpstr>
      <vt:lpstr>PowerPoint Presentation</vt:lpstr>
      <vt:lpstr>SBT Prelim Tasks</vt:lpstr>
      <vt:lpstr>PowerPoint Presentation</vt:lpstr>
      <vt:lpstr>PowerPoint Presentation</vt:lpstr>
      <vt:lpstr>PowerPoint Presentation</vt:lpstr>
      <vt:lpstr>PowerPoint Presentation</vt:lpstr>
      <vt:lpstr>Associate Teacher Learning Observation</vt:lpstr>
      <vt:lpstr>PowerPoint Presentation</vt:lpstr>
      <vt:lpstr>How to prepare for the School Based Training Block: </vt:lpstr>
      <vt:lpstr>PowerPoint Presentation</vt:lpstr>
      <vt:lpstr>Lesson Planning</vt:lpstr>
      <vt:lpstr>PowerPoint Presentation</vt:lpstr>
      <vt:lpstr>PowerPoint Presentation</vt:lpstr>
      <vt:lpstr>PowerPoint Presentation</vt:lpstr>
      <vt:lpstr>PowerPoint Presentation</vt:lpstr>
      <vt:lpstr>Weekly Meeting &amp; Target Setting</vt:lpstr>
      <vt:lpstr>Weekly Meeting &amp; Target Setting</vt:lpstr>
      <vt:lpstr>Weekly Meeting &amp; Target Setting</vt:lpstr>
      <vt:lpstr>Target Setting</vt:lpstr>
      <vt:lpstr>Focus on Target Setting </vt:lpstr>
      <vt:lpstr>Teaching on placement for SBT2 Placement</vt:lpstr>
      <vt:lpstr>Lesson observations</vt:lpstr>
      <vt:lpstr>PowerPoint Presentation</vt:lpstr>
      <vt:lpstr>Subject Specific Feedback Prompts</vt:lpstr>
      <vt:lpstr>Critical Incident - Definition</vt:lpstr>
      <vt:lpstr>Critical Incident </vt:lpstr>
      <vt:lpstr>Critical Incident</vt:lpstr>
      <vt:lpstr>PowerPoint Presentation</vt:lpstr>
      <vt:lpstr>PowerPoint Presentation</vt:lpstr>
      <vt:lpstr>PowerPoint Presentation</vt:lpstr>
      <vt:lpstr>PowerPoint Presentation</vt:lpstr>
      <vt:lpstr>PowerPoint Presentation</vt:lpstr>
      <vt:lpstr>Review Meeting 2 and Progress Meeting 2</vt:lpstr>
      <vt:lpstr>Assessment of School Based Training</vt:lpstr>
      <vt:lpstr>Assessment of School Based Training</vt:lpstr>
      <vt:lpstr>Rapid Improvement Target</vt:lpstr>
      <vt:lpstr>Termination of Placements </vt:lpstr>
      <vt:lpstr>Attendance and Absence Procedure</vt:lpstr>
      <vt:lpstr>Mentor Support  Access to all our University documentation, mentor CPD and partnership information.  </vt:lpstr>
      <vt:lpstr>Mentor Support    Upcoming support sessions</vt:lpstr>
      <vt:lpstr>Useful Contacts</vt:lpstr>
      <vt:lpstr>And finally…….</vt:lpstr>
    </vt:vector>
  </TitlesOfParts>
  <Company>Birmingham City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Pemberton</dc:creator>
  <cp:lastModifiedBy>Anne Whitacre</cp:lastModifiedBy>
  <cp:revision>2</cp:revision>
  <dcterms:created xsi:type="dcterms:W3CDTF">2024-01-16T11:14:48Z</dcterms:created>
  <dcterms:modified xsi:type="dcterms:W3CDTF">2024-01-18T10:37:23Z</dcterms:modified>
</cp:coreProperties>
</file>