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61" r:id="rId3"/>
    <p:sldId id="280" r:id="rId4"/>
    <p:sldId id="282" r:id="rId5"/>
    <p:sldId id="262" r:id="rId6"/>
    <p:sldId id="275" r:id="rId7"/>
    <p:sldId id="277" r:id="rId8"/>
    <p:sldId id="276" r:id="rId9"/>
    <p:sldId id="268" r:id="rId10"/>
    <p:sldId id="269" r:id="rId11"/>
    <p:sldId id="270" r:id="rId12"/>
    <p:sldId id="271" r:id="rId13"/>
    <p:sldId id="285" r:id="rId14"/>
    <p:sldId id="267" r:id="rId15"/>
    <p:sldId id="283" r:id="rId16"/>
    <p:sldId id="266" r:id="rId17"/>
    <p:sldId id="272" r:id="rId18"/>
    <p:sldId id="286" r:id="rId19"/>
    <p:sldId id="263" r:id="rId20"/>
    <p:sldId id="287" r:id="rId21"/>
    <p:sldId id="288" r:id="rId22"/>
  </p:sldIdLst>
  <p:sldSz cx="9144000" cy="6858000" type="screen4x3"/>
  <p:notesSz cx="6670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47193" autoAdjust="0"/>
  </p:normalViewPr>
  <p:slideViewPr>
    <p:cSldViewPr>
      <p:cViewPr>
        <p:scale>
          <a:sx n="107" d="100"/>
          <a:sy n="107" d="100"/>
        </p:scale>
        <p:origin x="-90" y="80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80" d="100"/>
          <a:sy n="80" d="100"/>
        </p:scale>
        <p:origin x="-2364" y="1716"/>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ilsonka\Local%20Settings\Temporary%20Internet%20Files\Content.Outlook\ZJ10D819\research%20data%20v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wilsonka\Local%20Settings\Temporary%20Internet%20Files\Content.Outlook\ZJ10D819\research%20data%20v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wilsonka\Local%20Settings\Temporary%20Internet%20Files\Content.Outlook\ZJ10D819\research%20data%20v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wilsonka\Local%20Settings\Temporary%20Internet%20Files\Content.Outlook\ZJ10D819\research%20data%20v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work\Research\RESEARCH_SUPPORT\2013_2014\Bridget_Malkin\research%20data.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E:\work\Research\RESEARCH_SUPPORT\2013_2014\Bridget_Malkin\research%20data.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E:\work\Research\RESEARCH_SUPPORT\2013_2014\Bridget_Malkin\research%20data.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E:\work\Research\RESEARCH_SUPPORT\2013_2014\Bridget_Malkin\research%20data.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u="sng">
                <a:solidFill>
                  <a:schemeClr val="lt1"/>
                </a:solidFill>
                <a:latin typeface="+mn-lt"/>
                <a:ea typeface="+mn-ea"/>
                <a:cs typeface="+mn-cs"/>
              </a:defRPr>
            </a:pPr>
            <a:r>
              <a:rPr lang="en-GB" u="sng" dirty="0">
                <a:solidFill>
                  <a:schemeClr val="lt1"/>
                </a:solidFill>
                <a:latin typeface="Arial" panose="020B0604020202020204" pitchFamily="34" charset="0"/>
                <a:ea typeface="+mn-ea"/>
                <a:cs typeface="Arial" panose="020B0604020202020204" pitchFamily="34" charset="0"/>
              </a:rPr>
              <a:t>Confidence in </a:t>
            </a:r>
            <a:r>
              <a:rPr lang="en-GB" u="sng" dirty="0" smtClean="0">
                <a:solidFill>
                  <a:schemeClr val="lt1"/>
                </a:solidFill>
                <a:latin typeface="Arial" panose="020B0604020202020204" pitchFamily="34" charset="0"/>
                <a:ea typeface="+mn-ea"/>
                <a:cs typeface="Arial" panose="020B0604020202020204" pitchFamily="34" charset="0"/>
              </a:rPr>
              <a:t>Self as a Learner </a:t>
            </a:r>
            <a:endParaRPr lang="en-GB" u="sng" dirty="0">
              <a:latin typeface="Arial" panose="020B0604020202020204" pitchFamily="34" charset="0"/>
              <a:cs typeface="Arial" panose="020B0604020202020204" pitchFamily="34" charset="0"/>
            </a:endParaRPr>
          </a:p>
        </c:rich>
      </c:tx>
      <c:layout/>
      <c:overlay val="0"/>
      <c:spPr>
        <a:solidFill>
          <a:schemeClr val="accent4"/>
        </a:solidFill>
        <a:ln w="25400" cap="flat" cmpd="sng" algn="ctr">
          <a:solidFill>
            <a:schemeClr val="accent4">
              <a:shade val="50000"/>
            </a:schemeClr>
          </a:solidFill>
          <a:prstDash val="solid"/>
        </a:ln>
        <a:effectLst/>
      </c:spPr>
    </c:title>
    <c:autoTitleDeleted val="0"/>
    <c:plotArea>
      <c:layout/>
      <c:lineChart>
        <c:grouping val="standard"/>
        <c:varyColors val="0"/>
        <c:ser>
          <c:idx val="1"/>
          <c:order val="1"/>
          <c:marker>
            <c:symbol val="none"/>
          </c:marker>
          <c:val>
            <c:numRef>
              <c:f>'self confidence'!$B$19:$E$19</c:f>
              <c:numCache>
                <c:formatCode>General</c:formatCode>
                <c:ptCount val="4"/>
                <c:pt idx="0">
                  <c:v>2.9375</c:v>
                </c:pt>
                <c:pt idx="1">
                  <c:v>3.5625</c:v>
                </c:pt>
                <c:pt idx="2">
                  <c:v>3.5</c:v>
                </c:pt>
                <c:pt idx="3">
                  <c:v>4.624999999999984</c:v>
                </c:pt>
              </c:numCache>
            </c:numRef>
          </c:val>
          <c:smooth val="0"/>
        </c:ser>
        <c:ser>
          <c:idx val="0"/>
          <c:order val="0"/>
          <c:marker>
            <c:symbol val="none"/>
          </c:marker>
          <c:cat>
            <c:strRef>
              <c:f>'self confidence'!$B$18:$E$18</c:f>
              <c:strCache>
                <c:ptCount val="4"/>
                <c:pt idx="0">
                  <c:v>Week 1</c:v>
                </c:pt>
                <c:pt idx="1">
                  <c:v>Week 3</c:v>
                </c:pt>
                <c:pt idx="2">
                  <c:v>Week 6</c:v>
                </c:pt>
                <c:pt idx="3">
                  <c:v>End of Placement</c:v>
                </c:pt>
              </c:strCache>
            </c:strRef>
          </c:cat>
          <c:val>
            <c:numRef>
              <c:f>'self confidence'!$B$19:$E$19</c:f>
              <c:numCache>
                <c:formatCode>General</c:formatCode>
                <c:ptCount val="4"/>
                <c:pt idx="0">
                  <c:v>2.9375</c:v>
                </c:pt>
                <c:pt idx="1">
                  <c:v>3.5625</c:v>
                </c:pt>
                <c:pt idx="2">
                  <c:v>3.5</c:v>
                </c:pt>
                <c:pt idx="3">
                  <c:v>4.624999999999984</c:v>
                </c:pt>
              </c:numCache>
            </c:numRef>
          </c:val>
          <c:smooth val="0"/>
        </c:ser>
        <c:dLbls>
          <c:showLegendKey val="0"/>
          <c:showVal val="0"/>
          <c:showCatName val="0"/>
          <c:showSerName val="0"/>
          <c:showPercent val="0"/>
          <c:showBubbleSize val="0"/>
        </c:dLbls>
        <c:marker val="1"/>
        <c:smooth val="0"/>
        <c:axId val="92969216"/>
        <c:axId val="92975488"/>
      </c:lineChart>
      <c:catAx>
        <c:axId val="92969216"/>
        <c:scaling>
          <c:orientation val="minMax"/>
        </c:scaling>
        <c:delete val="0"/>
        <c:axPos val="b"/>
        <c:title>
          <c:tx>
            <c:rich>
              <a:bodyPr/>
              <a:lstStyle/>
              <a:p>
                <a:pPr>
                  <a:defRPr sz="1200">
                    <a:solidFill>
                      <a:schemeClr val="lt1"/>
                    </a:solidFill>
                    <a:latin typeface="Arial" panose="020B0604020202020204" pitchFamily="34" charset="0"/>
                    <a:ea typeface="+mn-ea"/>
                    <a:cs typeface="Arial" panose="020B0604020202020204" pitchFamily="34" charset="0"/>
                  </a:defRPr>
                </a:pPr>
                <a:r>
                  <a:rPr lang="en-GB" sz="1200">
                    <a:solidFill>
                      <a:schemeClr val="lt1"/>
                    </a:solidFill>
                    <a:latin typeface="Arial" panose="020B0604020202020204" pitchFamily="34" charset="0"/>
                    <a:ea typeface="+mn-ea"/>
                    <a:cs typeface="Arial" panose="020B0604020202020204" pitchFamily="34" charset="0"/>
                  </a:rPr>
                  <a:t>Time in Placement (weeks)</a:t>
                </a:r>
                <a:endParaRPr lang="en-GB" sz="1200">
                  <a:latin typeface="Arial" panose="020B0604020202020204" pitchFamily="34" charset="0"/>
                  <a:cs typeface="Arial" panose="020B0604020202020204" pitchFamily="34" charset="0"/>
                </a:endParaRPr>
              </a:p>
            </c:rich>
          </c:tx>
          <c:layout/>
          <c:overlay val="0"/>
          <c:spPr>
            <a:solidFill>
              <a:schemeClr val="accent4"/>
            </a:solidFill>
            <a:ln w="25400" cap="flat" cmpd="sng" algn="ctr">
              <a:solidFill>
                <a:schemeClr val="accent4">
                  <a:shade val="50000"/>
                </a:schemeClr>
              </a:solidFill>
              <a:prstDash val="solid"/>
            </a:ln>
            <a:effectLst/>
          </c:spPr>
        </c:title>
        <c:majorTickMark val="out"/>
        <c:minorTickMark val="none"/>
        <c:tickLblPos val="nextTo"/>
        <c:crossAx val="92975488"/>
        <c:crosses val="autoZero"/>
        <c:auto val="1"/>
        <c:lblAlgn val="ctr"/>
        <c:lblOffset val="100"/>
        <c:noMultiLvlLbl val="0"/>
      </c:catAx>
      <c:valAx>
        <c:axId val="92975488"/>
        <c:scaling>
          <c:orientation val="minMax"/>
          <c:min val="1"/>
        </c:scaling>
        <c:delete val="0"/>
        <c:axPos val="l"/>
        <c:majorGridlines/>
        <c:title>
          <c:tx>
            <c:rich>
              <a:bodyPr rot="0" vert="horz"/>
              <a:lstStyle/>
              <a:p>
                <a:pPr>
                  <a:defRPr sz="1200">
                    <a:solidFill>
                      <a:schemeClr val="lt1"/>
                    </a:solidFill>
                    <a:latin typeface="Arial" panose="020B0604020202020204" pitchFamily="34" charset="0"/>
                    <a:ea typeface="+mn-ea"/>
                    <a:cs typeface="Arial" panose="020B0604020202020204" pitchFamily="34" charset="0"/>
                  </a:defRPr>
                </a:pPr>
                <a:r>
                  <a:rPr lang="en-GB" sz="1200" dirty="0">
                    <a:solidFill>
                      <a:schemeClr val="lt1"/>
                    </a:solidFill>
                    <a:latin typeface="Arial" panose="020B0604020202020204" pitchFamily="34" charset="0"/>
                    <a:ea typeface="+mn-ea"/>
                    <a:cs typeface="Arial" panose="020B0604020202020204" pitchFamily="34" charset="0"/>
                  </a:rPr>
                  <a:t>Confidence </a:t>
                </a:r>
              </a:p>
              <a:p>
                <a:pPr>
                  <a:defRPr sz="1200">
                    <a:solidFill>
                      <a:schemeClr val="lt1"/>
                    </a:solidFill>
                    <a:latin typeface="Arial" panose="020B0604020202020204" pitchFamily="34" charset="0"/>
                    <a:ea typeface="+mn-ea"/>
                    <a:cs typeface="Arial" panose="020B0604020202020204" pitchFamily="34" charset="0"/>
                  </a:defRPr>
                </a:pPr>
                <a:r>
                  <a:rPr lang="en-GB" sz="1200" dirty="0">
                    <a:solidFill>
                      <a:schemeClr val="lt1"/>
                    </a:solidFill>
                    <a:latin typeface="Arial" panose="020B0604020202020204" pitchFamily="34" charset="0"/>
                    <a:ea typeface="+mn-ea"/>
                    <a:cs typeface="Arial" panose="020B0604020202020204" pitchFamily="34" charset="0"/>
                  </a:rPr>
                  <a:t>Score</a:t>
                </a:r>
                <a:endParaRPr lang="en-GB" sz="1200" dirty="0">
                  <a:latin typeface="Arial" panose="020B0604020202020204" pitchFamily="34" charset="0"/>
                  <a:cs typeface="Arial" panose="020B0604020202020204" pitchFamily="34" charset="0"/>
                </a:endParaRPr>
              </a:p>
            </c:rich>
          </c:tx>
          <c:layout>
            <c:manualLayout>
              <c:xMode val="edge"/>
              <c:yMode val="edge"/>
              <c:x val="1.092616333259166E-2"/>
              <c:y val="0.42304404936079082"/>
            </c:manualLayout>
          </c:layout>
          <c:overlay val="0"/>
          <c:spPr>
            <a:solidFill>
              <a:schemeClr val="accent4"/>
            </a:solidFill>
            <a:ln w="25400" cap="flat" cmpd="sng" algn="ctr">
              <a:solidFill>
                <a:schemeClr val="accent4">
                  <a:shade val="50000"/>
                </a:schemeClr>
              </a:solidFill>
              <a:prstDash val="solid"/>
            </a:ln>
            <a:effectLst/>
          </c:spPr>
        </c:title>
        <c:numFmt formatCode="General" sourceLinked="1"/>
        <c:majorTickMark val="out"/>
        <c:minorTickMark val="none"/>
        <c:tickLblPos val="nextTo"/>
        <c:crossAx val="92969216"/>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solidFill>
                  <a:schemeClr val="lt1"/>
                </a:solidFill>
                <a:latin typeface="Arial" panose="020B0604020202020204" pitchFamily="34" charset="0"/>
                <a:ea typeface="+mn-ea"/>
                <a:cs typeface="Arial" panose="020B0604020202020204" pitchFamily="34" charset="0"/>
              </a:defRPr>
            </a:pPr>
            <a:r>
              <a:rPr lang="en-GB" u="sng" dirty="0" smtClean="0">
                <a:solidFill>
                  <a:schemeClr val="lt1"/>
                </a:solidFill>
                <a:latin typeface="Arial" panose="020B0604020202020204" pitchFamily="34" charset="0"/>
                <a:ea typeface="+mn-ea"/>
                <a:cs typeface="Arial" panose="020B0604020202020204" pitchFamily="34" charset="0"/>
              </a:rPr>
              <a:t>Confidence in Relating </a:t>
            </a:r>
            <a:r>
              <a:rPr lang="en-GB" u="sng" dirty="0">
                <a:solidFill>
                  <a:schemeClr val="lt1"/>
                </a:solidFill>
                <a:latin typeface="Arial" panose="020B0604020202020204" pitchFamily="34" charset="0"/>
                <a:ea typeface="+mn-ea"/>
                <a:cs typeface="Arial" panose="020B0604020202020204" pitchFamily="34" charset="0"/>
              </a:rPr>
              <a:t>Theory to Practice</a:t>
            </a:r>
            <a:endParaRPr lang="en-GB" u="sng" dirty="0">
              <a:latin typeface="Arial" panose="020B0604020202020204" pitchFamily="34" charset="0"/>
              <a:cs typeface="Arial" panose="020B0604020202020204" pitchFamily="34" charset="0"/>
            </a:endParaRPr>
          </a:p>
        </c:rich>
      </c:tx>
      <c:layout/>
      <c:overlay val="0"/>
      <c:spPr>
        <a:solidFill>
          <a:schemeClr val="accent4"/>
        </a:solidFill>
        <a:ln w="25400" cap="flat" cmpd="sng" algn="ctr">
          <a:solidFill>
            <a:schemeClr val="accent4">
              <a:shade val="50000"/>
            </a:schemeClr>
          </a:solidFill>
          <a:prstDash val="solid"/>
        </a:ln>
        <a:effectLst/>
      </c:spPr>
    </c:title>
    <c:autoTitleDeleted val="0"/>
    <c:plotArea>
      <c:layout/>
      <c:lineChart>
        <c:grouping val="standard"/>
        <c:varyColors val="0"/>
        <c:ser>
          <c:idx val="1"/>
          <c:order val="1"/>
          <c:marker>
            <c:symbol val="none"/>
          </c:marker>
          <c:val>
            <c:numRef>
              <c:f>'confidence in theory practice'!$B$19:$E$19</c:f>
              <c:numCache>
                <c:formatCode>General</c:formatCode>
                <c:ptCount val="4"/>
                <c:pt idx="0">
                  <c:v>2.5</c:v>
                </c:pt>
                <c:pt idx="1">
                  <c:v>3.1559999999999997</c:v>
                </c:pt>
                <c:pt idx="2">
                  <c:v>3.4499999999999997</c:v>
                </c:pt>
                <c:pt idx="3">
                  <c:v>4.25</c:v>
                </c:pt>
              </c:numCache>
            </c:numRef>
          </c:val>
          <c:smooth val="0"/>
        </c:ser>
        <c:ser>
          <c:idx val="0"/>
          <c:order val="0"/>
          <c:marker>
            <c:symbol val="none"/>
          </c:marker>
          <c:cat>
            <c:strRef>
              <c:f>'confidence in theory practice'!$B$18:$E$18</c:f>
              <c:strCache>
                <c:ptCount val="4"/>
                <c:pt idx="0">
                  <c:v>Week 1</c:v>
                </c:pt>
                <c:pt idx="1">
                  <c:v>Week 3</c:v>
                </c:pt>
                <c:pt idx="2">
                  <c:v>Week 6</c:v>
                </c:pt>
                <c:pt idx="3">
                  <c:v>End of Placement</c:v>
                </c:pt>
              </c:strCache>
            </c:strRef>
          </c:cat>
          <c:val>
            <c:numRef>
              <c:f>'confidence in theory practice'!$B$19:$E$19</c:f>
              <c:numCache>
                <c:formatCode>General</c:formatCode>
                <c:ptCount val="4"/>
                <c:pt idx="0">
                  <c:v>2.5</c:v>
                </c:pt>
                <c:pt idx="1">
                  <c:v>3.1559999999999997</c:v>
                </c:pt>
                <c:pt idx="2">
                  <c:v>3.4499999999999997</c:v>
                </c:pt>
                <c:pt idx="3">
                  <c:v>4.25</c:v>
                </c:pt>
              </c:numCache>
            </c:numRef>
          </c:val>
          <c:smooth val="0"/>
        </c:ser>
        <c:dLbls>
          <c:showLegendKey val="0"/>
          <c:showVal val="0"/>
          <c:showCatName val="0"/>
          <c:showSerName val="0"/>
          <c:showPercent val="0"/>
          <c:showBubbleSize val="0"/>
        </c:dLbls>
        <c:marker val="1"/>
        <c:smooth val="0"/>
        <c:axId val="93782016"/>
        <c:axId val="93783936"/>
      </c:lineChart>
      <c:catAx>
        <c:axId val="93782016"/>
        <c:scaling>
          <c:orientation val="minMax"/>
        </c:scaling>
        <c:delete val="0"/>
        <c:axPos val="b"/>
        <c:title>
          <c:tx>
            <c:rich>
              <a:bodyPr/>
              <a:lstStyle/>
              <a:p>
                <a:pPr>
                  <a:defRPr sz="1200">
                    <a:solidFill>
                      <a:schemeClr val="lt1"/>
                    </a:solidFill>
                    <a:latin typeface="Arial" panose="020B0604020202020204" pitchFamily="34" charset="0"/>
                    <a:ea typeface="+mn-ea"/>
                    <a:cs typeface="Arial" panose="020B0604020202020204" pitchFamily="34" charset="0"/>
                  </a:defRPr>
                </a:pPr>
                <a:r>
                  <a:rPr lang="en-GB" sz="1200">
                    <a:solidFill>
                      <a:schemeClr val="lt1"/>
                    </a:solidFill>
                    <a:latin typeface="Arial" panose="020B0604020202020204" pitchFamily="34" charset="0"/>
                    <a:ea typeface="+mn-ea"/>
                    <a:cs typeface="Arial" panose="020B0604020202020204" pitchFamily="34" charset="0"/>
                  </a:rPr>
                  <a:t>Time in Placement (weeks)</a:t>
                </a:r>
                <a:endParaRPr lang="en-GB" sz="1200">
                  <a:latin typeface="Arial" panose="020B0604020202020204" pitchFamily="34" charset="0"/>
                  <a:cs typeface="Arial" panose="020B0604020202020204" pitchFamily="34" charset="0"/>
                </a:endParaRPr>
              </a:p>
            </c:rich>
          </c:tx>
          <c:layout/>
          <c:overlay val="0"/>
          <c:spPr>
            <a:solidFill>
              <a:schemeClr val="accent4"/>
            </a:solidFill>
            <a:ln w="25400" cap="flat" cmpd="sng" algn="ctr">
              <a:solidFill>
                <a:schemeClr val="accent4">
                  <a:shade val="50000"/>
                </a:schemeClr>
              </a:solidFill>
              <a:prstDash val="solid"/>
            </a:ln>
            <a:effectLst/>
          </c:spPr>
        </c:title>
        <c:majorTickMark val="out"/>
        <c:minorTickMark val="none"/>
        <c:tickLblPos val="nextTo"/>
        <c:crossAx val="93783936"/>
        <c:crosses val="autoZero"/>
        <c:auto val="1"/>
        <c:lblAlgn val="ctr"/>
        <c:lblOffset val="100"/>
        <c:noMultiLvlLbl val="0"/>
      </c:catAx>
      <c:valAx>
        <c:axId val="93783936"/>
        <c:scaling>
          <c:orientation val="minMax"/>
          <c:min val="1"/>
        </c:scaling>
        <c:delete val="0"/>
        <c:axPos val="l"/>
        <c:majorGridlines/>
        <c:title>
          <c:tx>
            <c:rich>
              <a:bodyPr rot="0" vert="horz"/>
              <a:lstStyle/>
              <a:p>
                <a:pPr>
                  <a:defRPr sz="1200">
                    <a:solidFill>
                      <a:schemeClr val="lt1"/>
                    </a:solidFill>
                    <a:latin typeface="Arial" panose="020B0604020202020204" pitchFamily="34" charset="0"/>
                    <a:ea typeface="+mn-ea"/>
                    <a:cs typeface="Arial" panose="020B0604020202020204" pitchFamily="34" charset="0"/>
                  </a:defRPr>
                </a:pPr>
                <a:r>
                  <a:rPr lang="en-GB" sz="1200">
                    <a:solidFill>
                      <a:schemeClr val="lt1"/>
                    </a:solidFill>
                    <a:latin typeface="Arial" panose="020B0604020202020204" pitchFamily="34" charset="0"/>
                    <a:ea typeface="+mn-ea"/>
                    <a:cs typeface="Arial" panose="020B0604020202020204" pitchFamily="34" charset="0"/>
                  </a:rPr>
                  <a:t>Confidence </a:t>
                </a:r>
              </a:p>
              <a:p>
                <a:pPr>
                  <a:defRPr sz="1200">
                    <a:solidFill>
                      <a:schemeClr val="lt1"/>
                    </a:solidFill>
                    <a:latin typeface="Arial" panose="020B0604020202020204" pitchFamily="34" charset="0"/>
                    <a:ea typeface="+mn-ea"/>
                    <a:cs typeface="Arial" panose="020B0604020202020204" pitchFamily="34" charset="0"/>
                  </a:defRPr>
                </a:pPr>
                <a:r>
                  <a:rPr lang="en-GB" sz="1200">
                    <a:solidFill>
                      <a:schemeClr val="lt1"/>
                    </a:solidFill>
                    <a:latin typeface="Arial" panose="020B0604020202020204" pitchFamily="34" charset="0"/>
                    <a:ea typeface="+mn-ea"/>
                    <a:cs typeface="Arial" panose="020B0604020202020204" pitchFamily="34" charset="0"/>
                  </a:rPr>
                  <a:t>Score</a:t>
                </a:r>
                <a:endParaRPr lang="en-GB" sz="1200">
                  <a:latin typeface="Arial" panose="020B0604020202020204" pitchFamily="34" charset="0"/>
                  <a:cs typeface="Arial" panose="020B0604020202020204" pitchFamily="34" charset="0"/>
                </a:endParaRPr>
              </a:p>
            </c:rich>
          </c:tx>
          <c:layout>
            <c:manualLayout>
              <c:xMode val="edge"/>
              <c:yMode val="edge"/>
              <c:x val="1.6877639934489506E-2"/>
              <c:y val="0.43524683445577056"/>
            </c:manualLayout>
          </c:layout>
          <c:overlay val="0"/>
          <c:spPr>
            <a:solidFill>
              <a:schemeClr val="accent4"/>
            </a:solidFill>
            <a:ln w="25400" cap="flat" cmpd="sng" algn="ctr">
              <a:solidFill>
                <a:schemeClr val="accent4">
                  <a:shade val="50000"/>
                </a:schemeClr>
              </a:solidFill>
              <a:prstDash val="solid"/>
            </a:ln>
            <a:effectLst/>
          </c:spPr>
        </c:title>
        <c:numFmt formatCode="General" sourceLinked="1"/>
        <c:majorTickMark val="out"/>
        <c:minorTickMark val="none"/>
        <c:tickLblPos val="nextTo"/>
        <c:crossAx val="9378201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solidFill>
                  <a:schemeClr val="lt1"/>
                </a:solidFill>
                <a:latin typeface="Arial" panose="020B0604020202020204" pitchFamily="34" charset="0"/>
                <a:ea typeface="+mn-ea"/>
                <a:cs typeface="Arial" panose="020B0604020202020204" pitchFamily="34" charset="0"/>
              </a:defRPr>
            </a:pPr>
            <a:r>
              <a:rPr lang="en-GB" u="sng" dirty="0" smtClean="0">
                <a:solidFill>
                  <a:schemeClr val="lt1"/>
                </a:solidFill>
                <a:latin typeface="Arial" panose="020B0604020202020204" pitchFamily="34" charset="0"/>
                <a:ea typeface="+mn-ea"/>
                <a:cs typeface="Arial" panose="020B0604020202020204" pitchFamily="34" charset="0"/>
              </a:rPr>
              <a:t>Confidence in Adapting to Change</a:t>
            </a:r>
            <a:endParaRPr lang="en-GB" u="sng" dirty="0">
              <a:latin typeface="Arial" panose="020B0604020202020204" pitchFamily="34" charset="0"/>
              <a:cs typeface="Arial" panose="020B0604020202020204" pitchFamily="34" charset="0"/>
            </a:endParaRPr>
          </a:p>
        </c:rich>
      </c:tx>
      <c:layout>
        <c:manualLayout>
          <c:xMode val="edge"/>
          <c:yMode val="edge"/>
          <c:x val="0.29961869349664755"/>
          <c:y val="8.4180979826834704E-3"/>
        </c:manualLayout>
      </c:layout>
      <c:overlay val="0"/>
      <c:spPr>
        <a:solidFill>
          <a:schemeClr val="accent4"/>
        </a:solidFill>
        <a:ln w="25400" cap="flat" cmpd="sng" algn="ctr">
          <a:solidFill>
            <a:schemeClr val="accent4">
              <a:shade val="50000"/>
            </a:schemeClr>
          </a:solidFill>
          <a:prstDash val="solid"/>
        </a:ln>
        <a:effectLst/>
      </c:spPr>
    </c:title>
    <c:autoTitleDeleted val="0"/>
    <c:plotArea>
      <c:layout>
        <c:manualLayout>
          <c:layoutTarget val="inner"/>
          <c:xMode val="edge"/>
          <c:yMode val="edge"/>
          <c:x val="0.15400218722659717"/>
          <c:y val="0.10260910219548855"/>
          <c:w val="0.70903937007874063"/>
          <c:h val="0.74805472338152279"/>
        </c:manualLayout>
      </c:layout>
      <c:lineChart>
        <c:grouping val="standard"/>
        <c:varyColors val="0"/>
        <c:ser>
          <c:idx val="0"/>
          <c:order val="0"/>
          <c:marker>
            <c:symbol val="none"/>
          </c:marker>
          <c:cat>
            <c:strRef>
              <c:f>'confidence in adapting'!$B$18:$E$18</c:f>
              <c:strCache>
                <c:ptCount val="4"/>
                <c:pt idx="0">
                  <c:v>Week 1</c:v>
                </c:pt>
                <c:pt idx="1">
                  <c:v>Week 3</c:v>
                </c:pt>
                <c:pt idx="2">
                  <c:v>Week 6</c:v>
                </c:pt>
                <c:pt idx="3">
                  <c:v>End of placement</c:v>
                </c:pt>
              </c:strCache>
            </c:strRef>
          </c:cat>
          <c:val>
            <c:numRef>
              <c:f>'confidence in adapting'!$B$19:$E$19</c:f>
              <c:numCache>
                <c:formatCode>General</c:formatCode>
                <c:ptCount val="4"/>
                <c:pt idx="0">
                  <c:v>2.46</c:v>
                </c:pt>
                <c:pt idx="1">
                  <c:v>3.15</c:v>
                </c:pt>
                <c:pt idx="2">
                  <c:v>3.4</c:v>
                </c:pt>
                <c:pt idx="3">
                  <c:v>4.4000000000000004</c:v>
                </c:pt>
              </c:numCache>
            </c:numRef>
          </c:val>
          <c:smooth val="0"/>
        </c:ser>
        <c:dLbls>
          <c:showLegendKey val="0"/>
          <c:showVal val="0"/>
          <c:showCatName val="0"/>
          <c:showSerName val="0"/>
          <c:showPercent val="0"/>
          <c:showBubbleSize val="0"/>
        </c:dLbls>
        <c:marker val="1"/>
        <c:smooth val="0"/>
        <c:axId val="93586176"/>
        <c:axId val="93588096"/>
      </c:lineChart>
      <c:catAx>
        <c:axId val="93586176"/>
        <c:scaling>
          <c:orientation val="minMax"/>
        </c:scaling>
        <c:delete val="0"/>
        <c:axPos val="b"/>
        <c:title>
          <c:tx>
            <c:rich>
              <a:bodyPr/>
              <a:lstStyle/>
              <a:p>
                <a:pPr>
                  <a:defRPr sz="1200">
                    <a:solidFill>
                      <a:schemeClr val="lt1"/>
                    </a:solidFill>
                    <a:latin typeface="Arial" panose="020B0604020202020204" pitchFamily="34" charset="0"/>
                    <a:ea typeface="+mn-ea"/>
                    <a:cs typeface="Arial" panose="020B0604020202020204" pitchFamily="34" charset="0"/>
                  </a:defRPr>
                </a:pPr>
                <a:r>
                  <a:rPr lang="en-GB" sz="1200">
                    <a:solidFill>
                      <a:schemeClr val="lt1"/>
                    </a:solidFill>
                    <a:latin typeface="Arial" panose="020B0604020202020204" pitchFamily="34" charset="0"/>
                    <a:ea typeface="+mn-ea"/>
                    <a:cs typeface="Arial" panose="020B0604020202020204" pitchFamily="34" charset="0"/>
                  </a:rPr>
                  <a:t>Time in Placement (weeks)</a:t>
                </a:r>
                <a:endParaRPr lang="en-GB" sz="1200">
                  <a:latin typeface="Arial" panose="020B0604020202020204" pitchFamily="34" charset="0"/>
                  <a:cs typeface="Arial" panose="020B0604020202020204" pitchFamily="34" charset="0"/>
                </a:endParaRPr>
              </a:p>
            </c:rich>
          </c:tx>
          <c:layout/>
          <c:overlay val="0"/>
          <c:spPr>
            <a:solidFill>
              <a:schemeClr val="accent4"/>
            </a:solidFill>
            <a:ln w="25400" cap="flat" cmpd="sng" algn="ctr">
              <a:solidFill>
                <a:schemeClr val="accent4">
                  <a:shade val="50000"/>
                </a:schemeClr>
              </a:solidFill>
              <a:prstDash val="solid"/>
            </a:ln>
            <a:effectLst/>
          </c:spPr>
        </c:title>
        <c:majorTickMark val="out"/>
        <c:minorTickMark val="none"/>
        <c:tickLblPos val="nextTo"/>
        <c:crossAx val="93588096"/>
        <c:crosses val="autoZero"/>
        <c:auto val="1"/>
        <c:lblAlgn val="ctr"/>
        <c:lblOffset val="100"/>
        <c:noMultiLvlLbl val="0"/>
      </c:catAx>
      <c:valAx>
        <c:axId val="93588096"/>
        <c:scaling>
          <c:orientation val="minMax"/>
          <c:min val="1"/>
        </c:scaling>
        <c:delete val="0"/>
        <c:axPos val="l"/>
        <c:majorGridlines/>
        <c:title>
          <c:tx>
            <c:rich>
              <a:bodyPr rot="0" vert="horz"/>
              <a:lstStyle/>
              <a:p>
                <a:pPr>
                  <a:defRPr sz="1200">
                    <a:solidFill>
                      <a:schemeClr val="lt1"/>
                    </a:solidFill>
                    <a:latin typeface="Arial" panose="020B0604020202020204" pitchFamily="34" charset="0"/>
                    <a:ea typeface="+mn-ea"/>
                    <a:cs typeface="Arial" panose="020B0604020202020204" pitchFamily="34" charset="0"/>
                  </a:defRPr>
                </a:pPr>
                <a:r>
                  <a:rPr lang="en-GB" sz="1200">
                    <a:solidFill>
                      <a:schemeClr val="lt1"/>
                    </a:solidFill>
                    <a:latin typeface="Arial" panose="020B0604020202020204" pitchFamily="34" charset="0"/>
                    <a:ea typeface="+mn-ea"/>
                    <a:cs typeface="Arial" panose="020B0604020202020204" pitchFamily="34" charset="0"/>
                  </a:rPr>
                  <a:t>Confidence </a:t>
                </a:r>
              </a:p>
              <a:p>
                <a:pPr>
                  <a:defRPr sz="1200">
                    <a:solidFill>
                      <a:schemeClr val="lt1"/>
                    </a:solidFill>
                    <a:latin typeface="Arial" panose="020B0604020202020204" pitchFamily="34" charset="0"/>
                    <a:ea typeface="+mn-ea"/>
                    <a:cs typeface="Arial" panose="020B0604020202020204" pitchFamily="34" charset="0"/>
                  </a:defRPr>
                </a:pPr>
                <a:r>
                  <a:rPr lang="en-GB" sz="1200">
                    <a:solidFill>
                      <a:schemeClr val="lt1"/>
                    </a:solidFill>
                    <a:latin typeface="Arial" panose="020B0604020202020204" pitchFamily="34" charset="0"/>
                    <a:ea typeface="+mn-ea"/>
                    <a:cs typeface="Arial" panose="020B0604020202020204" pitchFamily="34" charset="0"/>
                  </a:rPr>
                  <a:t>Score</a:t>
                </a:r>
                <a:endParaRPr lang="en-GB" sz="1200">
                  <a:latin typeface="Arial" panose="020B0604020202020204" pitchFamily="34" charset="0"/>
                  <a:cs typeface="Arial" panose="020B0604020202020204" pitchFamily="34" charset="0"/>
                </a:endParaRPr>
              </a:p>
            </c:rich>
          </c:tx>
          <c:layout>
            <c:manualLayout>
              <c:xMode val="edge"/>
              <c:yMode val="edge"/>
              <c:x val="0"/>
              <c:y val="0.39320581330211546"/>
            </c:manualLayout>
          </c:layout>
          <c:overlay val="0"/>
          <c:spPr>
            <a:solidFill>
              <a:schemeClr val="accent4"/>
            </a:solidFill>
            <a:ln w="25400" cap="flat" cmpd="sng" algn="ctr">
              <a:solidFill>
                <a:schemeClr val="accent4">
                  <a:shade val="50000"/>
                </a:schemeClr>
              </a:solidFill>
              <a:prstDash val="solid"/>
            </a:ln>
            <a:effectLst/>
          </c:spPr>
        </c:title>
        <c:numFmt formatCode="General" sourceLinked="1"/>
        <c:majorTickMark val="out"/>
        <c:minorTickMark val="none"/>
        <c:tickLblPos val="nextTo"/>
        <c:crossAx val="93586176"/>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solidFill>
                  <a:schemeClr val="lt1"/>
                </a:solidFill>
                <a:latin typeface="Arial" panose="020B0604020202020204" pitchFamily="34" charset="0"/>
                <a:ea typeface="+mn-ea"/>
                <a:cs typeface="Arial" panose="020B0604020202020204" pitchFamily="34" charset="0"/>
              </a:defRPr>
            </a:pPr>
            <a:r>
              <a:rPr lang="en-GB" u="sng" dirty="0" smtClean="0">
                <a:solidFill>
                  <a:schemeClr val="lt1"/>
                </a:solidFill>
                <a:latin typeface="Arial" panose="020B0604020202020204" pitchFamily="34" charset="0"/>
                <a:ea typeface="+mn-ea"/>
                <a:cs typeface="Arial" panose="020B0604020202020204" pitchFamily="34" charset="0"/>
              </a:rPr>
              <a:t>Confidence in Organisational Impact</a:t>
            </a:r>
            <a:endParaRPr lang="en-GB" u="sng" dirty="0">
              <a:latin typeface="Arial" panose="020B0604020202020204" pitchFamily="34" charset="0"/>
              <a:cs typeface="Arial" panose="020B0604020202020204" pitchFamily="34" charset="0"/>
            </a:endParaRPr>
          </a:p>
        </c:rich>
      </c:tx>
      <c:layout/>
      <c:overlay val="0"/>
      <c:spPr>
        <a:solidFill>
          <a:schemeClr val="accent4"/>
        </a:solidFill>
        <a:ln w="25400" cap="flat" cmpd="sng" algn="ctr">
          <a:solidFill>
            <a:schemeClr val="accent4">
              <a:shade val="50000"/>
            </a:schemeClr>
          </a:solidFill>
          <a:prstDash val="solid"/>
        </a:ln>
        <a:effectLst/>
      </c:spPr>
    </c:title>
    <c:autoTitleDeleted val="0"/>
    <c:plotArea>
      <c:layout/>
      <c:lineChart>
        <c:grouping val="standard"/>
        <c:varyColors val="0"/>
        <c:ser>
          <c:idx val="1"/>
          <c:order val="1"/>
          <c:marker>
            <c:symbol val="none"/>
          </c:marker>
          <c:val>
            <c:numRef>
              <c:f>'confidence in organisational ro'!$B$19:$E$19</c:f>
              <c:numCache>
                <c:formatCode>General</c:formatCode>
                <c:ptCount val="4"/>
                <c:pt idx="0">
                  <c:v>2</c:v>
                </c:pt>
                <c:pt idx="1">
                  <c:v>2.75</c:v>
                </c:pt>
                <c:pt idx="2">
                  <c:v>2.968</c:v>
                </c:pt>
                <c:pt idx="3">
                  <c:v>3.84</c:v>
                </c:pt>
              </c:numCache>
            </c:numRef>
          </c:val>
          <c:smooth val="0"/>
        </c:ser>
        <c:ser>
          <c:idx val="0"/>
          <c:order val="0"/>
          <c:marker>
            <c:symbol val="none"/>
          </c:marker>
          <c:cat>
            <c:strRef>
              <c:f>'confidence in organisational ro'!$B$18:$E$18</c:f>
              <c:strCache>
                <c:ptCount val="4"/>
                <c:pt idx="0">
                  <c:v>Week 1</c:v>
                </c:pt>
                <c:pt idx="1">
                  <c:v>Week 3</c:v>
                </c:pt>
                <c:pt idx="2">
                  <c:v>Week 6</c:v>
                </c:pt>
                <c:pt idx="3">
                  <c:v>End of Placement</c:v>
                </c:pt>
              </c:strCache>
            </c:strRef>
          </c:cat>
          <c:val>
            <c:numRef>
              <c:f>'confidence in organisational ro'!$B$19:$E$19</c:f>
              <c:numCache>
                <c:formatCode>General</c:formatCode>
                <c:ptCount val="4"/>
                <c:pt idx="0">
                  <c:v>2</c:v>
                </c:pt>
                <c:pt idx="1">
                  <c:v>2.75</c:v>
                </c:pt>
                <c:pt idx="2">
                  <c:v>2.968</c:v>
                </c:pt>
                <c:pt idx="3">
                  <c:v>3.84</c:v>
                </c:pt>
              </c:numCache>
            </c:numRef>
          </c:val>
          <c:smooth val="0"/>
        </c:ser>
        <c:dLbls>
          <c:showLegendKey val="0"/>
          <c:showVal val="0"/>
          <c:showCatName val="0"/>
          <c:showSerName val="0"/>
          <c:showPercent val="0"/>
          <c:showBubbleSize val="0"/>
        </c:dLbls>
        <c:marker val="1"/>
        <c:smooth val="0"/>
        <c:axId val="93657728"/>
        <c:axId val="93659904"/>
      </c:lineChart>
      <c:catAx>
        <c:axId val="93657728"/>
        <c:scaling>
          <c:orientation val="minMax"/>
        </c:scaling>
        <c:delete val="0"/>
        <c:axPos val="b"/>
        <c:title>
          <c:tx>
            <c:rich>
              <a:bodyPr/>
              <a:lstStyle/>
              <a:p>
                <a:pPr>
                  <a:defRPr sz="1200">
                    <a:solidFill>
                      <a:schemeClr val="lt1"/>
                    </a:solidFill>
                    <a:latin typeface="Arial" panose="020B0604020202020204" pitchFamily="34" charset="0"/>
                    <a:ea typeface="+mn-ea"/>
                    <a:cs typeface="Arial" panose="020B0604020202020204" pitchFamily="34" charset="0"/>
                  </a:defRPr>
                </a:pPr>
                <a:r>
                  <a:rPr lang="en-GB" sz="1200" dirty="0">
                    <a:solidFill>
                      <a:schemeClr val="lt1"/>
                    </a:solidFill>
                    <a:latin typeface="Arial" panose="020B0604020202020204" pitchFamily="34" charset="0"/>
                    <a:ea typeface="+mn-ea"/>
                    <a:cs typeface="Arial" panose="020B0604020202020204" pitchFamily="34" charset="0"/>
                  </a:rPr>
                  <a:t>Time in Placement (weeks)</a:t>
                </a:r>
                <a:endParaRPr lang="en-GB" sz="1200" dirty="0">
                  <a:latin typeface="Arial" panose="020B0604020202020204" pitchFamily="34" charset="0"/>
                  <a:cs typeface="Arial" panose="020B0604020202020204" pitchFamily="34" charset="0"/>
                </a:endParaRPr>
              </a:p>
            </c:rich>
          </c:tx>
          <c:layout/>
          <c:overlay val="0"/>
          <c:spPr>
            <a:solidFill>
              <a:schemeClr val="accent4"/>
            </a:solidFill>
            <a:ln w="25400" cap="flat" cmpd="sng" algn="ctr">
              <a:solidFill>
                <a:schemeClr val="accent4">
                  <a:shade val="50000"/>
                </a:schemeClr>
              </a:solidFill>
              <a:prstDash val="solid"/>
            </a:ln>
            <a:effectLst/>
          </c:spPr>
        </c:title>
        <c:majorTickMark val="out"/>
        <c:minorTickMark val="none"/>
        <c:tickLblPos val="nextTo"/>
        <c:crossAx val="93659904"/>
        <c:crosses val="autoZero"/>
        <c:auto val="1"/>
        <c:lblAlgn val="ctr"/>
        <c:lblOffset val="100"/>
        <c:noMultiLvlLbl val="0"/>
      </c:catAx>
      <c:valAx>
        <c:axId val="93659904"/>
        <c:scaling>
          <c:orientation val="minMax"/>
          <c:max val="5"/>
          <c:min val="1"/>
        </c:scaling>
        <c:delete val="0"/>
        <c:axPos val="l"/>
        <c:majorGridlines/>
        <c:title>
          <c:tx>
            <c:rich>
              <a:bodyPr rot="0" vert="horz"/>
              <a:lstStyle/>
              <a:p>
                <a:pPr>
                  <a:defRPr sz="1200">
                    <a:solidFill>
                      <a:schemeClr val="lt1"/>
                    </a:solidFill>
                    <a:latin typeface="Arial" panose="020B0604020202020204" pitchFamily="34" charset="0"/>
                    <a:ea typeface="+mn-ea"/>
                    <a:cs typeface="Arial" panose="020B0604020202020204" pitchFamily="34" charset="0"/>
                  </a:defRPr>
                </a:pPr>
                <a:r>
                  <a:rPr lang="en-GB" sz="1200" dirty="0">
                    <a:solidFill>
                      <a:schemeClr val="lt1"/>
                    </a:solidFill>
                    <a:latin typeface="Arial" panose="020B0604020202020204" pitchFamily="34" charset="0"/>
                    <a:ea typeface="+mn-ea"/>
                    <a:cs typeface="Arial" panose="020B0604020202020204" pitchFamily="34" charset="0"/>
                  </a:rPr>
                  <a:t>Confidence Score</a:t>
                </a:r>
                <a:endParaRPr lang="en-GB" sz="1200" dirty="0">
                  <a:latin typeface="Arial" panose="020B0604020202020204" pitchFamily="34" charset="0"/>
                  <a:cs typeface="Arial" panose="020B0604020202020204" pitchFamily="34" charset="0"/>
                </a:endParaRPr>
              </a:p>
            </c:rich>
          </c:tx>
          <c:layout/>
          <c:overlay val="0"/>
          <c:spPr>
            <a:solidFill>
              <a:schemeClr val="accent4"/>
            </a:solidFill>
            <a:ln w="25400" cap="flat" cmpd="sng" algn="ctr">
              <a:solidFill>
                <a:schemeClr val="accent4">
                  <a:shade val="50000"/>
                </a:schemeClr>
              </a:solidFill>
              <a:prstDash val="solid"/>
            </a:ln>
            <a:effectLst/>
          </c:spPr>
        </c:title>
        <c:numFmt formatCode="General" sourceLinked="1"/>
        <c:majorTickMark val="out"/>
        <c:minorTickMark val="none"/>
        <c:tickLblPos val="nextTo"/>
        <c:crossAx val="9365772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just">
              <a:defRPr sz="1200" b="1">
                <a:latin typeface="Arial" pitchFamily="34" charset="0"/>
                <a:cs typeface="Arial" pitchFamily="34" charset="0"/>
              </a:defRPr>
            </a:pPr>
            <a:r>
              <a:rPr lang="en-GB" sz="1200" b="1" dirty="0" smtClean="0">
                <a:latin typeface="Arial" pitchFamily="34" charset="0"/>
                <a:cs typeface="Arial" pitchFamily="34" charset="0"/>
              </a:rPr>
              <a:t>Confidence</a:t>
            </a:r>
            <a:r>
              <a:rPr lang="en-GB" sz="1200" b="1" baseline="0" dirty="0" smtClean="0">
                <a:latin typeface="Arial" pitchFamily="34" charset="0"/>
                <a:cs typeface="Arial" pitchFamily="34" charset="0"/>
              </a:rPr>
              <a:t> in Self as a Learner</a:t>
            </a:r>
            <a:r>
              <a:rPr lang="en-GB" sz="1200" b="1" dirty="0" smtClean="0">
                <a:latin typeface="Arial" pitchFamily="34" charset="0"/>
                <a:cs typeface="Arial" pitchFamily="34" charset="0"/>
              </a:rPr>
              <a:t> </a:t>
            </a:r>
            <a:r>
              <a:rPr lang="en-GB" sz="1200" b="1" dirty="0">
                <a:latin typeface="Arial" pitchFamily="34" charset="0"/>
                <a:cs typeface="Arial" pitchFamily="34" charset="0"/>
              </a:rPr>
              <a:t>(95% CI)</a:t>
            </a:r>
          </a:p>
        </c:rich>
      </c:tx>
      <c:layout>
        <c:manualLayout>
          <c:xMode val="edge"/>
          <c:yMode val="edge"/>
          <c:x val="2.1200000000000024E-2"/>
          <c:y val="3.7080808080808113E-3"/>
        </c:manualLayout>
      </c:layout>
      <c:overlay val="1"/>
    </c:title>
    <c:autoTitleDeleted val="0"/>
    <c:plotArea>
      <c:layout>
        <c:manualLayout>
          <c:layoutTarget val="inner"/>
          <c:xMode val="edge"/>
          <c:yMode val="edge"/>
          <c:x val="4.6981208836575201E-2"/>
          <c:y val="0.19859182313076326"/>
          <c:w val="0.9523688879167882"/>
          <c:h val="0.60351016553716186"/>
        </c:manualLayout>
      </c:layout>
      <c:scatterChart>
        <c:scatterStyle val="lineMarker"/>
        <c:varyColors val="0"/>
        <c:ser>
          <c:idx val="0"/>
          <c:order val="0"/>
          <c:spPr>
            <a:ln w="28575">
              <a:noFill/>
            </a:ln>
          </c:spPr>
          <c:marker>
            <c:symbol val="circle"/>
            <c:size val="8"/>
            <c:spPr>
              <a:solidFill>
                <a:srgbClr val="F79646">
                  <a:lumMod val="75000"/>
                </a:srgbClr>
              </a:solidFill>
            </c:spPr>
          </c:marker>
          <c:errBars>
            <c:errDir val="y"/>
            <c:errBarType val="both"/>
            <c:errValType val="fixedVal"/>
            <c:noEndCap val="0"/>
            <c:val val="0"/>
          </c:errBars>
          <c:errBars>
            <c:errDir val="x"/>
            <c:errBarType val="both"/>
            <c:errValType val="cust"/>
            <c:noEndCap val="0"/>
            <c:plus>
              <c:numRef>
                <c:f>Summary_Data!$A$22:$A$23</c:f>
                <c:numCache>
                  <c:formatCode>General</c:formatCode>
                  <c:ptCount val="2"/>
                  <c:pt idx="0">
                    <c:v>0.38000000000000056</c:v>
                  </c:pt>
                  <c:pt idx="1">
                    <c:v>0.23</c:v>
                  </c:pt>
                </c:numCache>
              </c:numRef>
            </c:plus>
            <c:minus>
              <c:numRef>
                <c:f>Summary_Data!$A$22:$A$23</c:f>
                <c:numCache>
                  <c:formatCode>General</c:formatCode>
                  <c:ptCount val="2"/>
                  <c:pt idx="0">
                    <c:v>0.38000000000000056</c:v>
                  </c:pt>
                  <c:pt idx="1">
                    <c:v>0.23</c:v>
                  </c:pt>
                </c:numCache>
              </c:numRef>
            </c:minus>
            <c:spPr>
              <a:ln w="28575">
                <a:round/>
                <a:headEnd w="lg" len="lg"/>
              </a:ln>
            </c:spPr>
          </c:errBars>
          <c:xVal>
            <c:numRef>
              <c:f>Summary_Data!$B$22:$B$23</c:f>
              <c:numCache>
                <c:formatCode>General</c:formatCode>
                <c:ptCount val="2"/>
                <c:pt idx="0">
                  <c:v>2.94</c:v>
                </c:pt>
                <c:pt idx="1">
                  <c:v>4.63</c:v>
                </c:pt>
              </c:numCache>
            </c:numRef>
          </c:xVal>
          <c:yVal>
            <c:numRef>
              <c:f>Summary_Data!$C$22:$C$23</c:f>
              <c:numCache>
                <c:formatCode>General</c:formatCode>
                <c:ptCount val="2"/>
                <c:pt idx="0">
                  <c:v>1</c:v>
                </c:pt>
                <c:pt idx="1">
                  <c:v>2</c:v>
                </c:pt>
              </c:numCache>
            </c:numRef>
          </c:yVal>
          <c:smooth val="0"/>
        </c:ser>
        <c:dLbls>
          <c:showLegendKey val="0"/>
          <c:showVal val="0"/>
          <c:showCatName val="0"/>
          <c:showSerName val="0"/>
          <c:showPercent val="0"/>
          <c:showBubbleSize val="0"/>
        </c:dLbls>
        <c:axId val="93741440"/>
        <c:axId val="93742976"/>
      </c:scatterChart>
      <c:valAx>
        <c:axId val="93741440"/>
        <c:scaling>
          <c:orientation val="minMax"/>
          <c:max val="5"/>
          <c:min val="1.5"/>
        </c:scaling>
        <c:delete val="0"/>
        <c:axPos val="b"/>
        <c:numFmt formatCode="General" sourceLinked="1"/>
        <c:majorTickMark val="out"/>
        <c:minorTickMark val="none"/>
        <c:tickLblPos val="nextTo"/>
        <c:crossAx val="93742976"/>
        <c:crosses val="autoZero"/>
        <c:crossBetween val="midCat"/>
      </c:valAx>
      <c:valAx>
        <c:axId val="93742976"/>
        <c:scaling>
          <c:orientation val="minMax"/>
        </c:scaling>
        <c:delete val="1"/>
        <c:axPos val="l"/>
        <c:majorGridlines/>
        <c:numFmt formatCode="General" sourceLinked="1"/>
        <c:majorTickMark val="out"/>
        <c:minorTickMark val="none"/>
        <c:tickLblPos val="none"/>
        <c:crossAx val="93741440"/>
        <c:crosses val="autoZero"/>
        <c:crossBetween val="midCat"/>
      </c:valAx>
      <c:spPr>
        <a:ln w="12700"/>
      </c:spPr>
    </c:plotArea>
    <c:plotVisOnly val="1"/>
    <c:dispBlanksAs val="gap"/>
    <c:showDLblsOverMax val="0"/>
  </c:chart>
  <c:spPr>
    <a:ln w="25400" cmpd="sng">
      <a:solidFill>
        <a:srgbClr val="7030A0"/>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sz="1200">
                <a:latin typeface="Arial" pitchFamily="34" charset="0"/>
                <a:cs typeface="Arial" pitchFamily="34" charset="0"/>
              </a:defRPr>
            </a:pPr>
            <a:r>
              <a:rPr lang="en-GB" sz="1200" dirty="0">
                <a:latin typeface="Arial" pitchFamily="34" charset="0"/>
                <a:cs typeface="Arial" pitchFamily="34" charset="0"/>
              </a:rPr>
              <a:t>Confidence </a:t>
            </a:r>
            <a:r>
              <a:rPr lang="en-GB" sz="1200" dirty="0" smtClean="0">
                <a:latin typeface="Arial" pitchFamily="34" charset="0"/>
                <a:cs typeface="Arial" pitchFamily="34" charset="0"/>
              </a:rPr>
              <a:t>in</a:t>
            </a:r>
            <a:r>
              <a:rPr lang="en-GB" sz="1200" baseline="0" dirty="0" smtClean="0">
                <a:latin typeface="Arial" pitchFamily="34" charset="0"/>
                <a:cs typeface="Arial" pitchFamily="34" charset="0"/>
              </a:rPr>
              <a:t> Relating Theory to</a:t>
            </a:r>
            <a:r>
              <a:rPr lang="en-GB" sz="1200" dirty="0" smtClean="0">
                <a:latin typeface="Arial" pitchFamily="34" charset="0"/>
                <a:cs typeface="Arial" pitchFamily="34" charset="0"/>
              </a:rPr>
              <a:t> Practice</a:t>
            </a:r>
            <a:r>
              <a:rPr lang="en-GB" sz="1200" baseline="0" dirty="0" smtClean="0">
                <a:latin typeface="Arial" pitchFamily="34" charset="0"/>
                <a:cs typeface="Arial" pitchFamily="34" charset="0"/>
              </a:rPr>
              <a:t> </a:t>
            </a:r>
            <a:r>
              <a:rPr lang="en-GB" sz="1200" dirty="0" smtClean="0">
                <a:latin typeface="Arial" pitchFamily="34" charset="0"/>
                <a:cs typeface="Arial" pitchFamily="34" charset="0"/>
              </a:rPr>
              <a:t>(95</a:t>
            </a:r>
            <a:r>
              <a:rPr lang="en-GB" sz="1200" dirty="0">
                <a:latin typeface="Arial" pitchFamily="34" charset="0"/>
                <a:cs typeface="Arial" pitchFamily="34" charset="0"/>
              </a:rPr>
              <a:t>% CI)</a:t>
            </a:r>
          </a:p>
        </c:rich>
      </c:tx>
      <c:layout>
        <c:manualLayout>
          <c:xMode val="edge"/>
          <c:yMode val="edge"/>
          <c:x val="1.910029239766084E-2"/>
          <c:y val="3.6479797979798046E-3"/>
        </c:manualLayout>
      </c:layout>
      <c:overlay val="1"/>
    </c:title>
    <c:autoTitleDeleted val="0"/>
    <c:plotArea>
      <c:layout>
        <c:manualLayout>
          <c:layoutTarget val="inner"/>
          <c:xMode val="edge"/>
          <c:yMode val="edge"/>
          <c:x val="4.4380272940194927E-2"/>
          <c:y val="2.9394882050142578E-2"/>
          <c:w val="0.91425699912510938"/>
          <c:h val="0.83309419655876482"/>
        </c:manualLayout>
      </c:layout>
      <c:scatterChart>
        <c:scatterStyle val="lineMarker"/>
        <c:varyColors val="0"/>
        <c:ser>
          <c:idx val="0"/>
          <c:order val="0"/>
          <c:spPr>
            <a:ln w="28575">
              <a:noFill/>
            </a:ln>
          </c:spPr>
          <c:marker>
            <c:symbol val="circle"/>
            <c:size val="8"/>
            <c:spPr>
              <a:solidFill>
                <a:srgbClr val="F79646">
                  <a:lumMod val="75000"/>
                </a:srgbClr>
              </a:solidFill>
            </c:spPr>
          </c:marker>
          <c:errBars>
            <c:errDir val="y"/>
            <c:errBarType val="both"/>
            <c:errValType val="fixedVal"/>
            <c:noEndCap val="0"/>
            <c:val val="0"/>
          </c:errBars>
          <c:errBars>
            <c:errDir val="x"/>
            <c:errBarType val="both"/>
            <c:errValType val="cust"/>
            <c:noEndCap val="0"/>
            <c:plus>
              <c:numRef>
                <c:f>Summary_Data!$G$22:$G$23</c:f>
                <c:numCache>
                  <c:formatCode>General</c:formatCode>
                  <c:ptCount val="2"/>
                  <c:pt idx="0">
                    <c:v>0.24000000000000021</c:v>
                  </c:pt>
                  <c:pt idx="1">
                    <c:v>0.2</c:v>
                  </c:pt>
                </c:numCache>
              </c:numRef>
            </c:plus>
            <c:minus>
              <c:numRef>
                <c:f>Summary_Data!$G$22:$G$23</c:f>
                <c:numCache>
                  <c:formatCode>General</c:formatCode>
                  <c:ptCount val="2"/>
                  <c:pt idx="0">
                    <c:v>0.24000000000000021</c:v>
                  </c:pt>
                  <c:pt idx="1">
                    <c:v>0.2</c:v>
                  </c:pt>
                </c:numCache>
              </c:numRef>
            </c:minus>
            <c:spPr>
              <a:ln w="28575">
                <a:round/>
                <a:headEnd w="lg" len="lg"/>
              </a:ln>
            </c:spPr>
          </c:errBars>
          <c:xVal>
            <c:numRef>
              <c:f>Summary_Data!$E$22:$E$23</c:f>
              <c:numCache>
                <c:formatCode>General</c:formatCode>
                <c:ptCount val="2"/>
                <c:pt idx="0">
                  <c:v>2.5</c:v>
                </c:pt>
                <c:pt idx="1">
                  <c:v>4.25</c:v>
                </c:pt>
              </c:numCache>
            </c:numRef>
          </c:xVal>
          <c:yVal>
            <c:numRef>
              <c:f>Summary_Data!$F$22:$F$23</c:f>
              <c:numCache>
                <c:formatCode>General</c:formatCode>
                <c:ptCount val="2"/>
                <c:pt idx="0">
                  <c:v>1</c:v>
                </c:pt>
                <c:pt idx="1">
                  <c:v>2</c:v>
                </c:pt>
              </c:numCache>
            </c:numRef>
          </c:yVal>
          <c:smooth val="0"/>
        </c:ser>
        <c:dLbls>
          <c:showLegendKey val="0"/>
          <c:showVal val="0"/>
          <c:showCatName val="0"/>
          <c:showSerName val="0"/>
          <c:showPercent val="0"/>
          <c:showBubbleSize val="0"/>
        </c:dLbls>
        <c:axId val="93853952"/>
        <c:axId val="93868032"/>
      </c:scatterChart>
      <c:valAx>
        <c:axId val="93853952"/>
        <c:scaling>
          <c:orientation val="minMax"/>
          <c:max val="5"/>
          <c:min val="1.5"/>
        </c:scaling>
        <c:delete val="0"/>
        <c:axPos val="b"/>
        <c:numFmt formatCode="General" sourceLinked="1"/>
        <c:majorTickMark val="out"/>
        <c:minorTickMark val="none"/>
        <c:tickLblPos val="nextTo"/>
        <c:crossAx val="93868032"/>
        <c:crosses val="autoZero"/>
        <c:crossBetween val="midCat"/>
      </c:valAx>
      <c:valAx>
        <c:axId val="93868032"/>
        <c:scaling>
          <c:orientation val="minMax"/>
        </c:scaling>
        <c:delete val="1"/>
        <c:axPos val="l"/>
        <c:majorGridlines/>
        <c:numFmt formatCode="General" sourceLinked="1"/>
        <c:majorTickMark val="out"/>
        <c:minorTickMark val="none"/>
        <c:tickLblPos val="none"/>
        <c:crossAx val="93853952"/>
        <c:crosses val="autoZero"/>
        <c:crossBetween val="midCat"/>
      </c:valAx>
    </c:plotArea>
    <c:plotVisOnly val="1"/>
    <c:dispBlanksAs val="gap"/>
    <c:showDLblsOverMax val="0"/>
  </c:chart>
  <c:spPr>
    <a:ln w="25400" cmpd="sng">
      <a:solidFill>
        <a:srgbClr val="7030A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sz="1200">
                <a:latin typeface="Arial" pitchFamily="34" charset="0"/>
                <a:cs typeface="Arial" pitchFamily="34" charset="0"/>
              </a:defRPr>
            </a:pPr>
            <a:r>
              <a:rPr lang="en-GB" sz="1200" dirty="0">
                <a:latin typeface="Arial" pitchFamily="34" charset="0"/>
                <a:cs typeface="Arial" pitchFamily="34" charset="0"/>
              </a:rPr>
              <a:t>Confidence in </a:t>
            </a:r>
            <a:r>
              <a:rPr lang="en-GB" sz="1200" dirty="0" smtClean="0">
                <a:latin typeface="Arial" pitchFamily="34" charset="0"/>
                <a:cs typeface="Arial" pitchFamily="34" charset="0"/>
              </a:rPr>
              <a:t>Adapting to Change </a:t>
            </a:r>
            <a:r>
              <a:rPr lang="en-GB" sz="1200" dirty="0">
                <a:latin typeface="Arial" pitchFamily="34" charset="0"/>
                <a:cs typeface="Arial" pitchFamily="34" charset="0"/>
              </a:rPr>
              <a:t>(95% CI)</a:t>
            </a:r>
          </a:p>
        </c:rich>
      </c:tx>
      <c:layout>
        <c:manualLayout>
          <c:xMode val="edge"/>
          <c:yMode val="edge"/>
          <c:x val="2.1167939529190896E-2"/>
          <c:y val="3.6624288324349746E-2"/>
        </c:manualLayout>
      </c:layout>
      <c:overlay val="1"/>
    </c:title>
    <c:autoTitleDeleted val="0"/>
    <c:plotArea>
      <c:layout/>
      <c:scatterChart>
        <c:scatterStyle val="lineMarker"/>
        <c:varyColors val="0"/>
        <c:ser>
          <c:idx val="1"/>
          <c:order val="0"/>
          <c:spPr>
            <a:ln w="28575">
              <a:noFill/>
            </a:ln>
          </c:spPr>
          <c:dPt>
            <c:idx val="0"/>
            <c:marker>
              <c:spPr>
                <a:solidFill>
                  <a:srgbClr val="F79646">
                    <a:lumMod val="75000"/>
                  </a:srgbClr>
                </a:solidFill>
              </c:spPr>
            </c:marker>
            <c:bubble3D val="0"/>
          </c:dPt>
          <c:dPt>
            <c:idx val="1"/>
            <c:marker>
              <c:spPr>
                <a:solidFill>
                  <a:srgbClr val="F79646">
                    <a:lumMod val="75000"/>
                  </a:srgbClr>
                </a:solidFill>
              </c:spPr>
            </c:marker>
            <c:bubble3D val="0"/>
          </c:dPt>
          <c:errBars>
            <c:errDir val="y"/>
            <c:errBarType val="both"/>
            <c:errValType val="fixedVal"/>
            <c:noEndCap val="0"/>
            <c:val val="0"/>
          </c:errBars>
          <c:errBars>
            <c:errDir val="x"/>
            <c:errBarType val="both"/>
            <c:errValType val="cust"/>
            <c:noEndCap val="0"/>
            <c:plus>
              <c:numRef>
                <c:f>Summary_Data!$K$22:$K$23</c:f>
                <c:numCache>
                  <c:formatCode>General</c:formatCode>
                  <c:ptCount val="2"/>
                  <c:pt idx="0">
                    <c:v>0.23</c:v>
                  </c:pt>
                  <c:pt idx="1">
                    <c:v>0.24000000000000021</c:v>
                  </c:pt>
                </c:numCache>
              </c:numRef>
            </c:plus>
            <c:minus>
              <c:numRef>
                <c:f>Summary_Data!$K$22:$K$23</c:f>
                <c:numCache>
                  <c:formatCode>General</c:formatCode>
                  <c:ptCount val="2"/>
                  <c:pt idx="0">
                    <c:v>0.23</c:v>
                  </c:pt>
                  <c:pt idx="1">
                    <c:v>0.24000000000000021</c:v>
                  </c:pt>
                </c:numCache>
              </c:numRef>
            </c:minus>
            <c:spPr>
              <a:ln w="28575">
                <a:round/>
                <a:headEnd w="lg" len="lg"/>
              </a:ln>
            </c:spPr>
          </c:errBars>
          <c:xVal>
            <c:numRef>
              <c:f>Summary_Data!$I$22:$I$23</c:f>
              <c:numCache>
                <c:formatCode>General</c:formatCode>
                <c:ptCount val="2"/>
                <c:pt idx="0">
                  <c:v>2.4499999999999997</c:v>
                </c:pt>
                <c:pt idx="1">
                  <c:v>4.41</c:v>
                </c:pt>
              </c:numCache>
            </c:numRef>
          </c:xVal>
          <c:yVal>
            <c:numRef>
              <c:f>Summary_Data!$J$22:$J$23</c:f>
              <c:numCache>
                <c:formatCode>General</c:formatCode>
                <c:ptCount val="2"/>
                <c:pt idx="0">
                  <c:v>1</c:v>
                </c:pt>
                <c:pt idx="1">
                  <c:v>2</c:v>
                </c:pt>
              </c:numCache>
            </c:numRef>
          </c:yVal>
          <c:smooth val="0"/>
        </c:ser>
        <c:dLbls>
          <c:showLegendKey val="0"/>
          <c:showVal val="0"/>
          <c:showCatName val="0"/>
          <c:showSerName val="0"/>
          <c:showPercent val="0"/>
          <c:showBubbleSize val="0"/>
        </c:dLbls>
        <c:axId val="93889664"/>
        <c:axId val="93891200"/>
      </c:scatterChart>
      <c:valAx>
        <c:axId val="93889664"/>
        <c:scaling>
          <c:orientation val="minMax"/>
          <c:max val="5"/>
          <c:min val="1.5"/>
        </c:scaling>
        <c:delete val="0"/>
        <c:axPos val="b"/>
        <c:numFmt formatCode="General" sourceLinked="1"/>
        <c:majorTickMark val="out"/>
        <c:minorTickMark val="none"/>
        <c:tickLblPos val="nextTo"/>
        <c:crossAx val="93891200"/>
        <c:crosses val="autoZero"/>
        <c:crossBetween val="midCat"/>
      </c:valAx>
      <c:valAx>
        <c:axId val="93891200"/>
        <c:scaling>
          <c:orientation val="minMax"/>
        </c:scaling>
        <c:delete val="1"/>
        <c:axPos val="l"/>
        <c:majorGridlines/>
        <c:numFmt formatCode="General" sourceLinked="1"/>
        <c:majorTickMark val="out"/>
        <c:minorTickMark val="none"/>
        <c:tickLblPos val="none"/>
        <c:crossAx val="93889664"/>
        <c:crosses val="autoZero"/>
        <c:crossBetween val="midCat"/>
      </c:valAx>
    </c:plotArea>
    <c:plotVisOnly val="1"/>
    <c:dispBlanksAs val="gap"/>
    <c:showDLblsOverMax val="0"/>
  </c:chart>
  <c:spPr>
    <a:ln w="25400" cmpd="sng">
      <a:solidFill>
        <a:srgbClr val="7030A0"/>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sz="1200">
                <a:latin typeface="Arial" pitchFamily="34" charset="0"/>
                <a:cs typeface="Arial" pitchFamily="34" charset="0"/>
              </a:defRPr>
            </a:pPr>
            <a:r>
              <a:rPr lang="en-GB" sz="1200" dirty="0">
                <a:latin typeface="Arial" pitchFamily="34" charset="0"/>
                <a:cs typeface="Arial" pitchFamily="34" charset="0"/>
              </a:rPr>
              <a:t>Confidence in </a:t>
            </a:r>
            <a:r>
              <a:rPr lang="en-GB" sz="1200" dirty="0" smtClean="0">
                <a:latin typeface="Arial" pitchFamily="34" charset="0"/>
                <a:cs typeface="Arial" pitchFamily="34" charset="0"/>
              </a:rPr>
              <a:t>Organisational Impact</a:t>
            </a:r>
            <a:endParaRPr lang="en-GB" sz="1200" dirty="0">
              <a:latin typeface="Arial" pitchFamily="34" charset="0"/>
              <a:cs typeface="Arial" pitchFamily="34" charset="0"/>
            </a:endParaRPr>
          </a:p>
          <a:p>
            <a:pPr algn="just">
              <a:defRPr sz="1200">
                <a:latin typeface="Arial" pitchFamily="34" charset="0"/>
                <a:cs typeface="Arial" pitchFamily="34" charset="0"/>
              </a:defRPr>
            </a:pPr>
            <a:r>
              <a:rPr lang="en-GB" sz="1200" dirty="0">
                <a:latin typeface="Arial" pitchFamily="34" charset="0"/>
                <a:cs typeface="Arial" pitchFamily="34" charset="0"/>
              </a:rPr>
              <a:t> (95% CI)</a:t>
            </a:r>
          </a:p>
        </c:rich>
      </c:tx>
      <c:layout>
        <c:manualLayout>
          <c:xMode val="edge"/>
          <c:yMode val="edge"/>
          <c:x val="2.3569591247500563E-2"/>
          <c:y val="3.5989234873775547E-2"/>
        </c:manualLayout>
      </c:layout>
      <c:overlay val="1"/>
    </c:title>
    <c:autoTitleDeleted val="0"/>
    <c:plotArea>
      <c:layout/>
      <c:scatterChart>
        <c:scatterStyle val="lineMarker"/>
        <c:varyColors val="0"/>
        <c:ser>
          <c:idx val="1"/>
          <c:order val="0"/>
          <c:spPr>
            <a:ln w="28575">
              <a:noFill/>
            </a:ln>
          </c:spPr>
          <c:marker>
            <c:spPr>
              <a:solidFill>
                <a:srgbClr val="F79646">
                  <a:lumMod val="75000"/>
                </a:srgbClr>
              </a:solidFill>
            </c:spPr>
          </c:marker>
          <c:errBars>
            <c:errDir val="y"/>
            <c:errBarType val="both"/>
            <c:errValType val="fixedVal"/>
            <c:noEndCap val="0"/>
            <c:val val="0"/>
          </c:errBars>
          <c:errBars>
            <c:errDir val="x"/>
            <c:errBarType val="both"/>
            <c:errValType val="cust"/>
            <c:noEndCap val="0"/>
            <c:plus>
              <c:numRef>
                <c:f>Summary_Data!$H$16:$H$17</c:f>
                <c:numCache>
                  <c:formatCode>General</c:formatCode>
                  <c:ptCount val="2"/>
                  <c:pt idx="0">
                    <c:v>0.4</c:v>
                  </c:pt>
                  <c:pt idx="1">
                    <c:v>0.72000000000000064</c:v>
                  </c:pt>
                </c:numCache>
              </c:numRef>
            </c:plus>
            <c:minus>
              <c:numRef>
                <c:f>Summary_Data!$H$16:$H$17</c:f>
                <c:numCache>
                  <c:formatCode>General</c:formatCode>
                  <c:ptCount val="2"/>
                  <c:pt idx="0">
                    <c:v>0.4</c:v>
                  </c:pt>
                  <c:pt idx="1">
                    <c:v>0.72000000000000064</c:v>
                  </c:pt>
                </c:numCache>
              </c:numRef>
            </c:minus>
            <c:spPr>
              <a:ln w="28575">
                <a:round/>
                <a:headEnd w="lg" len="lg"/>
              </a:ln>
            </c:spPr>
          </c:errBars>
          <c:xVal>
            <c:numRef>
              <c:f>Summary_Data!$I$16:$I$17</c:f>
              <c:numCache>
                <c:formatCode>General</c:formatCode>
                <c:ptCount val="2"/>
                <c:pt idx="0">
                  <c:v>2</c:v>
                </c:pt>
                <c:pt idx="1">
                  <c:v>3.84</c:v>
                </c:pt>
              </c:numCache>
            </c:numRef>
          </c:xVal>
          <c:yVal>
            <c:numRef>
              <c:f>Summary_Data!$J$16:$J$17</c:f>
              <c:numCache>
                <c:formatCode>General</c:formatCode>
                <c:ptCount val="2"/>
                <c:pt idx="0" formatCode="0.00">
                  <c:v>1</c:v>
                </c:pt>
                <c:pt idx="1">
                  <c:v>2</c:v>
                </c:pt>
              </c:numCache>
            </c:numRef>
          </c:yVal>
          <c:smooth val="0"/>
        </c:ser>
        <c:dLbls>
          <c:showLegendKey val="0"/>
          <c:showVal val="0"/>
          <c:showCatName val="0"/>
          <c:showSerName val="0"/>
          <c:showPercent val="0"/>
          <c:showBubbleSize val="0"/>
        </c:dLbls>
        <c:axId val="95030272"/>
        <c:axId val="95044352"/>
      </c:scatterChart>
      <c:valAx>
        <c:axId val="95030272"/>
        <c:scaling>
          <c:orientation val="minMax"/>
          <c:max val="5"/>
          <c:min val="1.5"/>
        </c:scaling>
        <c:delete val="0"/>
        <c:axPos val="b"/>
        <c:numFmt formatCode="General" sourceLinked="1"/>
        <c:majorTickMark val="out"/>
        <c:minorTickMark val="none"/>
        <c:tickLblPos val="nextTo"/>
        <c:crossAx val="95044352"/>
        <c:crosses val="autoZero"/>
        <c:crossBetween val="midCat"/>
      </c:valAx>
      <c:valAx>
        <c:axId val="95044352"/>
        <c:scaling>
          <c:orientation val="minMax"/>
        </c:scaling>
        <c:delete val="1"/>
        <c:axPos val="l"/>
        <c:majorGridlines/>
        <c:numFmt formatCode="0.00" sourceLinked="1"/>
        <c:majorTickMark val="out"/>
        <c:minorTickMark val="none"/>
        <c:tickLblPos val="none"/>
        <c:crossAx val="95030272"/>
        <c:crosses val="autoZero"/>
        <c:crossBetween val="midCat"/>
      </c:valAx>
    </c:plotArea>
    <c:plotVisOnly val="1"/>
    <c:dispBlanksAs val="gap"/>
    <c:showDLblsOverMax val="0"/>
  </c:chart>
  <c:spPr>
    <a:ln w="25400" cmpd="sng">
      <a:solidFill>
        <a:srgbClr val="7030A0"/>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626" cy="496491"/>
          </a:xfrm>
          <a:prstGeom prst="rect">
            <a:avLst/>
          </a:prstGeom>
        </p:spPr>
        <p:txBody>
          <a:bodyPr vert="horz" lIns="91102" tIns="45551" rIns="91102" bIns="45551" rtlCol="0"/>
          <a:lstStyle>
            <a:lvl1pPr algn="l">
              <a:defRPr sz="1200"/>
            </a:lvl1pPr>
          </a:lstStyle>
          <a:p>
            <a:endParaRPr lang="en-GB"/>
          </a:p>
        </p:txBody>
      </p:sp>
      <p:sp>
        <p:nvSpPr>
          <p:cNvPr id="3" name="Date Placeholder 2"/>
          <p:cNvSpPr>
            <a:spLocks noGrp="1"/>
          </p:cNvSpPr>
          <p:nvPr>
            <p:ph type="dt" sz="quarter" idx="1"/>
          </p:nvPr>
        </p:nvSpPr>
        <p:spPr>
          <a:xfrm>
            <a:off x="3778506" y="0"/>
            <a:ext cx="2890626" cy="496491"/>
          </a:xfrm>
          <a:prstGeom prst="rect">
            <a:avLst/>
          </a:prstGeom>
        </p:spPr>
        <p:txBody>
          <a:bodyPr vert="horz" lIns="91102" tIns="45551" rIns="91102" bIns="45551" rtlCol="0"/>
          <a:lstStyle>
            <a:lvl1pPr algn="r">
              <a:defRPr sz="1200"/>
            </a:lvl1pPr>
          </a:lstStyle>
          <a:p>
            <a:fld id="{AF6A2813-BF2D-476D-BC19-9AEBF6313F61}" type="datetimeFigureOut">
              <a:rPr lang="en-GB" smtClean="0"/>
              <a:pPr/>
              <a:t>02/06/2014</a:t>
            </a:fld>
            <a:endParaRPr lang="en-GB"/>
          </a:p>
        </p:txBody>
      </p:sp>
      <p:sp>
        <p:nvSpPr>
          <p:cNvPr id="4" name="Footer Placeholder 3"/>
          <p:cNvSpPr>
            <a:spLocks noGrp="1"/>
          </p:cNvSpPr>
          <p:nvPr>
            <p:ph type="ftr" sz="quarter" idx="2"/>
          </p:nvPr>
        </p:nvSpPr>
        <p:spPr>
          <a:xfrm>
            <a:off x="1" y="9431600"/>
            <a:ext cx="2890626" cy="496491"/>
          </a:xfrm>
          <a:prstGeom prst="rect">
            <a:avLst/>
          </a:prstGeom>
        </p:spPr>
        <p:txBody>
          <a:bodyPr vert="horz" lIns="91102" tIns="45551" rIns="91102" bIns="45551" rtlCol="0" anchor="b"/>
          <a:lstStyle>
            <a:lvl1pPr algn="l">
              <a:defRPr sz="1200"/>
            </a:lvl1pPr>
          </a:lstStyle>
          <a:p>
            <a:endParaRPr lang="en-GB"/>
          </a:p>
        </p:txBody>
      </p:sp>
      <p:sp>
        <p:nvSpPr>
          <p:cNvPr id="5" name="Slide Number Placeholder 4"/>
          <p:cNvSpPr>
            <a:spLocks noGrp="1"/>
          </p:cNvSpPr>
          <p:nvPr>
            <p:ph type="sldNum" sz="quarter" idx="3"/>
          </p:nvPr>
        </p:nvSpPr>
        <p:spPr>
          <a:xfrm>
            <a:off x="3778506" y="9431600"/>
            <a:ext cx="2890626" cy="496491"/>
          </a:xfrm>
          <a:prstGeom prst="rect">
            <a:avLst/>
          </a:prstGeom>
        </p:spPr>
        <p:txBody>
          <a:bodyPr vert="horz" lIns="91102" tIns="45551" rIns="91102" bIns="45551" rtlCol="0" anchor="b"/>
          <a:lstStyle>
            <a:lvl1pPr algn="r">
              <a:defRPr sz="1200"/>
            </a:lvl1pPr>
          </a:lstStyle>
          <a:p>
            <a:fld id="{47ACA018-1386-4BFF-9669-25C5D0241506}" type="slidenum">
              <a:rPr lang="en-GB" smtClean="0"/>
              <a:pPr/>
              <a:t>‹#›</a:t>
            </a:fld>
            <a:endParaRPr lang="en-GB"/>
          </a:p>
        </p:txBody>
      </p:sp>
    </p:spTree>
    <p:extLst>
      <p:ext uri="{BB962C8B-B14F-4D97-AF65-F5344CB8AC3E}">
        <p14:creationId xmlns:p14="http://schemas.microsoft.com/office/powerpoint/2010/main" val="1466184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626" cy="496491"/>
          </a:xfrm>
          <a:prstGeom prst="rect">
            <a:avLst/>
          </a:prstGeom>
        </p:spPr>
        <p:txBody>
          <a:bodyPr vert="horz" lIns="91102" tIns="45551" rIns="91102" bIns="45551" rtlCol="0"/>
          <a:lstStyle>
            <a:lvl1pPr algn="l">
              <a:defRPr sz="1200"/>
            </a:lvl1pPr>
          </a:lstStyle>
          <a:p>
            <a:endParaRPr lang="en-GB"/>
          </a:p>
        </p:txBody>
      </p:sp>
      <p:sp>
        <p:nvSpPr>
          <p:cNvPr id="3" name="Date Placeholder 2"/>
          <p:cNvSpPr>
            <a:spLocks noGrp="1"/>
          </p:cNvSpPr>
          <p:nvPr>
            <p:ph type="dt" idx="1"/>
          </p:nvPr>
        </p:nvSpPr>
        <p:spPr>
          <a:xfrm>
            <a:off x="3778506" y="0"/>
            <a:ext cx="2890626" cy="496491"/>
          </a:xfrm>
          <a:prstGeom prst="rect">
            <a:avLst/>
          </a:prstGeom>
        </p:spPr>
        <p:txBody>
          <a:bodyPr vert="horz" lIns="91102" tIns="45551" rIns="91102" bIns="45551" rtlCol="0"/>
          <a:lstStyle>
            <a:lvl1pPr algn="r">
              <a:defRPr sz="1200"/>
            </a:lvl1pPr>
          </a:lstStyle>
          <a:p>
            <a:fld id="{E590C17A-7719-460C-BB8F-1E794C06037D}" type="datetimeFigureOut">
              <a:rPr lang="en-GB" smtClean="0"/>
              <a:pPr/>
              <a:t>02/06/2014</a:t>
            </a:fld>
            <a:endParaRPr lang="en-GB"/>
          </a:p>
        </p:txBody>
      </p:sp>
      <p:sp>
        <p:nvSpPr>
          <p:cNvPr id="4" name="Slide Image Placeholder 3"/>
          <p:cNvSpPr>
            <a:spLocks noGrp="1" noRot="1" noChangeAspect="1"/>
          </p:cNvSpPr>
          <p:nvPr>
            <p:ph type="sldImg" idx="2"/>
          </p:nvPr>
        </p:nvSpPr>
        <p:spPr>
          <a:xfrm>
            <a:off x="855663" y="746125"/>
            <a:ext cx="4959350" cy="3721100"/>
          </a:xfrm>
          <a:prstGeom prst="rect">
            <a:avLst/>
          </a:prstGeom>
          <a:noFill/>
          <a:ln w="12700">
            <a:solidFill>
              <a:prstClr val="black"/>
            </a:solidFill>
          </a:ln>
        </p:spPr>
        <p:txBody>
          <a:bodyPr vert="horz" lIns="91102" tIns="45551" rIns="91102" bIns="45551" rtlCol="0" anchor="ctr"/>
          <a:lstStyle/>
          <a:p>
            <a:endParaRPr lang="en-GB"/>
          </a:p>
        </p:txBody>
      </p:sp>
      <p:sp>
        <p:nvSpPr>
          <p:cNvPr id="5" name="Notes Placeholder 4"/>
          <p:cNvSpPr>
            <a:spLocks noGrp="1"/>
          </p:cNvSpPr>
          <p:nvPr>
            <p:ph type="body" sz="quarter" idx="3"/>
          </p:nvPr>
        </p:nvSpPr>
        <p:spPr>
          <a:xfrm>
            <a:off x="667068" y="4716662"/>
            <a:ext cx="5336540" cy="4468416"/>
          </a:xfrm>
          <a:prstGeom prst="rect">
            <a:avLst/>
          </a:prstGeom>
        </p:spPr>
        <p:txBody>
          <a:bodyPr vert="horz" lIns="91102" tIns="45551" rIns="91102" bIns="455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1600"/>
            <a:ext cx="2890626" cy="496491"/>
          </a:xfrm>
          <a:prstGeom prst="rect">
            <a:avLst/>
          </a:prstGeom>
        </p:spPr>
        <p:txBody>
          <a:bodyPr vert="horz" lIns="91102" tIns="45551" rIns="91102" bIns="45551" rtlCol="0" anchor="b"/>
          <a:lstStyle>
            <a:lvl1pPr algn="l">
              <a:defRPr sz="1200"/>
            </a:lvl1pPr>
          </a:lstStyle>
          <a:p>
            <a:endParaRPr lang="en-GB"/>
          </a:p>
        </p:txBody>
      </p:sp>
      <p:sp>
        <p:nvSpPr>
          <p:cNvPr id="7" name="Slide Number Placeholder 6"/>
          <p:cNvSpPr>
            <a:spLocks noGrp="1"/>
          </p:cNvSpPr>
          <p:nvPr>
            <p:ph type="sldNum" sz="quarter" idx="5"/>
          </p:nvPr>
        </p:nvSpPr>
        <p:spPr>
          <a:xfrm>
            <a:off x="3778506" y="9431600"/>
            <a:ext cx="2890626" cy="496491"/>
          </a:xfrm>
          <a:prstGeom prst="rect">
            <a:avLst/>
          </a:prstGeom>
        </p:spPr>
        <p:txBody>
          <a:bodyPr vert="horz" lIns="91102" tIns="45551" rIns="91102" bIns="45551" rtlCol="0" anchor="b"/>
          <a:lstStyle>
            <a:lvl1pPr algn="r">
              <a:defRPr sz="1200"/>
            </a:lvl1pPr>
          </a:lstStyle>
          <a:p>
            <a:fld id="{848B224E-3BC7-4DF6-85EE-1743CAD0FB74}" type="slidenum">
              <a:rPr lang="en-GB" smtClean="0"/>
              <a:pPr/>
              <a:t>‹#›</a:t>
            </a:fld>
            <a:endParaRPr lang="en-GB"/>
          </a:p>
        </p:txBody>
      </p:sp>
    </p:spTree>
    <p:extLst>
      <p:ext uri="{BB962C8B-B14F-4D97-AF65-F5344CB8AC3E}">
        <p14:creationId xmlns:p14="http://schemas.microsoft.com/office/powerpoint/2010/main" val="1455509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The practice support team role at Birmingham City University is one of collaboration with health trust partners. This is exemplified in shared responsibility for learning with this culture expressed through the partner organisations participating in student focussed educational activities within the university and clinical areas. The roles undertaken by the established practice support team are consistent with the ethos expressed by the ‘Willis Commission’ (2012). </a:t>
            </a:r>
          </a:p>
          <a:p>
            <a:pPr hangingPunct="0"/>
            <a:r>
              <a:rPr lang="en-GB" sz="1200" b="0" kern="1200" dirty="0" smtClean="0">
                <a:solidFill>
                  <a:schemeClr val="tx1"/>
                </a:solidFill>
                <a:effectLst/>
                <a:latin typeface="+mn-lt"/>
                <a:ea typeface="+mn-ea"/>
                <a:cs typeface="+mn-cs"/>
              </a:rPr>
              <a:t> A collaborative project between the Practice </a:t>
            </a:r>
            <a:r>
              <a:rPr lang="en-GB" sz="1200" kern="1200" dirty="0" smtClean="0">
                <a:solidFill>
                  <a:schemeClr val="tx1"/>
                </a:solidFill>
                <a:effectLst/>
                <a:latin typeface="+mn-lt"/>
                <a:ea typeface="+mn-ea"/>
                <a:cs typeface="+mn-cs"/>
              </a:rPr>
              <a:t>placement managers in the Faculty of Education at The Heart of England NHS Foundation Trust and transition module lead was proposed, designed and funded through the university ‘Enhancing Curricula Quality’ initiative.  Ethical approval was granted through the university processes. </a:t>
            </a:r>
          </a:p>
          <a:p>
            <a:pPr hangingPunct="0"/>
            <a:r>
              <a:rPr lang="en-GB" sz="1200" kern="1200" dirty="0" smtClean="0">
                <a:solidFill>
                  <a:schemeClr val="tx1"/>
                </a:solidFill>
                <a:effectLst/>
                <a:latin typeface="+mn-lt"/>
                <a:ea typeface="+mn-ea"/>
                <a:cs typeface="+mn-cs"/>
              </a:rPr>
              <a:t>HEFT is one of the largest NHS trusts in the U.K located over</a:t>
            </a:r>
            <a:r>
              <a:rPr lang="en-GB" sz="1200" kern="1200" baseline="0" dirty="0" smtClean="0">
                <a:solidFill>
                  <a:schemeClr val="tx1"/>
                </a:solidFill>
                <a:effectLst/>
                <a:latin typeface="+mn-lt"/>
                <a:ea typeface="+mn-ea"/>
                <a:cs typeface="+mn-cs"/>
              </a:rPr>
              <a:t> 3</a:t>
            </a:r>
            <a:r>
              <a:rPr lang="en-GB" sz="1200" kern="1200" dirty="0" smtClean="0">
                <a:solidFill>
                  <a:schemeClr val="tx1"/>
                </a:solidFill>
                <a:effectLst/>
                <a:latin typeface="+mn-lt"/>
                <a:ea typeface="+mn-ea"/>
                <a:cs typeface="+mn-cs"/>
              </a:rPr>
              <a:t> sites (plus community settings). The trust accommodates up to 1000 pre registration nursing students at any one time. The collaborative pilot  project identified a creative approach utilising existing educational structures, content and processes to enhance the quality of, and address some of the problematic issues surrounding, the transition of students into graduate nurses identified within the literature. </a:t>
            </a:r>
          </a:p>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1</a:t>
            </a:fld>
            <a:endParaRPr lang="en-GB" dirty="0"/>
          </a:p>
        </p:txBody>
      </p:sp>
    </p:spTree>
    <p:extLst>
      <p:ext uri="{BB962C8B-B14F-4D97-AF65-F5344CB8AC3E}">
        <p14:creationId xmlns:p14="http://schemas.microsoft.com/office/powerpoint/2010/main" val="90516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Average scores of students for level 2 outcome – ‘relating theory to practice’</a:t>
            </a:r>
            <a:endParaRPr lang="en-GB" baseline="0" dirty="0" smtClean="0"/>
          </a:p>
          <a:p>
            <a:endParaRPr lang="en-GB" dirty="0" smtClean="0"/>
          </a:p>
          <a:p>
            <a:r>
              <a:rPr lang="en-GB" dirty="0" smtClean="0"/>
              <a:t>Students Average factor difference from start to finish was 1.8 increase.</a:t>
            </a:r>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10</a:t>
            </a:fld>
            <a:endParaRPr lang="en-GB"/>
          </a:p>
        </p:txBody>
      </p:sp>
    </p:spTree>
    <p:extLst>
      <p:ext uri="{BB962C8B-B14F-4D97-AF65-F5344CB8AC3E}">
        <p14:creationId xmlns:p14="http://schemas.microsoft.com/office/powerpoint/2010/main" val="79867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Average scores of students for level</a:t>
            </a:r>
            <a:r>
              <a:rPr lang="en-GB" baseline="0" dirty="0" smtClean="0"/>
              <a:t> 3</a:t>
            </a:r>
            <a:r>
              <a:rPr lang="en-GB" dirty="0" smtClean="0"/>
              <a:t> outcome -  ‘Confidence in Adapting to change’ </a:t>
            </a: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Students average factor difference scores from start to finish was 1.95 increase.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48B224E-3BC7-4DF6-85EE-1743CAD0FB74}" type="slidenum">
              <a:rPr lang="en-GB" smtClean="0"/>
              <a:pPr/>
              <a:t>11</a:t>
            </a:fld>
            <a:endParaRPr lang="en-GB" dirty="0"/>
          </a:p>
        </p:txBody>
      </p:sp>
    </p:spTree>
    <p:extLst>
      <p:ext uri="{BB962C8B-B14F-4D97-AF65-F5344CB8AC3E}">
        <p14:creationId xmlns:p14="http://schemas.microsoft.com/office/powerpoint/2010/main" val="22547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977" y="4716663"/>
            <a:ext cx="6480719" cy="5072780"/>
          </a:xfrm>
        </p:spPr>
        <p:txBody>
          <a:bodyPr/>
          <a:lstStyle/>
          <a:p>
            <a:r>
              <a:rPr lang="en-GB" dirty="0" smtClean="0"/>
              <a:t>Average scores for students in relation to ‘Confidence in Organisational Impact’.</a:t>
            </a:r>
          </a:p>
          <a:p>
            <a:r>
              <a:rPr lang="en-GB" dirty="0" smtClean="0"/>
              <a:t>Student </a:t>
            </a:r>
            <a:r>
              <a:rPr lang="en-GB" dirty="0" smtClean="0"/>
              <a:t>Average factor difference</a:t>
            </a:r>
            <a:r>
              <a:rPr lang="en-GB" baseline="0" dirty="0" smtClean="0"/>
              <a:t> from start to finish for level 4 outcome was 1.85 increase.</a:t>
            </a:r>
            <a:endParaRPr lang="en-GB" dirty="0" smtClean="0"/>
          </a:p>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12</a:t>
            </a:fld>
            <a:endParaRPr lang="en-GB"/>
          </a:p>
        </p:txBody>
      </p:sp>
    </p:spTree>
    <p:extLst>
      <p:ext uri="{BB962C8B-B14F-4D97-AF65-F5344CB8AC3E}">
        <p14:creationId xmlns:p14="http://schemas.microsoft.com/office/powerpoint/2010/main" val="250172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1"/>
            <a:r>
              <a:rPr lang="en-GB" b="1" dirty="0" smtClean="0"/>
              <a:t>Self rating score analysis </a:t>
            </a:r>
          </a:p>
          <a:p>
            <a:pPr hangingPunct="1"/>
            <a:r>
              <a:rPr lang="en-GB" b="1" dirty="0" smtClean="0"/>
              <a:t>Self Confidence </a:t>
            </a:r>
            <a:r>
              <a:rPr lang="en-GB" dirty="0" smtClean="0"/>
              <a:t>- </a:t>
            </a:r>
            <a:r>
              <a:rPr lang="en-GB" sz="1200" kern="1200" dirty="0" smtClean="0">
                <a:solidFill>
                  <a:schemeClr val="tx1"/>
                </a:solidFill>
                <a:latin typeface="+mn-lt"/>
                <a:ea typeface="+mn-ea"/>
                <a:cs typeface="+mn-cs"/>
              </a:rPr>
              <a:t>Here we are comparing </a:t>
            </a:r>
          </a:p>
          <a:p>
            <a:pPr hangingPunct="1"/>
            <a:r>
              <a:rPr lang="en-GB" sz="1200" kern="1200" dirty="0" smtClean="0">
                <a:solidFill>
                  <a:schemeClr val="tx1"/>
                </a:solidFill>
                <a:latin typeface="+mn-lt"/>
                <a:ea typeface="+mn-ea"/>
                <a:cs typeface="+mn-cs"/>
              </a:rPr>
              <a:t>mean at induction = 2.94 (95%CI; 2.56, 3.32) with </a:t>
            </a:r>
          </a:p>
          <a:p>
            <a:pPr hangingPunct="1"/>
            <a:r>
              <a:rPr lang="en-GB" sz="1200" kern="1200" dirty="0" smtClean="0">
                <a:solidFill>
                  <a:schemeClr val="tx1"/>
                </a:solidFill>
                <a:latin typeface="+mn-lt"/>
                <a:ea typeface="+mn-ea"/>
                <a:cs typeface="+mn-cs"/>
              </a:rPr>
              <a:t>mean at post-placement = 4.63 (95%CI; 4.40, 4.85)</a:t>
            </a:r>
          </a:p>
          <a:p>
            <a:pPr hangingPunct="1"/>
            <a:r>
              <a:rPr lang="en-GB" sz="1200" kern="1200" dirty="0" smtClean="0">
                <a:solidFill>
                  <a:schemeClr val="tx1"/>
                </a:solidFill>
                <a:latin typeface="+mn-lt"/>
                <a:ea typeface="+mn-ea"/>
                <a:cs typeface="+mn-cs"/>
              </a:rPr>
              <a:t>and we can see there is </a:t>
            </a:r>
            <a:r>
              <a:rPr lang="en-GB" sz="1200" i="1" kern="1200" dirty="0" smtClean="0">
                <a:solidFill>
                  <a:schemeClr val="tx1"/>
                </a:solidFill>
                <a:latin typeface="+mn-lt"/>
                <a:ea typeface="+mn-ea"/>
                <a:cs typeface="+mn-cs"/>
              </a:rPr>
              <a:t>no overlap</a:t>
            </a:r>
            <a:r>
              <a:rPr lang="en-GB" sz="1200" kern="1200" dirty="0" smtClean="0">
                <a:solidFill>
                  <a:schemeClr val="tx1"/>
                </a:solidFill>
                <a:latin typeface="+mn-lt"/>
                <a:ea typeface="+mn-ea"/>
                <a:cs typeface="+mn-cs"/>
              </a:rPr>
              <a:t>, therefore we have statistical significance. </a:t>
            </a:r>
          </a:p>
          <a:p>
            <a:pPr hangingPunct="1"/>
            <a:endParaRPr lang="en-GB" sz="1200" kern="1200" dirty="0" smtClean="0">
              <a:solidFill>
                <a:schemeClr val="tx1"/>
              </a:solidFill>
              <a:latin typeface="+mn-lt"/>
              <a:ea typeface="+mn-ea"/>
              <a:cs typeface="+mn-cs"/>
            </a:endParaRPr>
          </a:p>
          <a:p>
            <a:pPr hangingPunct="1"/>
            <a:r>
              <a:rPr lang="en-GB" sz="1200" b="1" kern="1200" dirty="0" smtClean="0">
                <a:solidFill>
                  <a:schemeClr val="tx1"/>
                </a:solidFill>
                <a:latin typeface="+mn-lt"/>
                <a:ea typeface="+mn-ea"/>
                <a:cs typeface="+mn-cs"/>
              </a:rPr>
              <a:t>Relating Theory to Practice </a:t>
            </a:r>
            <a:r>
              <a:rPr lang="en-GB" sz="1200" kern="1200" dirty="0" smtClean="0">
                <a:solidFill>
                  <a:schemeClr val="tx1"/>
                </a:solidFill>
                <a:latin typeface="+mn-lt"/>
                <a:ea typeface="+mn-ea"/>
                <a:cs typeface="+mn-cs"/>
              </a:rPr>
              <a:t>- Here we are comparing </a:t>
            </a:r>
          </a:p>
          <a:p>
            <a:pPr hangingPunct="1"/>
            <a:r>
              <a:rPr lang="en-GB" sz="1200" kern="1200" dirty="0" smtClean="0">
                <a:solidFill>
                  <a:schemeClr val="tx1"/>
                </a:solidFill>
                <a:latin typeface="+mn-lt"/>
                <a:ea typeface="+mn-ea"/>
                <a:cs typeface="+mn-cs"/>
              </a:rPr>
              <a:t>mean at induction = 2.50 (95%CI; 2.26, 2.74) with </a:t>
            </a:r>
          </a:p>
          <a:p>
            <a:pPr hangingPunct="1"/>
            <a:r>
              <a:rPr lang="en-GB" sz="1200" kern="1200" dirty="0" smtClean="0">
                <a:solidFill>
                  <a:schemeClr val="tx1"/>
                </a:solidFill>
                <a:latin typeface="+mn-lt"/>
                <a:ea typeface="+mn-ea"/>
                <a:cs typeface="+mn-cs"/>
              </a:rPr>
              <a:t>mean at post-placement = 4.25 (95%CI; 4.05, 4.45)</a:t>
            </a:r>
          </a:p>
          <a:p>
            <a:pPr hangingPunct="1"/>
            <a:r>
              <a:rPr lang="en-GB" sz="1200" kern="1200" dirty="0" smtClean="0">
                <a:solidFill>
                  <a:schemeClr val="tx1"/>
                </a:solidFill>
                <a:latin typeface="+mn-lt"/>
                <a:ea typeface="+mn-ea"/>
                <a:cs typeface="+mn-cs"/>
              </a:rPr>
              <a:t>and again we can see there is </a:t>
            </a:r>
            <a:r>
              <a:rPr lang="en-GB" sz="1200" i="1" kern="1200" dirty="0" smtClean="0">
                <a:solidFill>
                  <a:schemeClr val="tx1"/>
                </a:solidFill>
                <a:latin typeface="+mn-lt"/>
                <a:ea typeface="+mn-ea"/>
                <a:cs typeface="+mn-cs"/>
              </a:rPr>
              <a:t>no overlap</a:t>
            </a:r>
            <a:r>
              <a:rPr lang="en-GB" sz="1200" kern="1200" dirty="0" smtClean="0">
                <a:solidFill>
                  <a:schemeClr val="tx1"/>
                </a:solidFill>
                <a:latin typeface="+mn-lt"/>
                <a:ea typeface="+mn-ea"/>
                <a:cs typeface="+mn-cs"/>
              </a:rPr>
              <a:t>, therefore we have statistical significance. </a:t>
            </a:r>
          </a:p>
          <a:p>
            <a:pPr hangingPunct="1"/>
            <a:endParaRPr lang="en-GB" sz="1200" kern="1200" dirty="0" smtClean="0">
              <a:solidFill>
                <a:schemeClr val="tx1"/>
              </a:solidFill>
              <a:latin typeface="+mn-lt"/>
              <a:ea typeface="+mn-ea"/>
              <a:cs typeface="+mn-cs"/>
            </a:endParaRPr>
          </a:p>
          <a:p>
            <a:pPr hangingPunct="1"/>
            <a:r>
              <a:rPr lang="en-GB" sz="1200" b="1" kern="1200" dirty="0" smtClean="0">
                <a:solidFill>
                  <a:schemeClr val="tx1"/>
                </a:solidFill>
                <a:latin typeface="+mn-lt"/>
                <a:ea typeface="+mn-ea"/>
                <a:cs typeface="+mn-cs"/>
              </a:rPr>
              <a:t>Adapting to change - </a:t>
            </a:r>
            <a:r>
              <a:rPr lang="en-GB" sz="1200" kern="1200" dirty="0" smtClean="0">
                <a:solidFill>
                  <a:schemeClr val="tx1"/>
                </a:solidFill>
                <a:latin typeface="+mn-lt"/>
                <a:ea typeface="+mn-ea"/>
                <a:cs typeface="+mn-cs"/>
              </a:rPr>
              <a:t>Here we are comparing </a:t>
            </a:r>
          </a:p>
          <a:p>
            <a:pPr hangingPunct="1"/>
            <a:r>
              <a:rPr lang="en-GB" sz="1200" kern="1200" dirty="0" smtClean="0">
                <a:solidFill>
                  <a:schemeClr val="tx1"/>
                </a:solidFill>
                <a:latin typeface="+mn-lt"/>
                <a:ea typeface="+mn-ea"/>
                <a:cs typeface="+mn-cs"/>
              </a:rPr>
              <a:t>mean at induction = 2.45 (95%CI; 2.22, 2.71) with </a:t>
            </a:r>
          </a:p>
          <a:p>
            <a:pPr hangingPunct="1"/>
            <a:r>
              <a:rPr lang="en-GB" sz="1200" kern="1200" dirty="0" smtClean="0">
                <a:solidFill>
                  <a:schemeClr val="tx1"/>
                </a:solidFill>
                <a:latin typeface="+mn-lt"/>
                <a:ea typeface="+mn-ea"/>
                <a:cs typeface="+mn-cs"/>
              </a:rPr>
              <a:t>mean at post-placement = 4.41 (95%CI; 4.17, 4.65)</a:t>
            </a:r>
          </a:p>
          <a:p>
            <a:r>
              <a:rPr lang="en-GB" sz="1200" kern="1200" dirty="0" smtClean="0">
                <a:solidFill>
                  <a:schemeClr val="tx1"/>
                </a:solidFill>
                <a:latin typeface="+mn-lt"/>
                <a:ea typeface="+mn-ea"/>
                <a:cs typeface="+mn-cs"/>
              </a:rPr>
              <a:t>and again we can see there is </a:t>
            </a:r>
            <a:r>
              <a:rPr lang="en-GB" sz="1200" i="1" kern="1200" dirty="0" smtClean="0">
                <a:solidFill>
                  <a:schemeClr val="tx1"/>
                </a:solidFill>
                <a:latin typeface="+mn-lt"/>
                <a:ea typeface="+mn-ea"/>
                <a:cs typeface="+mn-cs"/>
              </a:rPr>
              <a:t>no overlap</a:t>
            </a:r>
            <a:r>
              <a:rPr lang="en-GB" sz="1200" kern="1200" dirty="0" smtClean="0">
                <a:solidFill>
                  <a:schemeClr val="tx1"/>
                </a:solidFill>
                <a:latin typeface="+mn-lt"/>
                <a:ea typeface="+mn-ea"/>
                <a:cs typeface="+mn-cs"/>
              </a:rPr>
              <a:t>, therefore we have statistical significance. </a:t>
            </a:r>
          </a:p>
          <a:p>
            <a:endParaRPr lang="en-GB" sz="1200" kern="1200" dirty="0" smtClean="0">
              <a:solidFill>
                <a:schemeClr val="tx1"/>
              </a:solidFill>
              <a:latin typeface="+mn-lt"/>
              <a:ea typeface="+mn-ea"/>
              <a:cs typeface="+mn-cs"/>
            </a:endParaRPr>
          </a:p>
          <a:p>
            <a:pPr hangingPunct="1"/>
            <a:r>
              <a:rPr lang="en-GB" sz="1200" b="1" kern="1200" dirty="0" smtClean="0">
                <a:solidFill>
                  <a:schemeClr val="tx1"/>
                </a:solidFill>
                <a:latin typeface="+mn-lt"/>
                <a:ea typeface="+mn-ea"/>
                <a:cs typeface="+mn-cs"/>
              </a:rPr>
              <a:t>Organisational Impact - </a:t>
            </a:r>
            <a:r>
              <a:rPr lang="en-GB" sz="1200" kern="1200" dirty="0" smtClean="0">
                <a:solidFill>
                  <a:schemeClr val="tx1"/>
                </a:solidFill>
                <a:latin typeface="+mn-lt"/>
                <a:ea typeface="+mn-ea"/>
                <a:cs typeface="+mn-cs"/>
              </a:rPr>
              <a:t>Finally we are comparing </a:t>
            </a:r>
          </a:p>
          <a:p>
            <a:pPr hangingPunct="1"/>
            <a:r>
              <a:rPr lang="en-GB" sz="1200" kern="1200" dirty="0" smtClean="0">
                <a:solidFill>
                  <a:schemeClr val="tx1"/>
                </a:solidFill>
                <a:latin typeface="+mn-lt"/>
                <a:ea typeface="+mn-ea"/>
                <a:cs typeface="+mn-cs"/>
              </a:rPr>
              <a:t>mean at induction = 2.00 (95%CI; 1.60, 2.40) with </a:t>
            </a:r>
          </a:p>
          <a:p>
            <a:pPr hangingPunct="1"/>
            <a:r>
              <a:rPr lang="en-GB" sz="1200" kern="1200" dirty="0" smtClean="0">
                <a:solidFill>
                  <a:schemeClr val="tx1"/>
                </a:solidFill>
                <a:latin typeface="+mn-lt"/>
                <a:ea typeface="+mn-ea"/>
                <a:cs typeface="+mn-cs"/>
              </a:rPr>
              <a:t>mean at post-placement = 3.84 (95%CI; 3.56, 4.12)</a:t>
            </a:r>
          </a:p>
          <a:p>
            <a:pPr hangingPunct="1"/>
            <a:r>
              <a:rPr lang="en-GB" sz="1200" kern="1200" dirty="0" smtClean="0">
                <a:solidFill>
                  <a:schemeClr val="tx1"/>
                </a:solidFill>
                <a:latin typeface="+mn-lt"/>
                <a:ea typeface="+mn-ea"/>
                <a:cs typeface="+mn-cs"/>
              </a:rPr>
              <a:t>and again we can see there is </a:t>
            </a:r>
            <a:r>
              <a:rPr lang="en-GB" sz="1200" i="1" kern="1200" dirty="0" smtClean="0">
                <a:solidFill>
                  <a:schemeClr val="tx1"/>
                </a:solidFill>
                <a:latin typeface="+mn-lt"/>
                <a:ea typeface="+mn-ea"/>
                <a:cs typeface="+mn-cs"/>
              </a:rPr>
              <a:t>no overlap</a:t>
            </a:r>
            <a:r>
              <a:rPr lang="en-GB" sz="1200" kern="1200" dirty="0" smtClean="0">
                <a:solidFill>
                  <a:schemeClr val="tx1"/>
                </a:solidFill>
                <a:latin typeface="+mn-lt"/>
                <a:ea typeface="+mn-ea"/>
                <a:cs typeface="+mn-cs"/>
              </a:rPr>
              <a:t>, therefore we have statistical significance. </a:t>
            </a:r>
          </a:p>
          <a:p>
            <a:pPr hangingPunct="1"/>
            <a:endParaRPr lang="en-GB" sz="1200" kern="1200" dirty="0" smtClean="0">
              <a:solidFill>
                <a:schemeClr val="tx1"/>
              </a:solidFill>
              <a:latin typeface="+mn-lt"/>
              <a:ea typeface="+mn-ea"/>
              <a:cs typeface="+mn-cs"/>
            </a:endParaRPr>
          </a:p>
          <a:p>
            <a:pPr hangingPunct="1"/>
            <a:r>
              <a:rPr lang="en-GB" sz="1200" b="1" kern="1200" dirty="0" smtClean="0">
                <a:solidFill>
                  <a:schemeClr val="tx1"/>
                </a:solidFill>
                <a:latin typeface="+mn-lt"/>
                <a:ea typeface="+mn-ea"/>
                <a:cs typeface="+mn-cs"/>
              </a:rPr>
              <a:t>Percentage increases in student confidence between start and finish of pilot</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Level 1 – self confidence  – </a:t>
            </a:r>
            <a:r>
              <a:rPr lang="en-GB" b="1" dirty="0" smtClean="0"/>
              <a:t>34%</a:t>
            </a:r>
            <a:r>
              <a:rPr lang="en-GB" b="1" baseline="0" dirty="0" smtClean="0"/>
              <a:t>increase</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Level 2 –  relating theory to practice  - </a:t>
            </a:r>
            <a:r>
              <a:rPr lang="en-GB" b="1" dirty="0" smtClean="0"/>
              <a:t>30.4%</a:t>
            </a:r>
            <a:r>
              <a:rPr lang="en-GB" b="1" baseline="0" dirty="0" smtClean="0"/>
              <a:t>increase</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Level 3 – adapting -</a:t>
            </a:r>
            <a:r>
              <a:rPr lang="en-GB" b="1" dirty="0" smtClean="0"/>
              <a:t>39%</a:t>
            </a:r>
            <a:r>
              <a:rPr lang="en-GB" b="1" baseline="0" dirty="0" smtClean="0"/>
              <a:t>increase</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t>Level4 - organisational  impact</a:t>
            </a:r>
            <a:r>
              <a:rPr lang="en-GB" b="0" baseline="0" dirty="0" smtClean="0"/>
              <a:t> – </a:t>
            </a:r>
            <a:r>
              <a:rPr lang="en-GB" b="1" baseline="0" dirty="0" smtClean="0"/>
              <a:t>37% increase</a:t>
            </a: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endParaRPr lang="en-GB" sz="1200" kern="1200" dirty="0" smtClean="0">
              <a:solidFill>
                <a:schemeClr val="tx1"/>
              </a:solidFill>
              <a:latin typeface="+mn-lt"/>
              <a:ea typeface="+mn-ea"/>
              <a:cs typeface="+mn-cs"/>
            </a:endParaRPr>
          </a:p>
          <a:p>
            <a:pPr hangingPunct="1"/>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1041" y="4676875"/>
            <a:ext cx="5832648" cy="5112568"/>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5711601" y="9141370"/>
            <a:ext cx="648072" cy="405760"/>
          </a:xfrm>
        </p:spPr>
        <p:txBody>
          <a:bodyPr/>
          <a:lstStyle/>
          <a:p>
            <a:fld id="{848B224E-3BC7-4DF6-85EE-1743CAD0FB74}" type="slidenum">
              <a:rPr lang="en-GB" smtClean="0"/>
              <a:pPr/>
              <a:t>14</a:t>
            </a:fld>
            <a:endParaRPr lang="en-GB" dirty="0"/>
          </a:p>
        </p:txBody>
      </p:sp>
    </p:spTree>
    <p:extLst>
      <p:ext uri="{BB962C8B-B14F-4D97-AF65-F5344CB8AC3E}">
        <p14:creationId xmlns:p14="http://schemas.microsoft.com/office/powerpoint/2010/main" val="883851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978" y="4716662"/>
            <a:ext cx="6408711" cy="5213151"/>
          </a:xfrm>
        </p:spPr>
        <p:txBody>
          <a:bodyPr/>
          <a:lstStyle/>
          <a:p>
            <a:pPr hangingPunct="0"/>
            <a:endParaRPr lang="en-GB" dirty="0" smtClean="0"/>
          </a:p>
          <a:p>
            <a:pPr hangingPunct="0"/>
            <a:endParaRPr lang="en-GB" dirty="0" smtClean="0"/>
          </a:p>
          <a:p>
            <a:pPr hangingPunct="0"/>
            <a:endParaRPr lang="en-GB" dirty="0"/>
          </a:p>
          <a:p>
            <a:pPr hangingPunct="0"/>
            <a:endParaRPr lang="en-GB" dirty="0"/>
          </a:p>
          <a:p>
            <a:pPr hangingPunct="0"/>
            <a:endParaRPr lang="en-GB" dirty="0" smtClean="0"/>
          </a:p>
        </p:txBody>
      </p:sp>
      <p:sp>
        <p:nvSpPr>
          <p:cNvPr id="4" name="Slide Number Placeholder 3"/>
          <p:cNvSpPr>
            <a:spLocks noGrp="1"/>
          </p:cNvSpPr>
          <p:nvPr>
            <p:ph type="sldNum" sz="quarter" idx="10"/>
          </p:nvPr>
        </p:nvSpPr>
        <p:spPr/>
        <p:txBody>
          <a:bodyPr/>
          <a:lstStyle/>
          <a:p>
            <a:fld id="{848B224E-3BC7-4DF6-85EE-1743CAD0FB74}" type="slidenum">
              <a:rPr lang="en-GB" smtClean="0"/>
              <a:pPr/>
              <a:t>15</a:t>
            </a:fld>
            <a:endParaRPr lang="en-GB" dirty="0"/>
          </a:p>
        </p:txBody>
      </p:sp>
    </p:spTree>
    <p:extLst>
      <p:ext uri="{BB962C8B-B14F-4D97-AF65-F5344CB8AC3E}">
        <p14:creationId xmlns:p14="http://schemas.microsoft.com/office/powerpoint/2010/main" val="1201395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16</a:t>
            </a:fld>
            <a:endParaRPr lang="en-GB"/>
          </a:p>
        </p:txBody>
      </p:sp>
    </p:spTree>
    <p:extLst>
      <p:ext uri="{BB962C8B-B14F-4D97-AF65-F5344CB8AC3E}">
        <p14:creationId xmlns:p14="http://schemas.microsoft.com/office/powerpoint/2010/main" val="396414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788988"/>
            <a:ext cx="4960937" cy="3721100"/>
          </a:xfrm>
        </p:spPr>
      </p:sp>
      <p:sp>
        <p:nvSpPr>
          <p:cNvPr id="3" name="Notes Placeholder 2"/>
          <p:cNvSpPr>
            <a:spLocks noGrp="1"/>
          </p:cNvSpPr>
          <p:nvPr>
            <p:ph type="body" idx="1"/>
          </p:nvPr>
        </p:nvSpPr>
        <p:spPr>
          <a:xfrm>
            <a:off x="1" y="4532859"/>
            <a:ext cx="6503689" cy="5396954"/>
          </a:xfrm>
        </p:spPr>
        <p:txBody>
          <a:bodyPr/>
          <a:lstStyle/>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17</a:t>
            </a:fld>
            <a:endParaRPr lang="en-GB" dirty="0"/>
          </a:p>
        </p:txBody>
      </p:sp>
    </p:spTree>
    <p:extLst>
      <p:ext uri="{BB962C8B-B14F-4D97-AF65-F5344CB8AC3E}">
        <p14:creationId xmlns:p14="http://schemas.microsoft.com/office/powerpoint/2010/main" val="3148649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1"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 thought........... This is what the students thought </a:t>
            </a:r>
            <a:r>
              <a:rPr lang="en-GB" dirty="0" smtClean="0">
                <a:sym typeface="Wingdings" pitchFamily="2" charset="2"/>
              </a:rPr>
              <a:t></a:t>
            </a:r>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19</a:t>
            </a:fld>
            <a:endParaRPr lang="en-GB"/>
          </a:p>
        </p:txBody>
      </p:sp>
    </p:spTree>
    <p:extLst>
      <p:ext uri="{BB962C8B-B14F-4D97-AF65-F5344CB8AC3E}">
        <p14:creationId xmlns:p14="http://schemas.microsoft.com/office/powerpoint/2010/main" val="343168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4978" y="4460851"/>
            <a:ext cx="6480720" cy="5112568"/>
          </a:xfrm>
        </p:spPr>
        <p:txBody>
          <a:bodyPr/>
          <a:lstStyle/>
          <a:p>
            <a:endParaRPr lang="en-GB" sz="1100" b="1" dirty="0" smtClean="0"/>
          </a:p>
          <a:p>
            <a:endParaRPr lang="en-GB" sz="1100" baseline="0" dirty="0" smtClean="0"/>
          </a:p>
          <a:p>
            <a:endParaRPr lang="en-GB" sz="105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48B224E-3BC7-4DF6-85EE-1743CAD0FB74}" type="slidenum">
              <a:rPr lang="en-GB" smtClean="0"/>
              <a:pPr/>
              <a:t>2</a:t>
            </a:fld>
            <a:endParaRPr lang="en-GB"/>
          </a:p>
        </p:txBody>
      </p:sp>
    </p:spTree>
    <p:extLst>
      <p:ext uri="{BB962C8B-B14F-4D97-AF65-F5344CB8AC3E}">
        <p14:creationId xmlns:p14="http://schemas.microsoft.com/office/powerpoint/2010/main" val="3560574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3</a:t>
            </a:fld>
            <a:endParaRPr lang="en-GB"/>
          </a:p>
        </p:txBody>
      </p:sp>
    </p:spTree>
    <p:extLst>
      <p:ext uri="{BB962C8B-B14F-4D97-AF65-F5344CB8AC3E}">
        <p14:creationId xmlns:p14="http://schemas.microsoft.com/office/powerpoint/2010/main" val="368613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4</a:t>
            </a:fld>
            <a:endParaRPr lang="en-GB"/>
          </a:p>
        </p:txBody>
      </p:sp>
    </p:spTree>
    <p:extLst>
      <p:ext uri="{BB962C8B-B14F-4D97-AF65-F5344CB8AC3E}">
        <p14:creationId xmlns:p14="http://schemas.microsoft.com/office/powerpoint/2010/main" val="420864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5</a:t>
            </a:fld>
            <a:endParaRPr lang="en-GB"/>
          </a:p>
        </p:txBody>
      </p:sp>
    </p:spTree>
    <p:extLst>
      <p:ext uri="{BB962C8B-B14F-4D97-AF65-F5344CB8AC3E}">
        <p14:creationId xmlns:p14="http://schemas.microsoft.com/office/powerpoint/2010/main" val="425493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6</a:t>
            </a:fld>
            <a:endParaRPr lang="en-GB" dirty="0"/>
          </a:p>
        </p:txBody>
      </p:sp>
    </p:spTree>
    <p:extLst>
      <p:ext uri="{BB962C8B-B14F-4D97-AF65-F5344CB8AC3E}">
        <p14:creationId xmlns:p14="http://schemas.microsoft.com/office/powerpoint/2010/main" val="136985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7</a:t>
            </a:fld>
            <a:endParaRPr lang="en-GB" dirty="0"/>
          </a:p>
        </p:txBody>
      </p:sp>
    </p:spTree>
    <p:extLst>
      <p:ext uri="{BB962C8B-B14F-4D97-AF65-F5344CB8AC3E}">
        <p14:creationId xmlns:p14="http://schemas.microsoft.com/office/powerpoint/2010/main" val="235021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48B224E-3BC7-4DF6-85EE-1743CAD0FB74}" type="slidenum">
              <a:rPr lang="en-GB" smtClean="0"/>
              <a:pPr/>
              <a:t>8</a:t>
            </a:fld>
            <a:endParaRPr lang="en-GB"/>
          </a:p>
        </p:txBody>
      </p:sp>
    </p:spTree>
    <p:extLst>
      <p:ext uri="{BB962C8B-B14F-4D97-AF65-F5344CB8AC3E}">
        <p14:creationId xmlns:p14="http://schemas.microsoft.com/office/powerpoint/2010/main" val="77823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68" y="4716663"/>
            <a:ext cx="5692605" cy="4856756"/>
          </a:xfrm>
        </p:spPr>
        <p:txBody>
          <a:bodyPr/>
          <a:lstStyle/>
          <a:p>
            <a:r>
              <a:rPr lang="en-GB" dirty="0" smtClean="0"/>
              <a:t>Student averages scores at the measure points throughout placement for level</a:t>
            </a:r>
            <a:r>
              <a:rPr lang="en-GB" baseline="0" dirty="0" smtClean="0"/>
              <a:t> one outcome </a:t>
            </a:r>
            <a:r>
              <a:rPr lang="en-GB" dirty="0" smtClean="0"/>
              <a:t> ‘Confidence in  self as a learner’</a:t>
            </a:r>
          </a:p>
          <a:p>
            <a:r>
              <a:rPr lang="en-GB" sz="1200" b="0" i="0" u="none" strike="noStrike" kern="1200" baseline="0" dirty="0" smtClean="0">
                <a:solidFill>
                  <a:schemeClr val="tx1"/>
                </a:solidFill>
                <a:effectLst/>
                <a:latin typeface="+mn-lt"/>
                <a:ea typeface="+mn-ea"/>
                <a:cs typeface="+mn-cs"/>
              </a:rPr>
              <a:t>Students </a:t>
            </a:r>
            <a:r>
              <a:rPr lang="en-GB" sz="1200" b="0" i="0" u="none" strike="noStrike" kern="1200" baseline="0" dirty="0" smtClean="0">
                <a:solidFill>
                  <a:schemeClr val="tx1"/>
                </a:solidFill>
                <a:effectLst/>
                <a:latin typeface="+mn-lt"/>
                <a:ea typeface="+mn-ea"/>
                <a:cs typeface="+mn-cs"/>
              </a:rPr>
              <a:t>average factor difference from start of placement to finish was 1.7 increase </a:t>
            </a:r>
          </a:p>
        </p:txBody>
      </p:sp>
      <p:sp>
        <p:nvSpPr>
          <p:cNvPr id="4" name="Slide Number Placeholder 3"/>
          <p:cNvSpPr>
            <a:spLocks noGrp="1"/>
          </p:cNvSpPr>
          <p:nvPr>
            <p:ph type="sldNum" sz="quarter" idx="10"/>
          </p:nvPr>
        </p:nvSpPr>
        <p:spPr/>
        <p:txBody>
          <a:bodyPr/>
          <a:lstStyle/>
          <a:p>
            <a:fld id="{848B224E-3BC7-4DF6-85EE-1743CAD0FB74}" type="slidenum">
              <a:rPr lang="en-GB" smtClean="0"/>
              <a:pPr/>
              <a:t>9</a:t>
            </a:fld>
            <a:endParaRPr lang="en-GB"/>
          </a:p>
        </p:txBody>
      </p:sp>
    </p:spTree>
    <p:extLst>
      <p:ext uri="{BB962C8B-B14F-4D97-AF65-F5344CB8AC3E}">
        <p14:creationId xmlns:p14="http://schemas.microsoft.com/office/powerpoint/2010/main" val="219498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04C8EB-BD5D-4156-9E59-0C727AA8C5A6}" type="datetime1">
              <a:rPr lang="en-GB" smtClean="0"/>
              <a:pPr/>
              <a:t>02/06/2014</a:t>
            </a:fld>
            <a:endParaRPr lang="en-GB"/>
          </a:p>
        </p:txBody>
      </p:sp>
      <p:sp>
        <p:nvSpPr>
          <p:cNvPr id="5" name="Footer Placeholder 4"/>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481A44-15F2-477F-B510-17A08D66FE11}" type="datetime1">
              <a:rPr lang="en-GB" smtClean="0"/>
              <a:pPr/>
              <a:t>02/06/2014</a:t>
            </a:fld>
            <a:endParaRPr lang="en-GB"/>
          </a:p>
        </p:txBody>
      </p:sp>
      <p:sp>
        <p:nvSpPr>
          <p:cNvPr id="5" name="Footer Placeholder 4"/>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D61D31-618B-4808-8570-3127644F726B}" type="datetime1">
              <a:rPr lang="en-GB" smtClean="0"/>
              <a:pPr/>
              <a:t>02/06/2014</a:t>
            </a:fld>
            <a:endParaRPr lang="en-GB"/>
          </a:p>
        </p:txBody>
      </p:sp>
      <p:sp>
        <p:nvSpPr>
          <p:cNvPr id="5" name="Footer Placeholder 4"/>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30EA0E-767F-485A-9480-E45B5D20FBEF}" type="datetime1">
              <a:rPr lang="en-GB" smtClean="0"/>
              <a:pPr/>
              <a:t>02/06/2014</a:t>
            </a:fld>
            <a:endParaRPr lang="en-GB"/>
          </a:p>
        </p:txBody>
      </p:sp>
      <p:sp>
        <p:nvSpPr>
          <p:cNvPr id="5" name="Footer Placeholder 4"/>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52CC23-0304-47A8-BB31-EA832EC78858}" type="datetime1">
              <a:rPr lang="en-GB" smtClean="0"/>
              <a:pPr/>
              <a:t>02/06/2014</a:t>
            </a:fld>
            <a:endParaRPr lang="en-GB"/>
          </a:p>
        </p:txBody>
      </p:sp>
      <p:sp>
        <p:nvSpPr>
          <p:cNvPr id="5" name="Footer Placeholder 4"/>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F56FAC-2DAB-45B0-AD3A-3121A3B73D18}" type="datetime1">
              <a:rPr lang="en-GB" smtClean="0"/>
              <a:pPr/>
              <a:t>02/06/2014</a:t>
            </a:fld>
            <a:endParaRPr lang="en-GB"/>
          </a:p>
        </p:txBody>
      </p:sp>
      <p:sp>
        <p:nvSpPr>
          <p:cNvPr id="6" name="Footer Placeholder 5"/>
          <p:cNvSpPr>
            <a:spLocks noGrp="1"/>
          </p:cNvSpPr>
          <p:nvPr>
            <p:ph type="ftr" sz="quarter" idx="11"/>
          </p:nvPr>
        </p:nvSpPr>
        <p:spPr/>
        <p:txBody>
          <a:bodyPr/>
          <a:lstStyle/>
          <a:p>
            <a:r>
              <a:rPr lang="en-GB" smtClean="0"/>
              <a:t>Malkin.B &amp; Wilson.K (2014) V1.</a:t>
            </a:r>
            <a:endParaRPr lang="en-GB"/>
          </a:p>
        </p:txBody>
      </p:sp>
      <p:sp>
        <p:nvSpPr>
          <p:cNvPr id="7" name="Slide Number Placeholder 6"/>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B27286F-9B04-4619-A75E-61A145DAE886}" type="datetime1">
              <a:rPr lang="en-GB" smtClean="0"/>
              <a:pPr/>
              <a:t>02/06/2014</a:t>
            </a:fld>
            <a:endParaRPr lang="en-GB"/>
          </a:p>
        </p:txBody>
      </p:sp>
      <p:sp>
        <p:nvSpPr>
          <p:cNvPr id="8" name="Footer Placeholder 7"/>
          <p:cNvSpPr>
            <a:spLocks noGrp="1"/>
          </p:cNvSpPr>
          <p:nvPr>
            <p:ph type="ftr" sz="quarter" idx="11"/>
          </p:nvPr>
        </p:nvSpPr>
        <p:spPr/>
        <p:txBody>
          <a:bodyPr/>
          <a:lstStyle/>
          <a:p>
            <a:r>
              <a:rPr lang="en-GB" smtClean="0"/>
              <a:t>Malkin.B &amp; Wilson.K (2014) V1.</a:t>
            </a:r>
            <a:endParaRPr lang="en-GB"/>
          </a:p>
        </p:txBody>
      </p:sp>
      <p:sp>
        <p:nvSpPr>
          <p:cNvPr id="9" name="Slide Number Placeholder 8"/>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9F8A6A-0084-4649-BC5F-937D60E06F36}" type="datetime1">
              <a:rPr lang="en-GB" smtClean="0"/>
              <a:pPr/>
              <a:t>02/06/2014</a:t>
            </a:fld>
            <a:endParaRPr lang="en-GB"/>
          </a:p>
        </p:txBody>
      </p:sp>
      <p:sp>
        <p:nvSpPr>
          <p:cNvPr id="4" name="Footer Placeholder 3"/>
          <p:cNvSpPr>
            <a:spLocks noGrp="1"/>
          </p:cNvSpPr>
          <p:nvPr>
            <p:ph type="ftr" sz="quarter" idx="11"/>
          </p:nvPr>
        </p:nvSpPr>
        <p:spPr/>
        <p:txBody>
          <a:bodyPr/>
          <a:lstStyle/>
          <a:p>
            <a:r>
              <a:rPr lang="en-GB" smtClean="0"/>
              <a:t>Malkin.B &amp; Wilson.K (2014) V1.</a:t>
            </a:r>
            <a:endParaRPr lang="en-GB"/>
          </a:p>
        </p:txBody>
      </p:sp>
      <p:sp>
        <p:nvSpPr>
          <p:cNvPr id="5" name="Slide Number Placeholder 4"/>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01397-97FD-4B40-B256-FD6EC4E02C23}" type="datetime1">
              <a:rPr lang="en-GB" smtClean="0"/>
              <a:pPr/>
              <a:t>02/06/2014</a:t>
            </a:fld>
            <a:endParaRPr lang="en-GB"/>
          </a:p>
        </p:txBody>
      </p:sp>
      <p:sp>
        <p:nvSpPr>
          <p:cNvPr id="3" name="Footer Placeholder 2"/>
          <p:cNvSpPr>
            <a:spLocks noGrp="1"/>
          </p:cNvSpPr>
          <p:nvPr>
            <p:ph type="ftr" sz="quarter" idx="11"/>
          </p:nvPr>
        </p:nvSpPr>
        <p:spPr/>
        <p:txBody>
          <a:bodyPr/>
          <a:lstStyle/>
          <a:p>
            <a:r>
              <a:rPr lang="en-GB" smtClean="0"/>
              <a:t>Malkin.B &amp; Wilson.K (2014) V1.</a:t>
            </a:r>
            <a:endParaRPr lang="en-GB"/>
          </a:p>
        </p:txBody>
      </p:sp>
      <p:sp>
        <p:nvSpPr>
          <p:cNvPr id="4" name="Slide Number Placeholder 3"/>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B533D-BB9A-4994-A4EF-4B92099BF4D6}" type="datetime1">
              <a:rPr lang="en-GB" smtClean="0"/>
              <a:pPr/>
              <a:t>02/06/2014</a:t>
            </a:fld>
            <a:endParaRPr lang="en-GB"/>
          </a:p>
        </p:txBody>
      </p:sp>
      <p:sp>
        <p:nvSpPr>
          <p:cNvPr id="6" name="Footer Placeholder 5"/>
          <p:cNvSpPr>
            <a:spLocks noGrp="1"/>
          </p:cNvSpPr>
          <p:nvPr>
            <p:ph type="ftr" sz="quarter" idx="11"/>
          </p:nvPr>
        </p:nvSpPr>
        <p:spPr/>
        <p:txBody>
          <a:bodyPr/>
          <a:lstStyle/>
          <a:p>
            <a:r>
              <a:rPr lang="en-GB" smtClean="0"/>
              <a:t>Malkin.B &amp; Wilson.K (2014) V1.</a:t>
            </a:r>
            <a:endParaRPr lang="en-GB"/>
          </a:p>
        </p:txBody>
      </p:sp>
      <p:sp>
        <p:nvSpPr>
          <p:cNvPr id="7" name="Slide Number Placeholder 6"/>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519E3-21E6-4362-AC41-61C0B7A10659}" type="datetime1">
              <a:rPr lang="en-GB" smtClean="0"/>
              <a:pPr/>
              <a:t>02/06/2014</a:t>
            </a:fld>
            <a:endParaRPr lang="en-GB"/>
          </a:p>
        </p:txBody>
      </p:sp>
      <p:sp>
        <p:nvSpPr>
          <p:cNvPr id="6" name="Footer Placeholder 5"/>
          <p:cNvSpPr>
            <a:spLocks noGrp="1"/>
          </p:cNvSpPr>
          <p:nvPr>
            <p:ph type="ftr" sz="quarter" idx="11"/>
          </p:nvPr>
        </p:nvSpPr>
        <p:spPr/>
        <p:txBody>
          <a:bodyPr/>
          <a:lstStyle/>
          <a:p>
            <a:r>
              <a:rPr lang="en-GB" smtClean="0"/>
              <a:t>Malkin.B &amp; Wilson.K (2014) V1.</a:t>
            </a:r>
            <a:endParaRPr lang="en-GB"/>
          </a:p>
        </p:txBody>
      </p:sp>
      <p:sp>
        <p:nvSpPr>
          <p:cNvPr id="7" name="Slide Number Placeholder 6"/>
          <p:cNvSpPr>
            <a:spLocks noGrp="1"/>
          </p:cNvSpPr>
          <p:nvPr>
            <p:ph type="sldNum" sz="quarter" idx="12"/>
          </p:nvPr>
        </p:nvSpPr>
        <p:spPr/>
        <p:txBody>
          <a:bodyPr/>
          <a:lstStyle/>
          <a:p>
            <a:fld id="{F0B256EB-0445-4A6A-A029-A9FF6A6F618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2055D-9AF6-43BE-B6C9-626688C260DC}" type="datetime1">
              <a:rPr lang="en-GB" smtClean="0"/>
              <a:pPr/>
              <a:t>02/06/2014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Malkin.B &amp; Wilson.K (2014) V1.</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256EB-0445-4A6A-A029-A9FF6A6F618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muse.jhu.edu/journals/review_of_higher_education" TargetMode="External"/><Relationship Id="rId7" Type="http://schemas.openxmlformats.org/officeDocument/2006/relationships/hyperlink" Target="http://www.researchgate.net/publication/232913290_Competency_Based_Assessment_in_the_Professions_in_Australia" TargetMode="External"/><Relationship Id="rId2" Type="http://schemas.openxmlformats.org/officeDocument/2006/relationships/hyperlink" Target="http://nursingthefuture.ca/transition_theory" TargetMode="External"/><Relationship Id="rId1" Type="http://schemas.openxmlformats.org/officeDocument/2006/relationships/slideLayout" Target="../slideLayouts/slideLayout2.xml"/><Relationship Id="rId6" Type="http://schemas.openxmlformats.org/officeDocument/2006/relationships/hyperlink" Target="http://www.nursingtimes.net/nursing-practice-clinical-research/acute-care/exploring-how-to-enable-compassionate-care-in-hospital-to-improve-patient-experience/5000526.article" TargetMode="External"/><Relationship Id="rId5" Type="http://schemas.openxmlformats.org/officeDocument/2006/relationships/hyperlink" Target="http://muse.jhu.edu/journals/rhe/summary/v024/24.2colbeck.html" TargetMode="External"/><Relationship Id="rId4" Type="http://schemas.openxmlformats.org/officeDocument/2006/relationships/hyperlink" Target="http://muse.jhu.edu/journals/review_of_higher_education/toc/rhe24.2.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nets.nihr.ac.uk/projects/hsdr/081819213" TargetMode="External"/><Relationship Id="rId2" Type="http://schemas.openxmlformats.org/officeDocument/2006/relationships/hyperlink" Target="http://onlinelibrary.wiley.com/doi/10.1111/jcn.1998.7.issue-2/issuetoc"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hsj.co.uk/home/innovation-and-efficiency/how-nhs-staff-wellbeing-affects-patient-care/5057528.article?blocktitle=Latest-Resources&amp;contentID=872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5157192"/>
            <a:ext cx="1987157" cy="72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4762966"/>
            <a:ext cx="1067569" cy="8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941168"/>
            <a:ext cx="2376263" cy="7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1371600" y="3886200"/>
            <a:ext cx="7664896" cy="1752600"/>
          </a:xfrm>
        </p:spPr>
        <p:txBody>
          <a:bodyPr/>
          <a:lstStyle/>
          <a:p>
            <a:pPr algn="l"/>
            <a:endParaRPr lang="en-GB" dirty="0"/>
          </a:p>
        </p:txBody>
      </p:sp>
      <p:sp>
        <p:nvSpPr>
          <p:cNvPr id="5" name="Title 4"/>
          <p:cNvSpPr>
            <a:spLocks noGrp="1"/>
          </p:cNvSpPr>
          <p:nvPr>
            <p:ph type="ctrTitle"/>
          </p:nvPr>
        </p:nvSpPr>
        <p:spPr>
          <a:xfrm>
            <a:off x="107504" y="1556792"/>
            <a:ext cx="8928992" cy="2160240"/>
          </a:xfrm>
        </p:spPr>
        <p:txBody>
          <a:bodyPr>
            <a:normAutofit/>
          </a:bodyPr>
          <a:lstStyle/>
          <a:p>
            <a:r>
              <a:rPr lang="en-GB" sz="3200" b="1" dirty="0">
                <a:latin typeface="Arial" panose="020B0604020202020204" pitchFamily="34" charset="0"/>
                <a:cs typeface="Arial" panose="020B0604020202020204" pitchFamily="34" charset="0"/>
              </a:rPr>
              <a:t>Transitions, Learning and Confidence</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Collaborative Pilot </a:t>
            </a:r>
            <a:r>
              <a:rPr lang="en-GB" sz="3200" b="1" dirty="0" smtClean="0">
                <a:latin typeface="Arial" panose="020B0604020202020204" pitchFamily="34" charset="0"/>
                <a:cs typeface="Arial" panose="020B0604020202020204" pitchFamily="34" charset="0"/>
              </a:rPr>
              <a:t>Project</a:t>
            </a:r>
            <a:r>
              <a:rPr lang="en-GB" sz="3200" b="1" dirty="0" smtClean="0"/>
              <a:t/>
            </a:r>
            <a:br>
              <a:rPr lang="en-GB" sz="3200" b="1" dirty="0" smtClean="0"/>
            </a:br>
            <a:r>
              <a:rPr lang="en-GB" sz="3200" b="1" dirty="0" smtClean="0"/>
              <a:t/>
            </a:r>
            <a:br>
              <a:rPr lang="en-GB" sz="3200" b="1" dirty="0" smtClean="0"/>
            </a:br>
            <a:r>
              <a:rPr lang="en-GB" sz="3200" dirty="0" smtClean="0">
                <a:latin typeface="Arial" panose="020B0604020202020204" pitchFamily="34" charset="0"/>
                <a:cs typeface="Arial" panose="020B0604020202020204" pitchFamily="34" charset="0"/>
              </a:rPr>
              <a:t>Bridget Malkin &amp; Kay Wilson</a:t>
            </a:r>
            <a:endParaRPr lang="en-GB" sz="32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9866" y="3933056"/>
            <a:ext cx="2232248" cy="7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_x0020_2" descr="cid:image002.jpg@01CDCED4.D5838F90"/>
          <p:cNvPicPr>
            <a:picLocks noChangeAspect="1" noChangeArrowheads="1"/>
          </p:cNvPicPr>
          <p:nvPr/>
        </p:nvPicPr>
        <p:blipFill>
          <a:blip r:embed="rId7" cstate="print"/>
          <a:srcRect/>
          <a:stretch>
            <a:fillRect/>
          </a:stretch>
        </p:blipFill>
        <p:spPr bwMode="auto">
          <a:xfrm>
            <a:off x="1403648" y="332657"/>
            <a:ext cx="1260000" cy="1037648"/>
          </a:xfrm>
          <a:prstGeom prst="rect">
            <a:avLst/>
          </a:prstGeom>
          <a:noFill/>
          <a:ln w="9525">
            <a:noFill/>
            <a:miter lim="800000"/>
            <a:headEnd/>
            <a:tailEnd/>
          </a:ln>
        </p:spPr>
      </p:pic>
      <p:pic>
        <p:nvPicPr>
          <p:cNvPr id="3" name="Picture_x0020_1" descr="cid:image001.jpg@01CDCED4.D5838F90"/>
          <p:cNvPicPr>
            <a:picLocks noChangeAspect="1" noChangeArrowheads="1"/>
          </p:cNvPicPr>
          <p:nvPr/>
        </p:nvPicPr>
        <p:blipFill>
          <a:blip r:embed="rId8" cstate="print"/>
          <a:srcRect/>
          <a:stretch>
            <a:fillRect/>
          </a:stretch>
        </p:blipFill>
        <p:spPr bwMode="auto">
          <a:xfrm>
            <a:off x="323528" y="332655"/>
            <a:ext cx="1016431" cy="1008000"/>
          </a:xfrm>
          <a:prstGeom prst="rect">
            <a:avLst/>
          </a:prstGeom>
          <a:noFill/>
          <a:ln w="9525">
            <a:noFill/>
            <a:miter lim="800000"/>
            <a:headEnd/>
            <a:tailEnd/>
          </a:ln>
        </p:spPr>
      </p:pic>
      <p:pic>
        <p:nvPicPr>
          <p:cNvPr id="6" name="Picture 1" descr="Email_adults-02 (2)"/>
          <p:cNvPicPr>
            <a:picLocks noChangeAspect="1" noChangeArrowheads="1"/>
          </p:cNvPicPr>
          <p:nvPr/>
        </p:nvPicPr>
        <p:blipFill>
          <a:blip r:embed="rId9" cstate="print"/>
          <a:srcRect/>
          <a:stretch>
            <a:fillRect/>
          </a:stretch>
        </p:blipFill>
        <p:spPr bwMode="auto">
          <a:xfrm>
            <a:off x="4211960" y="3856181"/>
            <a:ext cx="3924697" cy="906785"/>
          </a:xfrm>
          <a:prstGeom prst="rect">
            <a:avLst/>
          </a:prstGeom>
          <a:noFill/>
          <a:ln w="9525">
            <a:noFill/>
            <a:miter lim="800000"/>
            <a:headEnd/>
            <a:tailEnd/>
          </a:ln>
        </p:spPr>
      </p:pic>
      <p:pic>
        <p:nvPicPr>
          <p:cNvPr id="11" name="Picture 10" descr="New Image.PNG"/>
          <p:cNvPicPr>
            <a:picLocks noChangeAspect="1"/>
          </p:cNvPicPr>
          <p:nvPr/>
        </p:nvPicPr>
        <p:blipFill>
          <a:blip r:embed="rId10" cstate="print"/>
          <a:stretch>
            <a:fillRect/>
          </a:stretch>
        </p:blipFill>
        <p:spPr>
          <a:xfrm>
            <a:off x="503548" y="2204864"/>
            <a:ext cx="1224136" cy="1512168"/>
          </a:xfrm>
          <a:prstGeom prst="rect">
            <a:avLst/>
          </a:prstGeom>
        </p:spPr>
      </p:pic>
      <p:pic>
        <p:nvPicPr>
          <p:cNvPr id="12" name="Picture 11" descr="photo me.JPG"/>
          <p:cNvPicPr>
            <a:picLocks noChangeAspect="1"/>
          </p:cNvPicPr>
          <p:nvPr/>
        </p:nvPicPr>
        <p:blipFill>
          <a:blip r:embed="rId11" cstate="print"/>
          <a:srcRect r="-4546" b="18182"/>
          <a:stretch>
            <a:fillRect/>
          </a:stretch>
        </p:blipFill>
        <p:spPr>
          <a:xfrm>
            <a:off x="7351245" y="2132856"/>
            <a:ext cx="1368152" cy="15121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latin typeface="Arial" panose="020B0604020202020204" pitchFamily="34" charset="0"/>
                <a:cs typeface="Arial" panose="020B0604020202020204" pitchFamily="34" charset="0"/>
              </a:rPr>
              <a:t>Level 2</a:t>
            </a:r>
            <a:endParaRPr lang="en-GB" sz="40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3145579"/>
              </p:ext>
            </p:extLst>
          </p:nvPr>
        </p:nvGraphicFramePr>
        <p:xfrm>
          <a:off x="323528" y="1556792"/>
          <a:ext cx="8229600" cy="432048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_x0020_2" descr="cid:image002.jpg@01CDCED4.D5838F90"/>
          <p:cNvPicPr>
            <a:picLocks noChangeAspect="1" noChangeArrowheads="1"/>
          </p:cNvPicPr>
          <p:nvPr/>
        </p:nvPicPr>
        <p:blipFill>
          <a:blip r:embed="rId4" cstate="print"/>
          <a:srcRect/>
          <a:stretch>
            <a:fillRect/>
          </a:stretch>
        </p:blipFill>
        <p:spPr bwMode="auto">
          <a:xfrm>
            <a:off x="6444000" y="324000"/>
            <a:ext cx="1207060" cy="1080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10</a:t>
            </a:fld>
            <a:endParaRPr lang="en-GB"/>
          </a:p>
        </p:txBody>
      </p:sp>
    </p:spTree>
    <p:extLst>
      <p:ext uri="{BB962C8B-B14F-4D97-AF65-F5344CB8AC3E}">
        <p14:creationId xmlns:p14="http://schemas.microsoft.com/office/powerpoint/2010/main" val="53988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1000"/>
            <a:ext cx="8229600" cy="1143000"/>
          </a:xfrm>
        </p:spPr>
        <p:txBody>
          <a:bodyPr>
            <a:normAutofit/>
          </a:bodyPr>
          <a:lstStyle/>
          <a:p>
            <a:pPr algn="l"/>
            <a:r>
              <a:rPr lang="en-GB" sz="4000" b="1" dirty="0" smtClean="0">
                <a:latin typeface="Arial" panose="020B0604020202020204" pitchFamily="34" charset="0"/>
                <a:cs typeface="Arial" panose="020B0604020202020204" pitchFamily="34" charset="0"/>
              </a:rPr>
              <a:t>Level 3</a:t>
            </a:r>
            <a:endParaRPr lang="en-GB" sz="4000" b="1" dirty="0">
              <a:latin typeface="Arial" panose="020B0604020202020204" pitchFamily="34" charset="0"/>
              <a:cs typeface="Arial" panose="020B0604020202020204" pitchFamily="34" charset="0"/>
            </a:endParaRPr>
          </a:p>
        </p:txBody>
      </p:sp>
      <p:pic>
        <p:nvPicPr>
          <p:cNvPr id="5" name="Picture_x0020_2" descr="cid:image002.jpg@01CDCED4.D5838F90"/>
          <p:cNvPicPr>
            <a:picLocks noChangeAspect="1" noChangeArrowheads="1"/>
          </p:cNvPicPr>
          <p:nvPr/>
        </p:nvPicPr>
        <p:blipFill>
          <a:blip r:embed="rId3" cstate="print"/>
          <a:srcRect/>
          <a:stretch>
            <a:fillRect/>
          </a:stretch>
        </p:blipFill>
        <p:spPr bwMode="auto">
          <a:xfrm>
            <a:off x="6444000" y="324000"/>
            <a:ext cx="1207060" cy="1080000"/>
          </a:xfrm>
          <a:prstGeom prst="rect">
            <a:avLst/>
          </a:prstGeom>
          <a:noFill/>
          <a:ln w="9525">
            <a:noFill/>
            <a:miter lim="800000"/>
            <a:headEnd/>
            <a:tailEnd/>
          </a:ln>
        </p:spPr>
      </p:pic>
      <p:graphicFrame>
        <p:nvGraphicFramePr>
          <p:cNvPr id="8" name="Content Placeholder 7"/>
          <p:cNvGraphicFramePr>
            <a:graphicFrameLocks noGrp="1"/>
          </p:cNvGraphicFramePr>
          <p:nvPr>
            <p:ph idx="1"/>
            <p:extLst>
              <p:ext uri="{D42A27DB-BD31-4B8C-83A1-F6EECF244321}">
                <p14:modId xmlns:p14="http://schemas.microsoft.com/office/powerpoint/2010/main" val="22127523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nvPr>
        </p:nvSpPr>
        <p:spPr/>
        <p:txBody>
          <a:bodyPr/>
          <a:lstStyle/>
          <a:p>
            <a:r>
              <a:rPr lang="en-GB" smtClean="0"/>
              <a:t>Malkin.B &amp; Wilson.K (2014) V1.</a:t>
            </a:r>
            <a:endParaRPr lang="en-GB"/>
          </a:p>
        </p:txBody>
      </p:sp>
      <p:sp>
        <p:nvSpPr>
          <p:cNvPr id="4" name="Slide Number Placeholder 3"/>
          <p:cNvSpPr>
            <a:spLocks noGrp="1"/>
          </p:cNvSpPr>
          <p:nvPr>
            <p:ph type="sldNum" sz="quarter" idx="12"/>
          </p:nvPr>
        </p:nvSpPr>
        <p:spPr/>
        <p:txBody>
          <a:bodyPr/>
          <a:lstStyle/>
          <a:p>
            <a:fld id="{F0B256EB-0445-4A6A-A029-A9FF6A6F6181}" type="slidenum">
              <a:rPr lang="en-GB" smtClean="0"/>
              <a:pPr/>
              <a:t>11</a:t>
            </a:fld>
            <a:endParaRPr lang="en-GB"/>
          </a:p>
        </p:txBody>
      </p:sp>
    </p:spTree>
    <p:extLst>
      <p:ext uri="{BB962C8B-B14F-4D97-AF65-F5344CB8AC3E}">
        <p14:creationId xmlns:p14="http://schemas.microsoft.com/office/powerpoint/2010/main" val="47329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latin typeface="Arial" panose="020B0604020202020204" pitchFamily="34" charset="0"/>
                <a:cs typeface="Arial" panose="020B0604020202020204" pitchFamily="34" charset="0"/>
              </a:rPr>
              <a:t>Level 4</a:t>
            </a:r>
            <a:endParaRPr lang="en-GB" sz="40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7003718"/>
              </p:ext>
            </p:extLst>
          </p:nvPr>
        </p:nvGraphicFramePr>
        <p:xfrm>
          <a:off x="467544" y="1556792"/>
          <a:ext cx="8229600" cy="432048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_x0020_2" descr="cid:image002.jpg@01CDCED4.D5838F90"/>
          <p:cNvPicPr>
            <a:picLocks noChangeAspect="1" noChangeArrowheads="1"/>
          </p:cNvPicPr>
          <p:nvPr/>
        </p:nvPicPr>
        <p:blipFill>
          <a:blip r:embed="rId4" cstate="print"/>
          <a:srcRect/>
          <a:stretch>
            <a:fillRect/>
          </a:stretch>
        </p:blipFill>
        <p:spPr bwMode="auto">
          <a:xfrm>
            <a:off x="6444000" y="324000"/>
            <a:ext cx="1207060" cy="1080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dirty="0" err="1" smtClean="0"/>
              <a:t>Malkin.B</a:t>
            </a:r>
            <a:r>
              <a:rPr lang="en-GB" dirty="0" smtClean="0"/>
              <a:t> &amp; </a:t>
            </a:r>
            <a:r>
              <a:rPr lang="en-GB" dirty="0" err="1" smtClean="0"/>
              <a:t>Wilson.K</a:t>
            </a:r>
            <a:r>
              <a:rPr lang="en-GB" dirty="0" smtClean="0"/>
              <a:t> (2014) V1.</a:t>
            </a:r>
            <a:endParaRPr lang="en-GB" dirty="0"/>
          </a:p>
        </p:txBody>
      </p:sp>
      <p:sp>
        <p:nvSpPr>
          <p:cNvPr id="6" name="Slide Number Placeholder 5"/>
          <p:cNvSpPr>
            <a:spLocks noGrp="1"/>
          </p:cNvSpPr>
          <p:nvPr>
            <p:ph type="sldNum" sz="quarter" idx="12"/>
          </p:nvPr>
        </p:nvSpPr>
        <p:spPr/>
        <p:txBody>
          <a:bodyPr/>
          <a:lstStyle/>
          <a:p>
            <a:fld id="{F0B256EB-0445-4A6A-A029-A9FF6A6F6181}" type="slidenum">
              <a:rPr lang="en-GB" smtClean="0"/>
              <a:pPr/>
              <a:t>12</a:t>
            </a:fld>
            <a:endParaRPr lang="en-GB"/>
          </a:p>
        </p:txBody>
      </p:sp>
    </p:spTree>
    <p:extLst>
      <p:ext uri="{BB962C8B-B14F-4D97-AF65-F5344CB8AC3E}">
        <p14:creationId xmlns:p14="http://schemas.microsoft.com/office/powerpoint/2010/main" val="65470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latin typeface="Arial" pitchFamily="34" charset="0"/>
                <a:cs typeface="Arial" pitchFamily="34" charset="0"/>
              </a:rPr>
              <a:t>Statistical Significance</a:t>
            </a:r>
            <a:endParaRPr lang="en-GB" sz="40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smtClean="0"/>
              <a:t>Malkin.B &amp; Wilson.K (2014) V1.</a:t>
            </a:r>
            <a:endParaRPr lang="en-GB"/>
          </a:p>
        </p:txBody>
      </p:sp>
      <p:sp>
        <p:nvSpPr>
          <p:cNvPr id="5" name="Slide Number Placeholder 4"/>
          <p:cNvSpPr>
            <a:spLocks noGrp="1"/>
          </p:cNvSpPr>
          <p:nvPr>
            <p:ph type="sldNum" sz="quarter" idx="12"/>
          </p:nvPr>
        </p:nvSpPr>
        <p:spPr/>
        <p:txBody>
          <a:bodyPr/>
          <a:lstStyle/>
          <a:p>
            <a:fld id="{F0B256EB-0445-4A6A-A029-A9FF6A6F6181}" type="slidenum">
              <a:rPr lang="en-GB" smtClean="0"/>
              <a:pPr/>
              <a:t>13</a:t>
            </a:fld>
            <a:endParaRPr lang="en-GB"/>
          </a:p>
        </p:txBody>
      </p:sp>
      <p:graphicFrame>
        <p:nvGraphicFramePr>
          <p:cNvPr id="6" name="Content Placeholder 5"/>
          <p:cNvGraphicFramePr>
            <a:graphicFrameLocks noGrp="1"/>
          </p:cNvGraphicFramePr>
          <p:nvPr>
            <p:ph idx="1"/>
          </p:nvPr>
        </p:nvGraphicFramePr>
        <p:xfrm>
          <a:off x="395536" y="1484784"/>
          <a:ext cx="3420000" cy="1980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_x0020_2" descr="cid:image002.jpg@01CDCED4.D5838F90"/>
          <p:cNvPicPr>
            <a:picLocks noChangeAspect="1" noChangeArrowheads="1"/>
          </p:cNvPicPr>
          <p:nvPr/>
        </p:nvPicPr>
        <p:blipFill>
          <a:blip r:embed="rId4" cstate="print"/>
          <a:srcRect/>
          <a:stretch>
            <a:fillRect/>
          </a:stretch>
        </p:blipFill>
        <p:spPr bwMode="auto">
          <a:xfrm>
            <a:off x="6444000" y="324000"/>
            <a:ext cx="1207060" cy="1080000"/>
          </a:xfrm>
          <a:prstGeom prst="rect">
            <a:avLst/>
          </a:prstGeom>
          <a:noFill/>
          <a:ln w="9525">
            <a:noFill/>
            <a:miter lim="800000"/>
            <a:headEnd/>
            <a:tailEnd/>
          </a:ln>
        </p:spPr>
      </p:pic>
      <p:graphicFrame>
        <p:nvGraphicFramePr>
          <p:cNvPr id="8" name="Chart 7"/>
          <p:cNvGraphicFramePr/>
          <p:nvPr/>
        </p:nvGraphicFramePr>
        <p:xfrm>
          <a:off x="5076056" y="1484784"/>
          <a:ext cx="3420000" cy="19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395536" y="3861048"/>
          <a:ext cx="3421684" cy="19786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nvGraphicFramePr>
        <p:xfrm>
          <a:off x="5076056" y="3861048"/>
          <a:ext cx="3422291" cy="1971923"/>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86800" cy="1143000"/>
          </a:xfrm>
        </p:spPr>
        <p:txBody>
          <a:bodyPr>
            <a:normAutofit fontScale="90000"/>
          </a:bodyPr>
          <a:lstStyle/>
          <a:p>
            <a:pPr algn="l"/>
            <a:r>
              <a:rPr lang="en-GB" b="1" dirty="0" smtClean="0">
                <a:latin typeface="Arial" panose="020B0604020202020204" pitchFamily="34" charset="0"/>
                <a:cs typeface="Arial" panose="020B0604020202020204" pitchFamily="34" charset="0"/>
              </a:rPr>
              <a:t>Discussion</a:t>
            </a: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dirty="0" smtClean="0"/>
          </a:p>
          <a:p>
            <a:r>
              <a:rPr lang="en-GB" dirty="0" smtClean="0">
                <a:latin typeface="Arial" pitchFamily="34" charset="0"/>
                <a:cs typeface="Arial" pitchFamily="34" charset="0"/>
              </a:rPr>
              <a:t>Confidence</a:t>
            </a:r>
            <a:endParaRPr lang="en-GB" dirty="0">
              <a:latin typeface="Arial" pitchFamily="34" charset="0"/>
              <a:cs typeface="Arial" pitchFamily="34" charset="0"/>
            </a:endParaRPr>
          </a:p>
          <a:p>
            <a:pPr marL="0" indent="0">
              <a:buNone/>
            </a:pPr>
            <a:endParaRPr lang="en-GB" dirty="0" smtClean="0">
              <a:latin typeface="Arial" pitchFamily="34" charset="0"/>
              <a:cs typeface="Arial" pitchFamily="34" charset="0"/>
            </a:endParaRPr>
          </a:p>
          <a:p>
            <a:r>
              <a:rPr lang="en-GB" dirty="0" smtClean="0">
                <a:latin typeface="Arial" pitchFamily="34" charset="0"/>
                <a:cs typeface="Arial" pitchFamily="34" charset="0"/>
              </a:rPr>
              <a:t>Reality Shock </a:t>
            </a:r>
          </a:p>
          <a:p>
            <a:pPr marL="0" indent="0">
              <a:buNone/>
            </a:pPr>
            <a:endParaRPr lang="en-GB" dirty="0" smtClean="0">
              <a:latin typeface="Arial" pitchFamily="34" charset="0"/>
              <a:cs typeface="Arial" pitchFamily="34" charset="0"/>
            </a:endParaRPr>
          </a:p>
          <a:p>
            <a:r>
              <a:rPr lang="en-GB" dirty="0" smtClean="0">
                <a:latin typeface="Arial" pitchFamily="34" charset="0"/>
                <a:cs typeface="Arial" pitchFamily="34" charset="0"/>
              </a:rPr>
              <a:t>Preceptorship</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4" name="Picture_x0020_2" descr="cid:image002.jpg@01CDCED4.D5838F90"/>
          <p:cNvPicPr>
            <a:picLocks noChangeAspect="1" noChangeArrowheads="1"/>
          </p:cNvPicPr>
          <p:nvPr/>
        </p:nvPicPr>
        <p:blipFill>
          <a:blip r:embed="rId3" cstate="print"/>
          <a:srcRect/>
          <a:stretch>
            <a:fillRect/>
          </a:stretch>
        </p:blipFill>
        <p:spPr bwMode="auto">
          <a:xfrm>
            <a:off x="6444000" y="324000"/>
            <a:ext cx="1207060" cy="1080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14</a:t>
            </a:fld>
            <a:endParaRPr lang="en-GB"/>
          </a:p>
        </p:txBody>
      </p:sp>
    </p:spTree>
    <p:extLst>
      <p:ext uri="{BB962C8B-B14F-4D97-AF65-F5344CB8AC3E}">
        <p14:creationId xmlns:p14="http://schemas.microsoft.com/office/powerpoint/2010/main" val="1964374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94920" cy="1138138"/>
          </a:xfrm>
        </p:spPr>
        <p:txBody>
          <a:bodyPr>
            <a:normAutofit/>
          </a:bodyPr>
          <a:lstStyle/>
          <a:p>
            <a:pPr algn="l"/>
            <a:r>
              <a:rPr lang="en-GB" sz="4000" b="1" dirty="0" smtClean="0">
                <a:latin typeface="Arial" panose="020B0604020202020204" pitchFamily="34" charset="0"/>
                <a:cs typeface="Arial" panose="020B0604020202020204" pitchFamily="34" charset="0"/>
              </a:rPr>
              <a:t>Themes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hangingPunct="0"/>
            <a:endParaRPr lang="en-GB" dirty="0" smtClean="0"/>
          </a:p>
          <a:p>
            <a:pPr hangingPunct="0"/>
            <a:r>
              <a:rPr lang="en-GB" dirty="0" smtClean="0">
                <a:latin typeface="Arial" panose="020B0604020202020204" pitchFamily="34" charset="0"/>
                <a:cs typeface="Arial" panose="020B0604020202020204" pitchFamily="34" charset="0"/>
              </a:rPr>
              <a:t>Professional Socialisation.</a:t>
            </a:r>
          </a:p>
          <a:p>
            <a:pPr marL="0" indent="0" hangingPunct="0">
              <a:buNone/>
            </a:pPr>
            <a:endParaRPr lang="en-GB"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Role </a:t>
            </a:r>
            <a:r>
              <a:rPr lang="en-GB" dirty="0" smtClean="0">
                <a:latin typeface="Arial" panose="020B0604020202020204" pitchFamily="34" charset="0"/>
                <a:cs typeface="Arial" panose="020B0604020202020204" pitchFamily="34" charset="0"/>
              </a:rPr>
              <a:t>Awareness.</a:t>
            </a:r>
          </a:p>
          <a:p>
            <a:pPr hangingPunct="0"/>
            <a:endParaRPr lang="en-GB" dirty="0">
              <a:latin typeface="Arial" panose="020B0604020202020204" pitchFamily="34" charset="0"/>
              <a:cs typeface="Arial" panose="020B0604020202020204" pitchFamily="34" charset="0"/>
            </a:endParaRPr>
          </a:p>
          <a:p>
            <a:pPr hangingPunct="0"/>
            <a:r>
              <a:rPr lang="en-GB" dirty="0">
                <a:latin typeface="Arial" panose="020B0604020202020204" pitchFamily="34" charset="0"/>
                <a:cs typeface="Arial" panose="020B0604020202020204" pitchFamily="34" charset="0"/>
              </a:rPr>
              <a:t>Theory </a:t>
            </a:r>
            <a:r>
              <a:rPr lang="en-GB" dirty="0" smtClean="0">
                <a:latin typeface="Arial" panose="020B0604020202020204" pitchFamily="34" charset="0"/>
                <a:cs typeface="Arial" panose="020B0604020202020204" pitchFamily="34" charset="0"/>
              </a:rPr>
              <a:t>Practice Gap.</a:t>
            </a:r>
          </a:p>
          <a:p>
            <a:pPr hangingPunct="0"/>
            <a:endParaRPr lang="en-GB" dirty="0" smtClean="0">
              <a:latin typeface="Arial" panose="020B0604020202020204" pitchFamily="34" charset="0"/>
              <a:cs typeface="Arial" panose="020B0604020202020204" pitchFamily="34" charset="0"/>
            </a:endParaRPr>
          </a:p>
          <a:p>
            <a:pPr hangingPunct="0"/>
            <a:r>
              <a:rPr lang="en-GB" dirty="0" smtClean="0">
                <a:latin typeface="Arial" panose="020B0604020202020204" pitchFamily="34" charset="0"/>
                <a:cs typeface="Arial" panose="020B0604020202020204" pitchFamily="34" charset="0"/>
              </a:rPr>
              <a:t>Time</a:t>
            </a:r>
          </a:p>
          <a:p>
            <a:pPr hangingPunct="0"/>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Malkin.B &amp; Wilson.K (2014) V1.</a:t>
            </a:r>
            <a:endParaRPr lang="en-GB"/>
          </a:p>
        </p:txBody>
      </p:sp>
      <p:sp>
        <p:nvSpPr>
          <p:cNvPr id="5" name="Slide Number Placeholder 4"/>
          <p:cNvSpPr>
            <a:spLocks noGrp="1"/>
          </p:cNvSpPr>
          <p:nvPr>
            <p:ph type="sldNum" sz="quarter" idx="12"/>
          </p:nvPr>
        </p:nvSpPr>
        <p:spPr/>
        <p:txBody>
          <a:bodyPr/>
          <a:lstStyle/>
          <a:p>
            <a:fld id="{F0B256EB-0445-4A6A-A029-A9FF6A6F6181}" type="slidenum">
              <a:rPr lang="en-GB" smtClean="0"/>
              <a:pPr/>
              <a:t>15</a:t>
            </a:fld>
            <a:endParaRPr lang="en-GB"/>
          </a:p>
        </p:txBody>
      </p:sp>
      <p:pic>
        <p:nvPicPr>
          <p:cNvPr id="6" name="Picture_x0020_2" descr="cid:image002.jpg@01CDCED4.D5838F90"/>
          <p:cNvPicPr>
            <a:picLocks noChangeAspect="1" noChangeArrowheads="1"/>
          </p:cNvPicPr>
          <p:nvPr/>
        </p:nvPicPr>
        <p:blipFill>
          <a:blip r:embed="rId3" cstate="print"/>
          <a:srcRect/>
          <a:stretch>
            <a:fillRect/>
          </a:stretch>
        </p:blipFill>
        <p:spPr bwMode="auto">
          <a:xfrm>
            <a:off x="6442812" y="324000"/>
            <a:ext cx="1207060" cy="1080000"/>
          </a:xfrm>
          <a:prstGeom prst="rect">
            <a:avLst/>
          </a:prstGeom>
          <a:noFill/>
          <a:ln w="9525">
            <a:noFill/>
            <a:miter lim="800000"/>
            <a:headEnd/>
            <a:tailEnd/>
          </a:ln>
        </p:spPr>
      </p:pic>
    </p:spTree>
    <p:extLst>
      <p:ext uri="{BB962C8B-B14F-4D97-AF65-F5344CB8AC3E}">
        <p14:creationId xmlns:p14="http://schemas.microsoft.com/office/powerpoint/2010/main" val="961136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86800" cy="1143000"/>
          </a:xfrm>
        </p:spPr>
        <p:txBody>
          <a:bodyPr>
            <a:normAutofit/>
          </a:bodyPr>
          <a:lstStyle/>
          <a:p>
            <a:pPr algn="l"/>
            <a:r>
              <a:rPr lang="en-GB" sz="4000" b="1" dirty="0" smtClean="0">
                <a:latin typeface="Arial" panose="020B0604020202020204" pitchFamily="34" charset="0"/>
                <a:cs typeface="Arial" panose="020B0604020202020204" pitchFamily="34" charset="0"/>
              </a:rPr>
              <a:t>Limitations</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GB" dirty="0" smtClean="0">
                <a:latin typeface="Arial" panose="020B0604020202020204" pitchFamily="34" charset="0"/>
                <a:cs typeface="Arial" panose="020B0604020202020204" pitchFamily="34" charset="0"/>
              </a:rPr>
              <a:t>Staffing Levels </a:t>
            </a:r>
          </a:p>
          <a:p>
            <a:r>
              <a:rPr lang="en-GB" dirty="0" smtClean="0">
                <a:latin typeface="Arial" panose="020B0604020202020204" pitchFamily="34" charset="0"/>
                <a:cs typeface="Arial" panose="020B0604020202020204" pitchFamily="34" charset="0"/>
              </a:rPr>
              <a:t>Small Study </a:t>
            </a:r>
          </a:p>
          <a:p>
            <a:r>
              <a:rPr lang="en-GB" dirty="0" smtClean="0">
                <a:latin typeface="Arial" panose="020B0604020202020204" pitchFamily="34" charset="0"/>
                <a:cs typeface="Arial" panose="020B0604020202020204" pitchFamily="34" charset="0"/>
              </a:rPr>
              <a:t>Variables </a:t>
            </a:r>
          </a:p>
          <a:p>
            <a:r>
              <a:rPr lang="en-GB" dirty="0" smtClean="0">
                <a:latin typeface="Arial" panose="020B0604020202020204" pitchFamily="34" charset="0"/>
                <a:cs typeface="Arial" panose="020B0604020202020204" pitchFamily="34" charset="0"/>
              </a:rPr>
              <a:t>Mentor Limitations</a:t>
            </a:r>
          </a:p>
          <a:p>
            <a:r>
              <a:rPr lang="en-GB" dirty="0">
                <a:latin typeface="Arial" panose="020B0604020202020204" pitchFamily="34" charset="0"/>
                <a:cs typeface="Arial" panose="020B0604020202020204" pitchFamily="34" charset="0"/>
              </a:rPr>
              <a:t>Clinical </a:t>
            </a:r>
            <a:r>
              <a:rPr lang="en-GB" dirty="0" smtClean="0">
                <a:latin typeface="Arial" panose="020B0604020202020204" pitchFamily="34" charset="0"/>
                <a:cs typeface="Arial" panose="020B0604020202020204" pitchFamily="34" charset="0"/>
              </a:rPr>
              <a:t>Shift Patterns</a:t>
            </a:r>
          </a:p>
          <a:p>
            <a:r>
              <a:rPr lang="en-GB" dirty="0" smtClean="0">
                <a:latin typeface="Arial" panose="020B0604020202020204" pitchFamily="34" charset="0"/>
                <a:cs typeface="Arial" panose="020B0604020202020204" pitchFamily="34" charset="0"/>
              </a:rPr>
              <a:t>Control Group Data Collection</a:t>
            </a:r>
          </a:p>
          <a:p>
            <a:r>
              <a:rPr lang="en-GB" dirty="0" smtClean="0">
                <a:latin typeface="Arial" panose="020B0604020202020204" pitchFamily="34" charset="0"/>
                <a:cs typeface="Arial" panose="020B0604020202020204" pitchFamily="34" charset="0"/>
              </a:rPr>
              <a:t>Revisit </a:t>
            </a:r>
            <a:r>
              <a:rPr lang="en-GB" dirty="0">
                <a:latin typeface="Arial" panose="020B0604020202020204" pitchFamily="34" charset="0"/>
                <a:cs typeface="Arial" panose="020B0604020202020204" pitchFamily="34" charset="0"/>
              </a:rPr>
              <a:t>students in 6 months time – to re evaluate transition score</a:t>
            </a:r>
            <a:r>
              <a:rPr lang="en-GB" dirty="0" smtClean="0">
                <a:latin typeface="Arial" panose="020B0604020202020204" pitchFamily="34" charset="0"/>
                <a:cs typeface="Arial" panose="020B0604020202020204" pitchFamily="34" charset="0"/>
              </a:rPr>
              <a:t>.</a:t>
            </a:r>
          </a:p>
          <a:p>
            <a:pPr marL="0" indent="0">
              <a:buNone/>
            </a:pPr>
            <a:endParaRPr lang="en-GB" sz="2800" dirty="0">
              <a:latin typeface="Arial" panose="020B0604020202020204" pitchFamily="34" charset="0"/>
              <a:cs typeface="Arial" panose="020B0604020202020204" pitchFamily="34" charset="0"/>
            </a:endParaRPr>
          </a:p>
          <a:p>
            <a:endParaRPr lang="en-GB" dirty="0"/>
          </a:p>
        </p:txBody>
      </p:sp>
      <p:pic>
        <p:nvPicPr>
          <p:cNvPr id="4" name="Picture_x0020_2" descr="cid:image002.jpg@01CDCED4.D5838F90"/>
          <p:cNvPicPr>
            <a:picLocks noChangeAspect="1" noChangeArrowheads="1"/>
          </p:cNvPicPr>
          <p:nvPr/>
        </p:nvPicPr>
        <p:blipFill>
          <a:blip r:embed="rId3" cstate="print"/>
          <a:srcRect/>
          <a:stretch>
            <a:fillRect/>
          </a:stretch>
        </p:blipFill>
        <p:spPr bwMode="auto">
          <a:xfrm>
            <a:off x="6444000" y="324000"/>
            <a:ext cx="1207060" cy="1080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16</a:t>
            </a:fld>
            <a:endParaRPr lang="en-GB"/>
          </a:p>
        </p:txBody>
      </p:sp>
    </p:spTree>
    <p:extLst>
      <p:ext uri="{BB962C8B-B14F-4D97-AF65-F5344CB8AC3E}">
        <p14:creationId xmlns:p14="http://schemas.microsoft.com/office/powerpoint/2010/main" val="3852482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3116"/>
            <a:ext cx="5986800" cy="1129362"/>
          </a:xfrm>
        </p:spPr>
        <p:txBody>
          <a:bodyPr>
            <a:normAutofit/>
          </a:bodyPr>
          <a:lstStyle/>
          <a:p>
            <a:pPr algn="l"/>
            <a:r>
              <a:rPr lang="en-GB" sz="4000" b="1" dirty="0" smtClean="0">
                <a:latin typeface="Arial" panose="020B0604020202020204" pitchFamily="34" charset="0"/>
                <a:cs typeface="Arial" panose="020B0604020202020204" pitchFamily="34" charset="0"/>
              </a:rPr>
              <a:t>Benefits of Study</a:t>
            </a:r>
            <a:endParaRPr lang="en-GB"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404000"/>
            <a:ext cx="9144000" cy="4545279"/>
          </a:xfrm>
        </p:spPr>
        <p:txBody>
          <a:bodyPr>
            <a:normAutofit/>
          </a:bodyPr>
          <a:lstStyle/>
          <a:p>
            <a:r>
              <a:rPr lang="en-GB" dirty="0" smtClean="0">
                <a:latin typeface="Arial" panose="020B0604020202020204" pitchFamily="34" charset="0"/>
                <a:cs typeface="Arial" panose="020B0604020202020204" pitchFamily="34" charset="0"/>
              </a:rPr>
              <a:t>Preparing Future Workforce</a:t>
            </a:r>
          </a:p>
          <a:p>
            <a:r>
              <a:rPr lang="en-GB" dirty="0" smtClean="0">
                <a:latin typeface="Arial" panose="020B0604020202020204" pitchFamily="34" charset="0"/>
                <a:cs typeface="Arial" panose="020B0604020202020204" pitchFamily="34" charset="0"/>
              </a:rPr>
              <a:t>Recruitment and Retention</a:t>
            </a:r>
          </a:p>
          <a:p>
            <a:r>
              <a:rPr lang="en-GB" dirty="0" smtClean="0">
                <a:latin typeface="Arial" panose="020B0604020202020204" pitchFamily="34" charset="0"/>
                <a:cs typeface="Arial" panose="020B0604020202020204" pitchFamily="34" charset="0"/>
              </a:rPr>
              <a:t>Enhanced Quality of Mentorship</a:t>
            </a:r>
          </a:p>
          <a:p>
            <a:r>
              <a:rPr lang="en-GB" dirty="0" smtClean="0">
                <a:latin typeface="Arial" panose="020B0604020202020204" pitchFamily="34" charset="0"/>
                <a:cs typeface="Arial" panose="020B0604020202020204" pitchFamily="34" charset="0"/>
              </a:rPr>
              <a:t>Early </a:t>
            </a:r>
            <a:r>
              <a:rPr lang="en-GB" dirty="0">
                <a:latin typeface="Arial" panose="020B0604020202020204" pitchFamily="34" charset="0"/>
                <a:cs typeface="Arial" panose="020B0604020202020204" pitchFamily="34" charset="0"/>
              </a:rPr>
              <a:t>Identification of Weaker </a:t>
            </a:r>
            <a:r>
              <a:rPr lang="en-GB" dirty="0" smtClean="0">
                <a:latin typeface="Arial" panose="020B0604020202020204" pitchFamily="34" charset="0"/>
                <a:cs typeface="Arial" panose="020B0604020202020204" pitchFamily="34" charset="0"/>
              </a:rPr>
              <a:t>Students </a:t>
            </a:r>
          </a:p>
          <a:p>
            <a:r>
              <a:rPr lang="en-GB" dirty="0" smtClean="0">
                <a:latin typeface="Arial" panose="020B0604020202020204" pitchFamily="34" charset="0"/>
                <a:cs typeface="Arial" panose="020B0604020202020204" pitchFamily="34" charset="0"/>
              </a:rPr>
              <a:t>Empowered </a:t>
            </a:r>
            <a:r>
              <a:rPr lang="en-GB" dirty="0">
                <a:latin typeface="Arial" panose="020B0604020202020204" pitchFamily="34" charset="0"/>
                <a:cs typeface="Arial" panose="020B0604020202020204" pitchFamily="34" charset="0"/>
              </a:rPr>
              <a:t>Students and Mentors</a:t>
            </a:r>
          </a:p>
          <a:p>
            <a:r>
              <a:rPr lang="en-GB" dirty="0" smtClean="0">
                <a:latin typeface="Arial" panose="020B0604020202020204" pitchFamily="34" charset="0"/>
                <a:cs typeface="Arial" panose="020B0604020202020204" pitchFamily="34" charset="0"/>
              </a:rPr>
              <a:t>Effective use of staff time educational/clinical.</a:t>
            </a:r>
          </a:p>
          <a:p>
            <a:r>
              <a:rPr lang="en-GB" dirty="0" smtClean="0">
                <a:latin typeface="Arial" panose="020B0604020202020204" pitchFamily="34" charset="0"/>
                <a:cs typeface="Arial" panose="020B0604020202020204" pitchFamily="34" charset="0"/>
              </a:rPr>
              <a:t>Collaborative working enhanced</a:t>
            </a:r>
            <a:r>
              <a:rPr lang="en-GB" sz="3000" dirty="0" smtClean="0">
                <a:latin typeface="Arial" panose="020B0604020202020204" pitchFamily="34" charset="0"/>
                <a:cs typeface="Arial" panose="020B0604020202020204" pitchFamily="34" charset="0"/>
              </a:rPr>
              <a:t>.</a:t>
            </a:r>
          </a:p>
        </p:txBody>
      </p:sp>
      <p:pic>
        <p:nvPicPr>
          <p:cNvPr id="4" name="Picture_x0020_2" descr="cid:image002.jpg@01CDCED4.D5838F90"/>
          <p:cNvPicPr>
            <a:picLocks noChangeAspect="1" noChangeArrowheads="1"/>
          </p:cNvPicPr>
          <p:nvPr/>
        </p:nvPicPr>
        <p:blipFill>
          <a:blip r:embed="rId3" cstate="print"/>
          <a:srcRect/>
          <a:stretch>
            <a:fillRect/>
          </a:stretch>
        </p:blipFill>
        <p:spPr bwMode="auto">
          <a:xfrm>
            <a:off x="6444000" y="324000"/>
            <a:ext cx="1207060" cy="10800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17</a:t>
            </a:fld>
            <a:endParaRPr lang="en-GB"/>
          </a:p>
        </p:txBody>
      </p:sp>
    </p:spTree>
    <p:extLst>
      <p:ext uri="{BB962C8B-B14F-4D97-AF65-F5344CB8AC3E}">
        <p14:creationId xmlns:p14="http://schemas.microsoft.com/office/powerpoint/2010/main" val="3962131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buNone/>
            </a:pPr>
            <a:endParaRPr lang="en-GB" dirty="0" smtClean="0"/>
          </a:p>
          <a:p>
            <a:pPr>
              <a:buNone/>
            </a:pPr>
            <a:r>
              <a:rPr lang="en-GB" dirty="0" smtClean="0"/>
              <a:t>‘</a:t>
            </a:r>
            <a:r>
              <a:rPr lang="en-GB" dirty="0" smtClean="0">
                <a:latin typeface="Arial" pitchFamily="34" charset="0"/>
                <a:cs typeface="Arial" pitchFamily="34" charset="0"/>
              </a:rPr>
              <a:t>Positive patient outcomes through the impact of competent and happy nurses are recognised as directly impacting upon the improved quality of care’ </a:t>
            </a:r>
          </a:p>
          <a:p>
            <a:pPr algn="r">
              <a:buNone/>
            </a:pPr>
            <a:r>
              <a:rPr lang="en-GB" dirty="0" smtClean="0">
                <a:latin typeface="Arial" pitchFamily="34" charset="0"/>
                <a:cs typeface="Arial" pitchFamily="34" charset="0"/>
              </a:rPr>
              <a:t>Cornwell (2010).</a:t>
            </a:r>
            <a:endParaRPr lang="en-GB"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smtClean="0"/>
              <a:t>Malkin.B &amp; Wilson.K (2014) V1.</a:t>
            </a:r>
            <a:endParaRPr lang="en-GB"/>
          </a:p>
        </p:txBody>
      </p:sp>
      <p:sp>
        <p:nvSpPr>
          <p:cNvPr id="5" name="Slide Number Placeholder 4"/>
          <p:cNvSpPr>
            <a:spLocks noGrp="1"/>
          </p:cNvSpPr>
          <p:nvPr>
            <p:ph type="sldNum" sz="quarter" idx="12"/>
          </p:nvPr>
        </p:nvSpPr>
        <p:spPr/>
        <p:txBody>
          <a:bodyPr/>
          <a:lstStyle/>
          <a:p>
            <a:fld id="{F0B256EB-0445-4A6A-A029-A9FF6A6F6181}" type="slidenum">
              <a:rPr lang="en-GB" smtClean="0"/>
              <a:pPr/>
              <a:t>18</a:t>
            </a:fld>
            <a:endParaRPr lang="en-GB"/>
          </a:p>
        </p:txBody>
      </p:sp>
      <p:pic>
        <p:nvPicPr>
          <p:cNvPr id="6" name="Picture_x0020_2" descr="cid:image002.jpg@01CDCED4.D5838F90"/>
          <p:cNvPicPr>
            <a:picLocks noChangeAspect="1" noChangeArrowheads="1"/>
          </p:cNvPicPr>
          <p:nvPr/>
        </p:nvPicPr>
        <p:blipFill>
          <a:blip r:embed="rId3" cstate="print"/>
          <a:srcRect/>
          <a:stretch>
            <a:fillRect/>
          </a:stretch>
        </p:blipFill>
        <p:spPr bwMode="auto">
          <a:xfrm>
            <a:off x="6444000" y="324000"/>
            <a:ext cx="1207060" cy="1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76950" cy="1096962"/>
          </a:xfrm>
        </p:spPr>
        <p:txBody>
          <a:bodyPr>
            <a:normAutofit/>
          </a:bodyPr>
          <a:lstStyle/>
          <a:p>
            <a:pPr algn="l"/>
            <a:r>
              <a:rPr lang="en-GB" sz="4000" b="1" dirty="0" smtClean="0">
                <a:latin typeface="Arial" panose="020B0604020202020204" pitchFamily="34" charset="0"/>
                <a:cs typeface="Arial" panose="020B0604020202020204" pitchFamily="34" charset="0"/>
              </a:rPr>
              <a:t>Student Quotes…. </a:t>
            </a:r>
            <a:endParaRPr lang="en-GB" sz="4000" b="1" dirty="0">
              <a:latin typeface="Arial" panose="020B0604020202020204" pitchFamily="34" charset="0"/>
              <a:cs typeface="Arial" panose="020B0604020202020204" pitchFamily="34" charset="0"/>
            </a:endParaRPr>
          </a:p>
        </p:txBody>
      </p:sp>
      <p:pic>
        <p:nvPicPr>
          <p:cNvPr id="4" name="Picture_x0020_2" descr="cid:image002.jpg@01CDCED4.D5838F90"/>
          <p:cNvPicPr>
            <a:picLocks noChangeAspect="1" noChangeArrowheads="1"/>
          </p:cNvPicPr>
          <p:nvPr/>
        </p:nvPicPr>
        <p:blipFill>
          <a:blip r:embed="rId3" cstate="print"/>
          <a:srcRect/>
          <a:stretch>
            <a:fillRect/>
          </a:stretch>
        </p:blipFill>
        <p:spPr bwMode="auto">
          <a:xfrm>
            <a:off x="6444000" y="324000"/>
            <a:ext cx="1207060" cy="1080000"/>
          </a:xfrm>
          <a:prstGeom prst="rect">
            <a:avLst/>
          </a:prstGeom>
          <a:noFill/>
          <a:ln w="9525">
            <a:noFill/>
            <a:miter lim="800000"/>
            <a:headEnd/>
            <a:tailEnd/>
          </a:ln>
        </p:spPr>
      </p:pic>
      <p:sp>
        <p:nvSpPr>
          <p:cNvPr id="8" name="Rectangle 7"/>
          <p:cNvSpPr/>
          <p:nvPr/>
        </p:nvSpPr>
        <p:spPr>
          <a:xfrm>
            <a:off x="899592" y="2276872"/>
            <a:ext cx="2286000" cy="1200329"/>
          </a:xfrm>
          <a:prstGeom prst="rect">
            <a:avLst/>
          </a:prstGeom>
          <a:solidFill>
            <a:schemeClr val="accent1">
              <a:lumMod val="40000"/>
              <a:lumOff val="60000"/>
            </a:schemeClr>
          </a:solidFill>
        </p:spPr>
        <p:txBody>
          <a:bodyPr>
            <a:spAutoFit/>
          </a:bodyPr>
          <a:lstStyle/>
          <a:p>
            <a:pPr lvl="0" fontAlgn="b"/>
            <a:r>
              <a:rPr lang="en-GB" sz="1200" b="1" i="1" dirty="0" smtClean="0">
                <a:solidFill>
                  <a:srgbClr val="000000"/>
                </a:solidFill>
                <a:latin typeface="Arial" panose="020B0604020202020204" pitchFamily="34" charset="0"/>
                <a:cs typeface="Arial" panose="020B0604020202020204" pitchFamily="34" charset="0"/>
              </a:rPr>
              <a:t>‘Confused </a:t>
            </a:r>
            <a:r>
              <a:rPr lang="en-GB" sz="1200" b="1" i="1" dirty="0">
                <a:solidFill>
                  <a:srgbClr val="000000"/>
                </a:solidFill>
                <a:latin typeface="Arial" panose="020B0604020202020204" pitchFamily="34" charset="0"/>
                <a:cs typeface="Arial" panose="020B0604020202020204" pitchFamily="34" charset="0"/>
              </a:rPr>
              <a:t>and felt  I couldn't do it  </a:t>
            </a:r>
            <a:r>
              <a:rPr lang="en-GB" sz="1200" b="1" i="1" dirty="0" smtClean="0">
                <a:solidFill>
                  <a:srgbClr val="000000"/>
                </a:solidFill>
                <a:latin typeface="Arial" panose="020B0604020202020204" pitchFamily="34" charset="0"/>
                <a:cs typeface="Arial" panose="020B0604020202020204" pitchFamily="34" charset="0"/>
              </a:rPr>
              <a:t>- become </a:t>
            </a:r>
            <a:r>
              <a:rPr lang="en-GB" sz="1200" b="1" i="1" dirty="0">
                <a:solidFill>
                  <a:srgbClr val="000000"/>
                </a:solidFill>
                <a:latin typeface="Arial" panose="020B0604020202020204" pitchFamily="34" charset="0"/>
                <a:cs typeface="Arial" panose="020B0604020202020204" pitchFamily="34" charset="0"/>
              </a:rPr>
              <a:t>a nurse but I knew what was expected, the project helped me to focus as I had a learning block through fear</a:t>
            </a:r>
            <a:r>
              <a:rPr lang="en-GB" sz="1200" dirty="0">
                <a:solidFill>
                  <a:srgbClr val="000000"/>
                </a:solidFill>
                <a:latin typeface="Arial" panose="020B0604020202020204" pitchFamily="34" charset="0"/>
                <a:cs typeface="Arial" panose="020B0604020202020204" pitchFamily="34" charset="0"/>
              </a:rPr>
              <a:t>'</a:t>
            </a:r>
          </a:p>
        </p:txBody>
      </p:sp>
      <p:sp>
        <p:nvSpPr>
          <p:cNvPr id="9" name="Rectangle 8"/>
          <p:cNvSpPr/>
          <p:nvPr/>
        </p:nvSpPr>
        <p:spPr>
          <a:xfrm>
            <a:off x="5526010" y="4340516"/>
            <a:ext cx="3043039" cy="1200329"/>
          </a:xfrm>
          <a:prstGeom prst="rect">
            <a:avLst/>
          </a:prstGeom>
          <a:solidFill>
            <a:schemeClr val="accent1">
              <a:lumMod val="40000"/>
              <a:lumOff val="60000"/>
            </a:schemeClr>
          </a:solidFill>
        </p:spPr>
        <p:txBody>
          <a:bodyPr wrap="square">
            <a:spAutoFit/>
          </a:bodyPr>
          <a:lstStyle/>
          <a:p>
            <a:r>
              <a:rPr lang="en-GB" sz="1200" b="1" i="1" dirty="0" smtClean="0">
                <a:solidFill>
                  <a:srgbClr val="000000"/>
                </a:solidFill>
                <a:latin typeface="Arial" panose="020B0604020202020204" pitchFamily="34" charset="0"/>
                <a:cs typeface="Arial" panose="020B0604020202020204" pitchFamily="34" charset="0"/>
              </a:rPr>
              <a:t>‘I pushed myself more and felt my confidence was O</a:t>
            </a:r>
            <a:r>
              <a:rPr lang="en-GB" sz="1200" b="1" i="1" dirty="0">
                <a:solidFill>
                  <a:srgbClr val="000000"/>
                </a:solidFill>
                <a:latin typeface="Arial" panose="020B0604020202020204" pitchFamily="34" charset="0"/>
                <a:cs typeface="Arial" panose="020B0604020202020204" pitchFamily="34" charset="0"/>
              </a:rPr>
              <a:t>K</a:t>
            </a:r>
            <a:r>
              <a:rPr lang="en-GB" sz="1200" b="1" i="1" dirty="0" smtClean="0">
                <a:solidFill>
                  <a:srgbClr val="000000"/>
                </a:solidFill>
                <a:latin typeface="Arial" panose="020B0604020202020204" pitchFamily="34" charset="0"/>
                <a:cs typeface="Arial" panose="020B0604020202020204" pitchFamily="34" charset="0"/>
              </a:rPr>
              <a:t>  but now it’s good!! I know my role,  the impact </a:t>
            </a:r>
            <a:r>
              <a:rPr lang="en-GB" sz="1200" b="1" i="1" dirty="0">
                <a:solidFill>
                  <a:srgbClr val="000000"/>
                </a:solidFill>
                <a:latin typeface="Arial" panose="020B0604020202020204" pitchFamily="34" charset="0"/>
                <a:cs typeface="Arial" panose="020B0604020202020204" pitchFamily="34" charset="0"/>
              </a:rPr>
              <a:t>of one person in a team and </a:t>
            </a:r>
            <a:r>
              <a:rPr lang="en-GB" sz="1200" b="1" i="1" dirty="0" smtClean="0">
                <a:solidFill>
                  <a:srgbClr val="000000"/>
                </a:solidFill>
                <a:latin typeface="Arial" panose="020B0604020202020204" pitchFamily="34" charset="0"/>
                <a:cs typeface="Arial" panose="020B0604020202020204" pitchFamily="34" charset="0"/>
              </a:rPr>
              <a:t>recognise my </a:t>
            </a:r>
            <a:r>
              <a:rPr lang="en-GB" sz="1200" b="1" i="1" dirty="0">
                <a:solidFill>
                  <a:srgbClr val="000000"/>
                </a:solidFill>
                <a:latin typeface="Arial" panose="020B0604020202020204" pitchFamily="34" charset="0"/>
                <a:cs typeface="Arial" panose="020B0604020202020204" pitchFamily="34" charset="0"/>
              </a:rPr>
              <a:t>own development  </a:t>
            </a:r>
            <a:r>
              <a:rPr lang="en-GB" sz="1200" b="1" i="1" dirty="0" smtClean="0">
                <a:solidFill>
                  <a:srgbClr val="000000"/>
                </a:solidFill>
                <a:latin typeface="Arial" panose="020B0604020202020204" pitchFamily="34" charset="0"/>
                <a:cs typeface="Arial" panose="020B0604020202020204" pitchFamily="34" charset="0"/>
              </a:rPr>
              <a:t>- now I ‘m confident at  speaking up’</a:t>
            </a:r>
            <a:endParaRPr lang="en-GB" sz="1200" b="1" i="1" dirty="0"/>
          </a:p>
        </p:txBody>
      </p:sp>
      <p:sp>
        <p:nvSpPr>
          <p:cNvPr id="11" name="Rectangle 10"/>
          <p:cNvSpPr/>
          <p:nvPr/>
        </p:nvSpPr>
        <p:spPr>
          <a:xfrm>
            <a:off x="6731412" y="1661018"/>
            <a:ext cx="1839295" cy="830997"/>
          </a:xfrm>
          <a:prstGeom prst="rect">
            <a:avLst/>
          </a:prstGeom>
          <a:solidFill>
            <a:schemeClr val="accent4">
              <a:lumMod val="40000"/>
              <a:lumOff val="60000"/>
            </a:schemeClr>
          </a:solidFill>
        </p:spPr>
        <p:txBody>
          <a:bodyPr wrap="square">
            <a:spAutoFit/>
          </a:bodyPr>
          <a:lstStyle/>
          <a:p>
            <a:pPr lvl="0" fontAlgn="b"/>
            <a:r>
              <a:rPr lang="en-GB" sz="1200" b="1" i="1" dirty="0" smtClean="0">
                <a:solidFill>
                  <a:prstClr val="black"/>
                </a:solidFill>
                <a:latin typeface="Arial" panose="020B0604020202020204" pitchFamily="34" charset="0"/>
                <a:cs typeface="Arial" panose="020B0604020202020204" pitchFamily="34" charset="0"/>
              </a:rPr>
              <a:t>‘</a:t>
            </a:r>
            <a:r>
              <a:rPr lang="en-GB" sz="1200" b="1" i="1" dirty="0">
                <a:solidFill>
                  <a:prstClr val="black"/>
                </a:solidFill>
                <a:latin typeface="Arial" panose="020B0604020202020204" pitchFamily="34" charset="0"/>
                <a:cs typeface="Arial" panose="020B0604020202020204" pitchFamily="34" charset="0"/>
              </a:rPr>
              <a:t>I</a:t>
            </a:r>
            <a:r>
              <a:rPr lang="en-GB" sz="1200" b="1" i="1" dirty="0" smtClean="0">
                <a:solidFill>
                  <a:prstClr val="black"/>
                </a:solidFill>
                <a:latin typeface="Arial" panose="020B0604020202020204" pitchFamily="34" charset="0"/>
                <a:cs typeface="Arial" panose="020B0604020202020204" pitchFamily="34" charset="0"/>
              </a:rPr>
              <a:t> am more independent, </a:t>
            </a:r>
            <a:r>
              <a:rPr lang="en-GB" sz="1200" b="1" i="1" dirty="0">
                <a:solidFill>
                  <a:prstClr val="black"/>
                </a:solidFill>
                <a:latin typeface="Arial" panose="020B0604020202020204" pitchFamily="34" charset="0"/>
                <a:cs typeface="Arial" panose="020B0604020202020204" pitchFamily="34" charset="0"/>
              </a:rPr>
              <a:t>taking the lead with patient care, I feel </a:t>
            </a:r>
            <a:r>
              <a:rPr lang="en-GB" sz="1200" b="1" i="1" dirty="0" smtClean="0">
                <a:solidFill>
                  <a:prstClr val="black"/>
                </a:solidFill>
                <a:latin typeface="Arial" panose="020B0604020202020204" pitchFamily="34" charset="0"/>
                <a:cs typeface="Arial" panose="020B0604020202020204" pitchFamily="34" charset="0"/>
              </a:rPr>
              <a:t>ready!'</a:t>
            </a:r>
            <a:endParaRPr lang="en-GB" sz="1200" b="1" i="1" dirty="0">
              <a:solidFill>
                <a:srgbClr val="000000"/>
              </a:solidFill>
              <a:latin typeface="Arial" panose="020B0604020202020204" pitchFamily="34" charset="0"/>
              <a:cs typeface="Arial" panose="020B0604020202020204" pitchFamily="34" charset="0"/>
            </a:endParaRPr>
          </a:p>
        </p:txBody>
      </p:sp>
      <p:sp>
        <p:nvSpPr>
          <p:cNvPr id="13" name="Rectangle 12"/>
          <p:cNvSpPr/>
          <p:nvPr/>
        </p:nvSpPr>
        <p:spPr>
          <a:xfrm>
            <a:off x="140246" y="1408691"/>
            <a:ext cx="5472608" cy="461665"/>
          </a:xfrm>
          <a:prstGeom prst="rect">
            <a:avLst/>
          </a:prstGeom>
          <a:solidFill>
            <a:schemeClr val="accent6">
              <a:lumMod val="40000"/>
              <a:lumOff val="60000"/>
            </a:schemeClr>
          </a:solidFill>
        </p:spPr>
        <p:txBody>
          <a:bodyPr wrap="square">
            <a:spAutoFit/>
          </a:bodyPr>
          <a:lstStyle/>
          <a:p>
            <a:pPr lvl="0" fontAlgn="b">
              <a:defRPr/>
            </a:pPr>
            <a:r>
              <a:rPr lang="en-GB" sz="1200" b="1" i="1" dirty="0" smtClean="0">
                <a:solidFill>
                  <a:prstClr val="black"/>
                </a:solidFill>
                <a:latin typeface="Arial" panose="020B0604020202020204" pitchFamily="34" charset="0"/>
                <a:cs typeface="Arial" panose="020B0604020202020204" pitchFamily="34" charset="0"/>
              </a:rPr>
              <a:t>‘Spending </a:t>
            </a:r>
            <a:r>
              <a:rPr lang="en-GB" sz="1200" b="1" i="1" dirty="0">
                <a:solidFill>
                  <a:prstClr val="black"/>
                </a:solidFill>
                <a:latin typeface="Arial" panose="020B0604020202020204" pitchFamily="34" charset="0"/>
                <a:cs typeface="Arial" panose="020B0604020202020204" pitchFamily="34" charset="0"/>
              </a:rPr>
              <a:t>time with </a:t>
            </a:r>
            <a:r>
              <a:rPr lang="en-GB" sz="1200" b="1" i="1" dirty="0" smtClean="0">
                <a:solidFill>
                  <a:prstClr val="black"/>
                </a:solidFill>
                <a:latin typeface="Arial" panose="020B0604020202020204" pitchFamily="34" charset="0"/>
                <a:cs typeface="Arial" panose="020B0604020202020204" pitchFamily="34" charset="0"/>
              </a:rPr>
              <a:t>the Ward </a:t>
            </a:r>
            <a:r>
              <a:rPr lang="en-GB" sz="1200" b="1" i="1" dirty="0">
                <a:solidFill>
                  <a:prstClr val="black"/>
                </a:solidFill>
                <a:latin typeface="Arial" panose="020B0604020202020204" pitchFamily="34" charset="0"/>
                <a:cs typeface="Arial" panose="020B0604020202020204" pitchFamily="34" charset="0"/>
              </a:rPr>
              <a:t>M</a:t>
            </a:r>
            <a:r>
              <a:rPr lang="en-GB" sz="1200" b="1" i="1" dirty="0" smtClean="0">
                <a:solidFill>
                  <a:prstClr val="black"/>
                </a:solidFill>
                <a:latin typeface="Arial" panose="020B0604020202020204" pitchFamily="34" charset="0"/>
                <a:cs typeface="Arial" panose="020B0604020202020204" pitchFamily="34" charset="0"/>
              </a:rPr>
              <a:t>anager I became </a:t>
            </a:r>
            <a:r>
              <a:rPr lang="en-GB" sz="1200" b="1" i="1" dirty="0">
                <a:solidFill>
                  <a:prstClr val="black"/>
                </a:solidFill>
                <a:latin typeface="Arial" panose="020B0604020202020204" pitchFamily="34" charset="0"/>
                <a:cs typeface="Arial" panose="020B0604020202020204" pitchFamily="34" charset="0"/>
              </a:rPr>
              <a:t>more aware of capacity issues </a:t>
            </a:r>
            <a:r>
              <a:rPr lang="en-GB" sz="1200" b="1" i="1" dirty="0" smtClean="0">
                <a:solidFill>
                  <a:prstClr val="black"/>
                </a:solidFill>
                <a:latin typeface="Arial" panose="020B0604020202020204" pitchFamily="34" charset="0"/>
                <a:cs typeface="Arial" panose="020B0604020202020204" pitchFamily="34" charset="0"/>
              </a:rPr>
              <a:t>and this increased my organisational knowledge’</a:t>
            </a:r>
            <a:endParaRPr lang="en-GB" sz="1200" b="1" i="1" dirty="0">
              <a:solidFill>
                <a:srgbClr val="000000"/>
              </a:solidFill>
              <a:latin typeface="Arial" panose="020B0604020202020204" pitchFamily="34" charset="0"/>
              <a:cs typeface="Arial" panose="020B0604020202020204" pitchFamily="34" charset="0"/>
            </a:endParaRPr>
          </a:p>
        </p:txBody>
      </p:sp>
      <p:sp>
        <p:nvSpPr>
          <p:cNvPr id="17" name="Rectangle 16"/>
          <p:cNvSpPr/>
          <p:nvPr/>
        </p:nvSpPr>
        <p:spPr>
          <a:xfrm>
            <a:off x="2358008" y="4942494"/>
            <a:ext cx="2286000" cy="830997"/>
          </a:xfrm>
          <a:prstGeom prst="rect">
            <a:avLst/>
          </a:prstGeom>
          <a:solidFill>
            <a:schemeClr val="accent6">
              <a:lumMod val="60000"/>
              <a:lumOff val="40000"/>
            </a:schemeClr>
          </a:solidFill>
        </p:spPr>
        <p:txBody>
          <a:bodyPr>
            <a:spAutoFit/>
          </a:bodyPr>
          <a:lstStyle/>
          <a:p>
            <a:pPr lvl="0" fontAlgn="b"/>
            <a:r>
              <a:rPr lang="en-GB" sz="1200" b="1" i="1" dirty="0" smtClean="0">
                <a:solidFill>
                  <a:prstClr val="black"/>
                </a:solidFill>
                <a:latin typeface="Arial" panose="020B0604020202020204" pitchFamily="34" charset="0"/>
                <a:cs typeface="Arial" panose="020B0604020202020204" pitchFamily="34" charset="0"/>
              </a:rPr>
              <a:t>‘Improved my confidence, to </a:t>
            </a:r>
            <a:r>
              <a:rPr lang="en-GB" sz="1200" b="1" i="1" dirty="0">
                <a:solidFill>
                  <a:prstClr val="black"/>
                </a:solidFill>
                <a:latin typeface="Arial" panose="020B0604020202020204" pitchFamily="34" charset="0"/>
                <a:cs typeface="Arial" panose="020B0604020202020204" pitchFamily="34" charset="0"/>
              </a:rPr>
              <a:t>use </a:t>
            </a:r>
            <a:r>
              <a:rPr lang="en-GB" sz="1200" b="1" i="1" dirty="0" smtClean="0">
                <a:solidFill>
                  <a:prstClr val="black"/>
                </a:solidFill>
                <a:latin typeface="Arial" panose="020B0604020202020204" pitchFamily="34" charset="0"/>
                <a:cs typeface="Arial" panose="020B0604020202020204" pitchFamily="34" charset="0"/>
              </a:rPr>
              <a:t>my own </a:t>
            </a:r>
            <a:r>
              <a:rPr lang="en-GB" sz="1200" b="1" i="1" dirty="0">
                <a:solidFill>
                  <a:prstClr val="black"/>
                </a:solidFill>
                <a:latin typeface="Arial" panose="020B0604020202020204" pitchFamily="34" charset="0"/>
                <a:cs typeface="Arial" panose="020B0604020202020204" pitchFamily="34" charset="0"/>
              </a:rPr>
              <a:t>initiative and make autonomous </a:t>
            </a:r>
            <a:r>
              <a:rPr lang="en-GB" sz="1200" b="1" i="1" dirty="0" smtClean="0">
                <a:solidFill>
                  <a:prstClr val="black"/>
                </a:solidFill>
                <a:latin typeface="Arial" panose="020B0604020202020204" pitchFamily="34" charset="0"/>
                <a:cs typeface="Arial" panose="020B0604020202020204" pitchFamily="34" charset="0"/>
              </a:rPr>
              <a:t>decisions’</a:t>
            </a:r>
            <a:endParaRPr lang="en-GB" sz="1200" b="1" i="1" dirty="0">
              <a:solidFill>
                <a:srgbClr val="000000"/>
              </a:solidFill>
              <a:latin typeface="Arial" panose="020B0604020202020204" pitchFamily="34" charset="0"/>
              <a:cs typeface="Arial" panose="020B0604020202020204" pitchFamily="34" charset="0"/>
            </a:endParaRPr>
          </a:p>
        </p:txBody>
      </p:sp>
      <p:sp>
        <p:nvSpPr>
          <p:cNvPr id="19" name="Rectangle 18"/>
          <p:cNvSpPr/>
          <p:nvPr/>
        </p:nvSpPr>
        <p:spPr>
          <a:xfrm>
            <a:off x="4355976" y="2905191"/>
            <a:ext cx="3151634" cy="1015663"/>
          </a:xfrm>
          <a:prstGeom prst="rect">
            <a:avLst/>
          </a:prstGeom>
          <a:solidFill>
            <a:srgbClr val="FFFF66"/>
          </a:solidFill>
        </p:spPr>
        <p:txBody>
          <a:bodyPr wrap="square">
            <a:spAutoFit/>
          </a:bodyPr>
          <a:lstStyle/>
          <a:p>
            <a:pPr lvl="0" fontAlgn="b"/>
            <a:r>
              <a:rPr lang="en-GB" sz="1200" b="1" i="1" dirty="0" smtClean="0">
                <a:solidFill>
                  <a:prstClr val="black"/>
                </a:solidFill>
                <a:latin typeface="Arial" panose="020B0604020202020204" pitchFamily="34" charset="0"/>
                <a:cs typeface="Arial" panose="020B0604020202020204" pitchFamily="34" charset="0"/>
              </a:rPr>
              <a:t>‘I couldn't </a:t>
            </a:r>
            <a:r>
              <a:rPr lang="en-GB" sz="1200" b="1" i="1" dirty="0">
                <a:solidFill>
                  <a:prstClr val="black"/>
                </a:solidFill>
                <a:latin typeface="Arial" panose="020B0604020202020204" pitchFamily="34" charset="0"/>
                <a:cs typeface="Arial" panose="020B0604020202020204" pitchFamily="34" charset="0"/>
              </a:rPr>
              <a:t>imagine myself as nurse in charge at </a:t>
            </a:r>
            <a:r>
              <a:rPr lang="en-GB" sz="1200" b="1" i="1" dirty="0" smtClean="0">
                <a:solidFill>
                  <a:prstClr val="black"/>
                </a:solidFill>
                <a:latin typeface="Arial" panose="020B0604020202020204" pitchFamily="34" charset="0"/>
                <a:cs typeface="Arial" panose="020B0604020202020204" pitchFamily="34" charset="0"/>
              </a:rPr>
              <a:t>the beginning </a:t>
            </a:r>
            <a:r>
              <a:rPr lang="en-GB" sz="1200" b="1" i="1" dirty="0">
                <a:solidFill>
                  <a:prstClr val="black"/>
                </a:solidFill>
                <a:latin typeface="Arial" panose="020B0604020202020204" pitchFamily="34" charset="0"/>
                <a:cs typeface="Arial" panose="020B0604020202020204" pitchFamily="34" charset="0"/>
              </a:rPr>
              <a:t>but as </a:t>
            </a:r>
            <a:r>
              <a:rPr lang="en-GB" sz="1200" b="1" i="1" dirty="0" smtClean="0">
                <a:solidFill>
                  <a:prstClr val="black"/>
                </a:solidFill>
                <a:latin typeface="Arial" panose="020B0604020202020204" pitchFamily="34" charset="0"/>
                <a:cs typeface="Arial" panose="020B0604020202020204" pitchFamily="34" charset="0"/>
              </a:rPr>
              <a:t>the weeks </a:t>
            </a:r>
            <a:r>
              <a:rPr lang="en-GB" sz="1200" b="1" i="1" dirty="0">
                <a:solidFill>
                  <a:prstClr val="black"/>
                </a:solidFill>
                <a:latin typeface="Arial" panose="020B0604020202020204" pitchFamily="34" charset="0"/>
                <a:cs typeface="Arial" panose="020B0604020202020204" pitchFamily="34" charset="0"/>
              </a:rPr>
              <a:t>went </a:t>
            </a:r>
            <a:r>
              <a:rPr lang="en-GB" sz="1200" b="1" i="1" dirty="0" smtClean="0">
                <a:solidFill>
                  <a:prstClr val="black"/>
                </a:solidFill>
                <a:latin typeface="Arial" panose="020B0604020202020204" pitchFamily="34" charset="0"/>
                <a:cs typeface="Arial" panose="020B0604020202020204" pitchFamily="34" charset="0"/>
              </a:rPr>
              <a:t>by, </a:t>
            </a:r>
            <a:r>
              <a:rPr lang="en-GB" sz="1200" b="1" i="1" dirty="0">
                <a:solidFill>
                  <a:prstClr val="black"/>
                </a:solidFill>
                <a:latin typeface="Arial" panose="020B0604020202020204" pitchFamily="34" charset="0"/>
                <a:cs typeface="Arial" panose="020B0604020202020204" pitchFamily="34" charset="0"/>
              </a:rPr>
              <a:t>the more confident I found myself as I </a:t>
            </a:r>
            <a:r>
              <a:rPr lang="en-GB" sz="1200" b="1" i="1" dirty="0" smtClean="0">
                <a:solidFill>
                  <a:prstClr val="black"/>
                </a:solidFill>
                <a:latin typeface="Arial" panose="020B0604020202020204" pitchFamily="34" charset="0"/>
                <a:cs typeface="Arial" panose="020B0604020202020204" pitchFamily="34" charset="0"/>
              </a:rPr>
              <a:t>exposed </a:t>
            </a:r>
            <a:r>
              <a:rPr lang="en-GB" sz="1200" b="1" i="1" dirty="0">
                <a:solidFill>
                  <a:prstClr val="black"/>
                </a:solidFill>
                <a:latin typeface="Arial" panose="020B0604020202020204" pitchFamily="34" charset="0"/>
                <a:cs typeface="Arial" panose="020B0604020202020204" pitchFamily="34" charset="0"/>
              </a:rPr>
              <a:t>myself to </a:t>
            </a:r>
            <a:r>
              <a:rPr lang="en-GB" sz="1200" b="1" i="1" dirty="0" smtClean="0">
                <a:solidFill>
                  <a:prstClr val="black"/>
                </a:solidFill>
                <a:latin typeface="Arial" panose="020B0604020202020204" pitchFamily="34" charset="0"/>
                <a:cs typeface="Arial" panose="020B0604020202020204" pitchFamily="34" charset="0"/>
              </a:rPr>
              <a:t>delegation'</a:t>
            </a:r>
            <a:endParaRPr lang="en-GB" sz="1200" b="1" i="1" dirty="0">
              <a:solidFill>
                <a:srgbClr val="000000"/>
              </a:solidFill>
              <a:latin typeface="Arial" panose="020B0604020202020204" pitchFamily="34" charset="0"/>
              <a:cs typeface="Arial" panose="020B0604020202020204" pitchFamily="34" charset="0"/>
            </a:endParaRPr>
          </a:p>
        </p:txBody>
      </p:sp>
      <p:sp>
        <p:nvSpPr>
          <p:cNvPr id="21" name="Rectangle 20"/>
          <p:cNvSpPr/>
          <p:nvPr/>
        </p:nvSpPr>
        <p:spPr>
          <a:xfrm>
            <a:off x="140246" y="4109684"/>
            <a:ext cx="2286000" cy="461665"/>
          </a:xfrm>
          <a:prstGeom prst="rect">
            <a:avLst/>
          </a:prstGeom>
          <a:solidFill>
            <a:schemeClr val="accent4">
              <a:lumMod val="40000"/>
              <a:lumOff val="60000"/>
            </a:schemeClr>
          </a:solidFill>
        </p:spPr>
        <p:txBody>
          <a:bodyPr>
            <a:spAutoFit/>
          </a:bodyPr>
          <a:lstStyle/>
          <a:p>
            <a:pPr lvl="0" fontAlgn="b"/>
            <a:r>
              <a:rPr lang="en-GB" sz="1200" b="1" i="1" dirty="0" smtClean="0">
                <a:solidFill>
                  <a:prstClr val="black"/>
                </a:solidFill>
                <a:latin typeface="Arial" panose="020B0604020202020204" pitchFamily="34" charset="0"/>
                <a:cs typeface="Arial" panose="020B0604020202020204" pitchFamily="34" charset="0"/>
              </a:rPr>
              <a:t>‘Seeing myself </a:t>
            </a:r>
            <a:r>
              <a:rPr lang="en-GB" sz="1200" b="1" i="1" dirty="0">
                <a:solidFill>
                  <a:prstClr val="black"/>
                </a:solidFill>
                <a:latin typeface="Arial" panose="020B0604020202020204" pitchFamily="34" charset="0"/>
                <a:cs typeface="Arial" panose="020B0604020202020204" pitchFamily="34" charset="0"/>
              </a:rPr>
              <a:t>as a staff nurse is </a:t>
            </a:r>
            <a:r>
              <a:rPr lang="en-GB" sz="1200" b="1" i="1" dirty="0" smtClean="0">
                <a:solidFill>
                  <a:prstClr val="black"/>
                </a:solidFill>
                <a:latin typeface="Arial" panose="020B0604020202020204" pitchFamily="34" charset="0"/>
                <a:cs typeface="Arial" panose="020B0604020202020204" pitchFamily="34" charset="0"/>
              </a:rPr>
              <a:t>exciting!!’</a:t>
            </a:r>
            <a:endParaRPr lang="en-GB" sz="1200" b="1" i="1" dirty="0">
              <a:solidFill>
                <a:srgbClr val="000000"/>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GB" smtClean="0"/>
              <a:t>Malkin.B &amp; Wilson.K (2014) V1.</a:t>
            </a:r>
            <a:endParaRPr lang="en-GB"/>
          </a:p>
        </p:txBody>
      </p:sp>
      <p:sp>
        <p:nvSpPr>
          <p:cNvPr id="5" name="Slide Number Placeholder 4"/>
          <p:cNvSpPr>
            <a:spLocks noGrp="1"/>
          </p:cNvSpPr>
          <p:nvPr>
            <p:ph type="sldNum" sz="quarter" idx="12"/>
          </p:nvPr>
        </p:nvSpPr>
        <p:spPr/>
        <p:txBody>
          <a:bodyPr/>
          <a:lstStyle/>
          <a:p>
            <a:fld id="{F0B256EB-0445-4A6A-A029-A9FF6A6F6181}"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556792"/>
            <a:ext cx="9036496" cy="5386090"/>
          </a:xfrm>
          <a:prstGeom prst="rect">
            <a:avLst/>
          </a:prstGeom>
        </p:spPr>
        <p:txBody>
          <a:bodyPr wrap="square">
            <a:spAutoFit/>
          </a:bodyPr>
          <a:lstStyle/>
          <a:p>
            <a:pPr>
              <a:buNone/>
            </a:pPr>
            <a:r>
              <a:rPr lang="en-GB" sz="3200" i="1" dirty="0">
                <a:latin typeface="Arial" panose="020B0604020202020204" pitchFamily="34" charset="0"/>
                <a:cs typeface="Arial" panose="020B0604020202020204" pitchFamily="34" charset="0"/>
              </a:rPr>
              <a:t>“Shock, as used in the construct of reality shock, means the total social, physical and emotional response of a person to the unexpected, unwanted, or undesired, and in the most severe degree to the intolerable”. </a:t>
            </a:r>
            <a:r>
              <a:rPr lang="en-GB" sz="3000" i="1" dirty="0">
                <a:latin typeface="Arial" panose="020B0604020202020204" pitchFamily="34" charset="0"/>
                <a:cs typeface="Arial" panose="020B0604020202020204" pitchFamily="34" charset="0"/>
              </a:rPr>
              <a:t/>
            </a:r>
            <a:br>
              <a:rPr lang="en-GB" sz="3000" i="1"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              </a:t>
            </a:r>
            <a:r>
              <a:rPr lang="en-GB" sz="3000" dirty="0" smtClean="0">
                <a:latin typeface="Arial" panose="020B0604020202020204" pitchFamily="34" charset="0"/>
                <a:cs typeface="Arial" panose="020B0604020202020204" pitchFamily="34" charset="0"/>
              </a:rPr>
              <a:t>                      Reality Shock(Kramer </a:t>
            </a:r>
            <a:r>
              <a:rPr lang="en-GB" sz="3000" dirty="0">
                <a:latin typeface="Arial" panose="020B0604020202020204" pitchFamily="34" charset="0"/>
                <a:cs typeface="Arial" panose="020B0604020202020204" pitchFamily="34" charset="0"/>
              </a:rPr>
              <a:t>1974</a:t>
            </a:r>
            <a:r>
              <a:rPr lang="en-GB" sz="30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GB" sz="3000" dirty="0">
                <a:latin typeface="Arial" panose="020B0604020202020204" pitchFamily="34" charset="0"/>
                <a:cs typeface="Arial" panose="020B0604020202020204" pitchFamily="34" charset="0"/>
              </a:rPr>
              <a:t>Confidence</a:t>
            </a:r>
          </a:p>
          <a:p>
            <a:endParaRPr lang="en-GB" sz="3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000" dirty="0" smtClean="0">
                <a:latin typeface="Arial" panose="020B0604020202020204" pitchFamily="34" charset="0"/>
                <a:cs typeface="Arial" panose="020B0604020202020204" pitchFamily="34" charset="0"/>
              </a:rPr>
              <a:t>Preceptorship</a:t>
            </a:r>
          </a:p>
          <a:p>
            <a:endParaRPr lang="en-GB" sz="3200" dirty="0" smtClean="0"/>
          </a:p>
          <a:p>
            <a:r>
              <a:rPr lang="en-GB" sz="3200" dirty="0" smtClean="0"/>
              <a:t>                                       </a:t>
            </a:r>
          </a:p>
        </p:txBody>
      </p:sp>
      <p:pic>
        <p:nvPicPr>
          <p:cNvPr id="5" name="Picture_x0020_2" descr="cid:image002.jpg@01CDCED4.D5838F90"/>
          <p:cNvPicPr>
            <a:picLocks noChangeAspect="1" noChangeArrowheads="1"/>
          </p:cNvPicPr>
          <p:nvPr/>
        </p:nvPicPr>
        <p:blipFill>
          <a:blip r:embed="rId3" cstate="print"/>
          <a:srcRect/>
          <a:stretch>
            <a:fillRect/>
          </a:stretch>
        </p:blipFill>
        <p:spPr bwMode="auto">
          <a:xfrm>
            <a:off x="6228000" y="324000"/>
            <a:ext cx="1388572" cy="1080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dirty="0" err="1" smtClean="0"/>
              <a:t>Malkin.B</a:t>
            </a:r>
            <a:r>
              <a:rPr lang="en-GB" smtClean="0"/>
              <a:t> &amp; Wilson.K (2014) V1.</a:t>
            </a:r>
            <a:endParaRPr lang="en-GB"/>
          </a:p>
        </p:txBody>
      </p:sp>
      <p:sp>
        <p:nvSpPr>
          <p:cNvPr id="4" name="Slide Number Placeholder 3"/>
          <p:cNvSpPr>
            <a:spLocks noGrp="1"/>
          </p:cNvSpPr>
          <p:nvPr>
            <p:ph type="sldNum" sz="quarter" idx="12"/>
          </p:nvPr>
        </p:nvSpPr>
        <p:spPr/>
        <p:txBody>
          <a:bodyPr/>
          <a:lstStyle/>
          <a:p>
            <a:fld id="{F0B256EB-0445-4A6A-A029-A9FF6A6F6181}" type="slidenum">
              <a:rPr lang="en-GB" smtClean="0"/>
              <a:pPr/>
              <a:t>2</a:t>
            </a:fld>
            <a:endParaRPr lang="en-GB"/>
          </a:p>
        </p:txBody>
      </p:sp>
    </p:spTree>
    <p:extLst>
      <p:ext uri="{BB962C8B-B14F-4D97-AF65-F5344CB8AC3E}">
        <p14:creationId xmlns:p14="http://schemas.microsoft.com/office/powerpoint/2010/main" val="731664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latin typeface="Arial" pitchFamily="34" charset="0"/>
                <a:cs typeface="Arial" pitchFamily="34" charset="0"/>
              </a:rPr>
              <a:t>References</a:t>
            </a:r>
            <a:endParaRPr lang="en-GB" dirty="0">
              <a:latin typeface="Arial" pitchFamily="34" charset="0"/>
              <a:cs typeface="Arial" pitchFamily="34" charset="0"/>
            </a:endParaRPr>
          </a:p>
        </p:txBody>
      </p:sp>
      <p:sp>
        <p:nvSpPr>
          <p:cNvPr id="3" name="Content Placeholder 2"/>
          <p:cNvSpPr>
            <a:spLocks noGrp="1"/>
          </p:cNvSpPr>
          <p:nvPr>
            <p:ph idx="1"/>
          </p:nvPr>
        </p:nvSpPr>
        <p:spPr>
          <a:xfrm>
            <a:off x="0" y="1404000"/>
            <a:ext cx="9110448" cy="4722163"/>
          </a:xfrm>
        </p:spPr>
        <p:txBody>
          <a:bodyPr>
            <a:noAutofit/>
          </a:bodyPr>
          <a:lstStyle/>
          <a:p>
            <a:r>
              <a:rPr lang="en-US" sz="1200" dirty="0" smtClean="0">
                <a:latin typeface="Arial" panose="020B0604020202020204" pitchFamily="34" charset="0"/>
                <a:cs typeface="Arial" panose="020B0604020202020204" pitchFamily="34" charset="0"/>
              </a:rPr>
              <a:t>Barr</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H, </a:t>
            </a:r>
            <a:r>
              <a:rPr lang="en-GB" sz="1200" dirty="0" err="1">
                <a:latin typeface="Arial" panose="020B0604020202020204" pitchFamily="34" charset="0"/>
                <a:cs typeface="Arial" panose="020B0604020202020204" pitchFamily="34" charset="0"/>
              </a:rPr>
              <a:t>Freeth</a:t>
            </a:r>
            <a:r>
              <a:rPr lang="en-GB" sz="1200" dirty="0">
                <a:latin typeface="Arial" panose="020B0604020202020204" pitchFamily="34" charset="0"/>
                <a:cs typeface="Arial" panose="020B0604020202020204" pitchFamily="34" charset="0"/>
              </a:rPr>
              <a:t> D, </a:t>
            </a:r>
            <a:r>
              <a:rPr lang="en-GB" sz="1200" dirty="0" err="1">
                <a:latin typeface="Arial" panose="020B0604020202020204" pitchFamily="34" charset="0"/>
                <a:cs typeface="Arial" panose="020B0604020202020204" pitchFamily="34" charset="0"/>
              </a:rPr>
              <a:t>Hammick</a:t>
            </a:r>
            <a:r>
              <a:rPr lang="en-GB" sz="1200" dirty="0">
                <a:latin typeface="Arial" panose="020B0604020202020204" pitchFamily="34" charset="0"/>
                <a:cs typeface="Arial" panose="020B0604020202020204" pitchFamily="34" charset="0"/>
              </a:rPr>
              <a:t> M, Koppel I, Reeves S(2000)  </a:t>
            </a:r>
            <a:r>
              <a:rPr lang="en-GB" sz="1200" dirty="0" smtClean="0">
                <a:latin typeface="Arial" panose="020B0604020202020204" pitchFamily="34" charset="0"/>
                <a:cs typeface="Arial" panose="020B0604020202020204" pitchFamily="34" charset="0"/>
              </a:rPr>
              <a:t>Evaluations of Interprofessional Education. </a:t>
            </a:r>
            <a:r>
              <a:rPr lang="en-GB" sz="1200" dirty="0">
                <a:latin typeface="Arial" panose="020B0604020202020204" pitchFamily="34" charset="0"/>
                <a:cs typeface="Arial" panose="020B0604020202020204" pitchFamily="34" charset="0"/>
              </a:rPr>
              <a:t>A United Kingdom Review for Health and Social Care The United Kingdom Centre for the Advancement of Interprofessional Education with the British Educational Research Association U.K.</a:t>
            </a:r>
          </a:p>
          <a:p>
            <a:r>
              <a:rPr lang="en-GB" sz="1200" dirty="0" smtClean="0">
                <a:latin typeface="Arial" pitchFamily="34" charset="0"/>
                <a:cs typeface="Arial" pitchFamily="34" charset="0"/>
              </a:rPr>
              <a:t>Benner</a:t>
            </a:r>
            <a:r>
              <a:rPr lang="en-GB" sz="1200" dirty="0">
                <a:latin typeface="Arial" pitchFamily="34" charset="0"/>
                <a:cs typeface="Arial" pitchFamily="34" charset="0"/>
              </a:rPr>
              <a:t>, P. (1984). From novice to expert, excellence and power in clinical nursing practice. Menlo Park, CA: Addison-Wesley Publishing </a:t>
            </a:r>
          </a:p>
          <a:p>
            <a:pPr hangingPunct="0"/>
            <a:r>
              <a:rPr lang="en-US" sz="1200" dirty="0" err="1" smtClean="0">
                <a:latin typeface="Arial" panose="020B0604020202020204" pitchFamily="34" charset="0"/>
                <a:cs typeface="Arial" panose="020B0604020202020204" pitchFamily="34" charset="0"/>
              </a:rPr>
              <a:t>Boychuk</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Duchscher</a:t>
            </a:r>
            <a:r>
              <a:rPr lang="en-US" sz="1200" dirty="0">
                <a:latin typeface="Arial" panose="020B0604020202020204" pitchFamily="34" charset="0"/>
                <a:cs typeface="Arial" panose="020B0604020202020204" pitchFamily="34" charset="0"/>
              </a:rPr>
              <a:t> J 2013 </a:t>
            </a:r>
            <a:r>
              <a:rPr lang="en-US" sz="1200" dirty="0" smtClean="0">
                <a:latin typeface="Arial" panose="020B0604020202020204" pitchFamily="34" charset="0"/>
                <a:cs typeface="Arial" panose="020B0604020202020204" pitchFamily="34" charset="0"/>
              </a:rPr>
              <a:t> Transition Stages Model </a:t>
            </a:r>
            <a:r>
              <a:rPr lang="en-GB" sz="1200" u="sng" dirty="0" smtClean="0">
                <a:latin typeface="Arial" panose="020B0604020202020204" pitchFamily="34" charset="0"/>
                <a:cs typeface="Arial" panose="020B0604020202020204" pitchFamily="34" charset="0"/>
                <a:hlinkClick r:id="rId2"/>
              </a:rPr>
              <a:t>http</a:t>
            </a:r>
            <a:r>
              <a:rPr lang="en-GB" sz="1200" u="sng" dirty="0">
                <a:latin typeface="Arial" panose="020B0604020202020204" pitchFamily="34" charset="0"/>
                <a:cs typeface="Arial" panose="020B0604020202020204" pitchFamily="34" charset="0"/>
                <a:hlinkClick r:id="rId2"/>
              </a:rPr>
              <a:t>://nursingthefuture.ca/transition_theory</a:t>
            </a:r>
            <a:r>
              <a:rPr lang="en-GB" sz="1200" dirty="0">
                <a:latin typeface="Arial" panose="020B0604020202020204" pitchFamily="34" charset="0"/>
                <a:cs typeface="Arial" panose="020B0604020202020204" pitchFamily="34" charset="0"/>
              </a:rPr>
              <a:t>.</a:t>
            </a:r>
          </a:p>
          <a:p>
            <a:r>
              <a:rPr lang="en-US" sz="1200" dirty="0" smtClean="0">
                <a:latin typeface="Arial" panose="020B0604020202020204" pitchFamily="34" charset="0"/>
                <a:cs typeface="Arial" panose="020B0604020202020204" pitchFamily="34" charset="0"/>
              </a:rPr>
              <a:t>Colbeck </a:t>
            </a:r>
            <a:r>
              <a:rPr lang="en-US" sz="1200" dirty="0">
                <a:latin typeface="Arial" panose="020B0604020202020204" pitchFamily="34" charset="0"/>
                <a:cs typeface="Arial" panose="020B0604020202020204" pitchFamily="34" charset="0"/>
              </a:rPr>
              <a:t>C Cabrera A </a:t>
            </a:r>
            <a:r>
              <a:rPr lang="en-US" sz="1200" dirty="0" err="1">
                <a:latin typeface="Arial" panose="020B0604020202020204" pitchFamily="34" charset="0"/>
                <a:cs typeface="Arial" panose="020B0604020202020204" pitchFamily="34" charset="0"/>
              </a:rPr>
              <a:t>Terenzine</a:t>
            </a:r>
            <a:r>
              <a:rPr lang="en-US" sz="1200" dirty="0">
                <a:latin typeface="Arial" panose="020B0604020202020204" pitchFamily="34" charset="0"/>
                <a:cs typeface="Arial" panose="020B0604020202020204" pitchFamily="34" charset="0"/>
              </a:rPr>
              <a:t> P (2001) </a:t>
            </a:r>
            <a:r>
              <a:rPr lang="en-GB" sz="1200" dirty="0">
                <a:latin typeface="Arial" panose="020B0604020202020204" pitchFamily="34" charset="0"/>
                <a:cs typeface="Arial" panose="020B0604020202020204" pitchFamily="34" charset="0"/>
              </a:rPr>
              <a:t>Learning Professional Confidence: Linking Teaching Practices, Students' Self-Perceptions, and Gender </a:t>
            </a:r>
            <a:r>
              <a:rPr lang="en-GB" sz="1200" dirty="0">
                <a:latin typeface="Arial" panose="020B0604020202020204" pitchFamily="34" charset="0"/>
                <a:cs typeface="Arial" panose="020B0604020202020204" pitchFamily="34" charset="0"/>
                <a:hlinkClick r:id="rId3"/>
              </a:rPr>
              <a:t>The Review of Higher Education</a:t>
            </a: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hlinkClick r:id="rId4"/>
              </a:rPr>
              <a:t>Volume 24, Number 2  pp. 173-191, Winter 2001</a:t>
            </a:r>
            <a:r>
              <a:rPr lang="en-GB" sz="1200" dirty="0">
                <a:latin typeface="Arial" panose="020B0604020202020204" pitchFamily="34" charset="0"/>
                <a:cs typeface="Arial" panose="020B0604020202020204" pitchFamily="34" charset="0"/>
              </a:rPr>
              <a:t> </a:t>
            </a:r>
            <a:br>
              <a:rPr lang="en-GB" sz="1200" dirty="0">
                <a:latin typeface="Arial" panose="020B0604020202020204" pitchFamily="34" charset="0"/>
                <a:cs typeface="Arial" panose="020B0604020202020204" pitchFamily="34" charset="0"/>
              </a:rPr>
            </a:br>
            <a:r>
              <a:rPr lang="en-GB" sz="1200" b="1" u="sng" dirty="0">
                <a:latin typeface="Arial" panose="020B0604020202020204" pitchFamily="34" charset="0"/>
                <a:cs typeface="Arial" panose="020B0604020202020204" pitchFamily="34" charset="0"/>
                <a:hlinkClick r:id="rId5"/>
              </a:rPr>
              <a:t>http://</a:t>
            </a:r>
            <a:r>
              <a:rPr lang="en-GB" sz="1200" b="1" u="sng" dirty="0" smtClean="0">
                <a:latin typeface="Arial" panose="020B0604020202020204" pitchFamily="34" charset="0"/>
                <a:cs typeface="Arial" panose="020B0604020202020204" pitchFamily="34" charset="0"/>
                <a:hlinkClick r:id="rId5"/>
              </a:rPr>
              <a:t>muse.jhu.edu/journals/rhe/summary/v024/24.2colbeck.html</a:t>
            </a:r>
            <a:endParaRPr lang="en-GB" sz="1200" b="1" u="sng"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Cornwell, J  Goodrich J </a:t>
            </a:r>
            <a:r>
              <a:rPr lang="en-GB" sz="1200" dirty="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hlinkClick r:id="rId6"/>
              </a:rPr>
              <a:t>Exploring </a:t>
            </a:r>
            <a:r>
              <a:rPr lang="en-GB" sz="1200" dirty="0">
                <a:latin typeface="Arial" panose="020B0604020202020204" pitchFamily="34" charset="0"/>
                <a:cs typeface="Arial" panose="020B0604020202020204" pitchFamily="34" charset="0"/>
                <a:hlinkClick r:id="rId6"/>
              </a:rPr>
              <a:t>how to enable compassionate care in hospital to improve patient </a:t>
            </a:r>
            <a:r>
              <a:rPr lang="en-GB" sz="1200" dirty="0" smtClean="0">
                <a:latin typeface="Arial" panose="020B0604020202020204" pitchFamily="34" charset="0"/>
                <a:cs typeface="Arial" panose="020B0604020202020204" pitchFamily="34" charset="0"/>
                <a:hlinkClick r:id="rId6"/>
              </a:rPr>
              <a:t>experience</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Nursing times, 2009 </a:t>
            </a:r>
            <a:endParaRPr lang="en-GB" sz="1200" u="sng"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Deploy </a:t>
            </a:r>
            <a:r>
              <a:rPr lang="en-GB" sz="1200" dirty="0">
                <a:latin typeface="Arial" panose="020B0604020202020204" pitchFamily="34" charset="0"/>
                <a:cs typeface="Arial" panose="020B0604020202020204" pitchFamily="34" charset="0"/>
              </a:rPr>
              <a:t>E, </a:t>
            </a:r>
            <a:r>
              <a:rPr lang="en-GB" sz="1200" dirty="0" err="1">
                <a:latin typeface="Arial" panose="020B0604020202020204" pitchFamily="34" charset="0"/>
                <a:cs typeface="Arial" panose="020B0604020202020204" pitchFamily="34" charset="0"/>
              </a:rPr>
              <a:t>Gitlin</a:t>
            </a:r>
            <a:r>
              <a:rPr lang="en-GB" sz="1200" dirty="0">
                <a:latin typeface="Arial" panose="020B0604020202020204" pitchFamily="34" charset="0"/>
                <a:cs typeface="Arial" panose="020B0604020202020204" pitchFamily="34" charset="0"/>
              </a:rPr>
              <a:t> L  (2005) Introduction to Research Understanding and applying Multiple Strategies Ed 3 Elsevier </a:t>
            </a:r>
            <a:r>
              <a:rPr lang="en-GB" sz="1200" dirty="0" err="1">
                <a:latin typeface="Arial" panose="020B0604020202020204" pitchFamily="34" charset="0"/>
                <a:cs typeface="Arial" panose="020B0604020202020204" pitchFamily="34" charset="0"/>
              </a:rPr>
              <a:t>Moseby</a:t>
            </a:r>
            <a:r>
              <a:rPr lang="en-GB" sz="1200" dirty="0">
                <a:latin typeface="Arial" panose="020B0604020202020204" pitchFamily="34" charset="0"/>
                <a:cs typeface="Arial" panose="020B0604020202020204" pitchFamily="34" charset="0"/>
              </a:rPr>
              <a:t> USA </a:t>
            </a:r>
            <a:endParaRPr lang="en-GB" sz="1200" dirty="0" smtClean="0">
              <a:latin typeface="Arial" panose="020B0604020202020204" pitchFamily="34" charset="0"/>
              <a:cs typeface="Arial" panose="020B0604020202020204" pitchFamily="34" charset="0"/>
            </a:endParaRPr>
          </a:p>
          <a:p>
            <a:r>
              <a:rPr lang="en-GB" sz="1200" dirty="0" err="1" smtClean="0">
                <a:latin typeface="Arial" panose="020B0604020202020204" pitchFamily="34" charset="0"/>
                <a:cs typeface="Arial" panose="020B0604020202020204" pitchFamily="34" charset="0"/>
              </a:rPr>
              <a:t>Gonczi</a:t>
            </a:r>
            <a:r>
              <a:rPr lang="en-GB" sz="1200" dirty="0" smtClean="0">
                <a:latin typeface="Arial" panose="020B0604020202020204" pitchFamily="34" charset="0"/>
                <a:cs typeface="Arial" panose="020B0604020202020204" pitchFamily="34" charset="0"/>
              </a:rPr>
              <a:t>  A 1994  </a:t>
            </a:r>
            <a:r>
              <a:rPr lang="en-GB" sz="1200" b="1" dirty="0" smtClean="0">
                <a:latin typeface="Arial" panose="020B0604020202020204" pitchFamily="34" charset="0"/>
                <a:cs typeface="Arial" panose="020B0604020202020204" pitchFamily="34" charset="0"/>
                <a:hlinkClick r:id="rId7"/>
              </a:rPr>
              <a:t>Competency </a:t>
            </a:r>
            <a:r>
              <a:rPr lang="en-GB" sz="1200" b="1" dirty="0">
                <a:latin typeface="Arial" panose="020B0604020202020204" pitchFamily="34" charset="0"/>
                <a:cs typeface="Arial" panose="020B0604020202020204" pitchFamily="34" charset="0"/>
                <a:hlinkClick r:id="rId7"/>
              </a:rPr>
              <a:t>Based Assessment in the Professions in Australia </a:t>
            </a:r>
            <a:endParaRPr lang="en-GB" sz="1200" b="1" dirty="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Assessment </a:t>
            </a:r>
            <a:r>
              <a:rPr lang="en-GB" sz="1200" dirty="0">
                <a:latin typeface="Arial" panose="020B0604020202020204" pitchFamily="34" charset="0"/>
                <a:cs typeface="Arial" panose="020B0604020202020204" pitchFamily="34" charset="0"/>
              </a:rPr>
              <a:t>in Education. 01/1994; 1(1):27-44. </a:t>
            </a:r>
          </a:p>
          <a:p>
            <a:r>
              <a:rPr lang="en-GB" sz="1200" dirty="0" smtClean="0">
                <a:latin typeface="Arial" pitchFamily="34" charset="0"/>
                <a:cs typeface="Arial" pitchFamily="34" charset="0"/>
              </a:rPr>
              <a:t>Willis (2012)</a:t>
            </a:r>
            <a:r>
              <a:rPr lang="en-GB" sz="1200" dirty="0">
                <a:latin typeface="Arial" panose="020B0604020202020204" pitchFamily="34" charset="0"/>
                <a:cs typeface="Arial" panose="020B0604020202020204" pitchFamily="34" charset="0"/>
              </a:rPr>
              <a:t> http://www.williscommission.org.uk/__data/assets/pdf_file/0007/495115/Willis_commission_report_Jan_2013.pdf</a:t>
            </a:r>
          </a:p>
          <a:p>
            <a:r>
              <a:rPr lang="en-GB" sz="1200" dirty="0" smtClean="0">
                <a:latin typeface="Arial" pitchFamily="34" charset="0"/>
                <a:cs typeface="Arial" pitchFamily="34" charset="0"/>
              </a:rPr>
              <a:t>Kramer</a:t>
            </a:r>
            <a:r>
              <a:rPr lang="en-GB" sz="1200" dirty="0">
                <a:latin typeface="Arial" panose="020B0604020202020204" pitchFamily="34" charset="0"/>
                <a:cs typeface="Arial" panose="020B0604020202020204" pitchFamily="34" charset="0"/>
              </a:rPr>
              <a:t>, M. (1974), Reality Shock - Why Nurses Leave Nursing, St. Louis: Mosby</a:t>
            </a:r>
            <a:endParaRPr lang="en-GB" sz="1200" dirty="0" smtClean="0">
              <a:latin typeface="Arial" pitchFamily="34" charset="0"/>
              <a:cs typeface="Arial" pitchFamily="34" charset="0"/>
            </a:endParaRPr>
          </a:p>
          <a:p>
            <a:r>
              <a:rPr lang="en-US" sz="1200" dirty="0" smtClean="0">
                <a:latin typeface="Arial" panose="020B0604020202020204" pitchFamily="34" charset="0"/>
                <a:cs typeface="Arial" panose="020B0604020202020204" pitchFamily="34" charset="0"/>
              </a:rPr>
              <a:t>Kirkpatrick </a:t>
            </a:r>
            <a:r>
              <a:rPr lang="en-US" sz="1200" dirty="0">
                <a:latin typeface="Arial" panose="020B0604020202020204" pitchFamily="34" charset="0"/>
                <a:cs typeface="Arial" panose="020B0604020202020204" pitchFamily="34" charset="0"/>
              </a:rPr>
              <a:t>D (1954) The Kirkpatrick Model of training evaluation http://www.kirkpatrickpartners.com/Home/tabid/38/Default.aspx</a:t>
            </a:r>
            <a:endParaRPr lang="en-GB" sz="1200" dirty="0">
              <a:latin typeface="Arial" panose="020B0604020202020204" pitchFamily="34" charset="0"/>
              <a:cs typeface="Arial" panose="020B0604020202020204" pitchFamily="34" charset="0"/>
            </a:endParaRPr>
          </a:p>
          <a:p>
            <a:endParaRPr lang="en-GB" sz="1200" dirty="0" smtClean="0">
              <a:latin typeface="Arial" pitchFamily="34" charset="0"/>
              <a:cs typeface="Arial" pitchFamily="34" charset="0"/>
            </a:endParaRPr>
          </a:p>
          <a:p>
            <a:endParaRPr lang="en-GB" sz="12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smtClean="0"/>
              <a:t>Malkin.B &amp; Wilson.K (2014) V1.</a:t>
            </a:r>
            <a:endParaRPr lang="en-GB"/>
          </a:p>
        </p:txBody>
      </p:sp>
      <p:sp>
        <p:nvSpPr>
          <p:cNvPr id="5" name="Slide Number Placeholder 4"/>
          <p:cNvSpPr>
            <a:spLocks noGrp="1"/>
          </p:cNvSpPr>
          <p:nvPr>
            <p:ph type="sldNum" sz="quarter" idx="12"/>
          </p:nvPr>
        </p:nvSpPr>
        <p:spPr/>
        <p:txBody>
          <a:bodyPr/>
          <a:lstStyle/>
          <a:p>
            <a:fld id="{F0B256EB-0445-4A6A-A029-A9FF6A6F6181}" type="slidenum">
              <a:rPr lang="en-GB" smtClean="0"/>
              <a:pPr/>
              <a:t>20</a:t>
            </a:fld>
            <a:endParaRPr lang="en-GB"/>
          </a:p>
        </p:txBody>
      </p:sp>
      <p:pic>
        <p:nvPicPr>
          <p:cNvPr id="6" name="Picture_x0020_2" descr="cid:image002.jpg@01CDCED4.D5838F90"/>
          <p:cNvPicPr>
            <a:picLocks noChangeAspect="1" noChangeArrowheads="1"/>
          </p:cNvPicPr>
          <p:nvPr/>
        </p:nvPicPr>
        <p:blipFill>
          <a:blip r:embed="rId8" cstate="print"/>
          <a:srcRect/>
          <a:stretch>
            <a:fillRect/>
          </a:stretch>
        </p:blipFill>
        <p:spPr bwMode="auto">
          <a:xfrm>
            <a:off x="6444000" y="324000"/>
            <a:ext cx="1207060" cy="10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91264" cy="1080120"/>
          </a:xfrm>
        </p:spPr>
        <p:txBody>
          <a:bodyPr>
            <a:normAutofit fontScale="90000"/>
          </a:bodyPr>
          <a:lstStyle/>
          <a:p>
            <a:pPr algn="l"/>
            <a:r>
              <a:rPr lang="en-GB" dirty="0" smtClean="0">
                <a:latin typeface="Arial" pitchFamily="34" charset="0"/>
                <a:cs typeface="Arial" pitchFamily="34" charset="0"/>
              </a:rPr>
              <a:t/>
            </a:r>
            <a:br>
              <a:rPr lang="en-GB" dirty="0" smtClean="0">
                <a:latin typeface="Arial" pitchFamily="34" charset="0"/>
                <a:cs typeface="Arial" pitchFamily="34" charset="0"/>
              </a:rPr>
            </a:br>
            <a:r>
              <a:rPr lang="en-GB" dirty="0" smtClean="0">
                <a:latin typeface="Arial" pitchFamily="34" charset="0"/>
                <a:cs typeface="Arial" pitchFamily="34" charset="0"/>
              </a:rPr>
              <a:t>References</a:t>
            </a:r>
            <a:r>
              <a:rPr lang="en-GB" dirty="0" smtClean="0"/>
              <a:t/>
            </a:r>
            <a:br>
              <a:rPr lang="en-GB" dirty="0" smtClean="0"/>
            </a:br>
            <a:endParaRPr lang="en-GB" dirty="0"/>
          </a:p>
        </p:txBody>
      </p:sp>
      <p:sp>
        <p:nvSpPr>
          <p:cNvPr id="3" name="Content Placeholder 2"/>
          <p:cNvSpPr>
            <a:spLocks noGrp="1"/>
          </p:cNvSpPr>
          <p:nvPr>
            <p:ph idx="1"/>
          </p:nvPr>
        </p:nvSpPr>
        <p:spPr>
          <a:xfrm>
            <a:off x="107504" y="1556792"/>
            <a:ext cx="9001000" cy="4569371"/>
          </a:xfrm>
        </p:spPr>
        <p:txBody>
          <a:bodyPr>
            <a:normAutofit/>
          </a:bodyPr>
          <a:lstStyle/>
          <a:p>
            <a:endParaRPr lang="en-GB" sz="10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Maben J, </a:t>
            </a:r>
            <a:r>
              <a:rPr lang="en-GB" sz="1200" dirty="0">
                <a:latin typeface="Arial" pitchFamily="34" charset="0"/>
                <a:cs typeface="Arial" pitchFamily="34" charset="0"/>
              </a:rPr>
              <a:t>Macleod-Clark </a:t>
            </a:r>
            <a:r>
              <a:rPr lang="en-GB" sz="1200" dirty="0" smtClean="0">
                <a:latin typeface="Arial" pitchFamily="34" charset="0"/>
                <a:cs typeface="Arial" pitchFamily="34" charset="0"/>
              </a:rPr>
              <a:t>J 1998 Project </a:t>
            </a:r>
            <a:r>
              <a:rPr lang="en-GB" sz="1200" dirty="0">
                <a:latin typeface="Arial" panose="020B0604020202020204" pitchFamily="34" charset="0"/>
                <a:cs typeface="Arial" panose="020B0604020202020204" pitchFamily="34" charset="0"/>
              </a:rPr>
              <a:t>2000 </a:t>
            </a:r>
            <a:r>
              <a:rPr lang="en-GB" sz="1200" dirty="0" smtClean="0">
                <a:latin typeface="Arial" panose="020B0604020202020204" pitchFamily="34" charset="0"/>
                <a:cs typeface="Arial" panose="020B0604020202020204" pitchFamily="34" charset="0"/>
              </a:rPr>
              <a:t>diplomats</a:t>
            </a:r>
            <a:r>
              <a:rPr lang="en-GB" sz="1200" dirty="0">
                <a:latin typeface="Arial" panose="020B0604020202020204" pitchFamily="34" charset="0"/>
                <a:cs typeface="Arial" panose="020B0604020202020204" pitchFamily="34" charset="0"/>
              </a:rPr>
              <a:t>' perceptions of their experiences of transition from student to staff </a:t>
            </a:r>
            <a:r>
              <a:rPr lang="en-GB" sz="1200" dirty="0" smtClean="0">
                <a:latin typeface="Arial" panose="020B0604020202020204" pitchFamily="34" charset="0"/>
                <a:cs typeface="Arial" panose="020B0604020202020204" pitchFamily="34" charset="0"/>
              </a:rPr>
              <a:t>nurse Journal </a:t>
            </a:r>
            <a:r>
              <a:rPr lang="en-GB" sz="1200" dirty="0">
                <a:latin typeface="Arial" panose="020B0604020202020204" pitchFamily="34" charset="0"/>
                <a:cs typeface="Arial" panose="020B0604020202020204" pitchFamily="34" charset="0"/>
              </a:rPr>
              <a:t>of Clinical </a:t>
            </a:r>
            <a:r>
              <a:rPr lang="en-GB" sz="1200" dirty="0" smtClean="0">
                <a:latin typeface="Arial" panose="020B0604020202020204" pitchFamily="34" charset="0"/>
                <a:cs typeface="Arial" panose="020B0604020202020204" pitchFamily="34" charset="0"/>
              </a:rPr>
              <a:t>Nursing </a:t>
            </a:r>
            <a:r>
              <a:rPr lang="en-GB" sz="1200" dirty="0" smtClean="0">
                <a:latin typeface="Arial" panose="020B0604020202020204" pitchFamily="34" charset="0"/>
                <a:cs typeface="Arial" panose="020B0604020202020204" pitchFamily="34" charset="0"/>
                <a:hlinkClick r:id="rId2"/>
              </a:rPr>
              <a:t>Volume </a:t>
            </a:r>
            <a:r>
              <a:rPr lang="en-GB" sz="1200" dirty="0">
                <a:latin typeface="Arial" panose="020B0604020202020204" pitchFamily="34" charset="0"/>
                <a:cs typeface="Arial" panose="020B0604020202020204" pitchFamily="34" charset="0"/>
                <a:hlinkClick r:id="rId2"/>
              </a:rPr>
              <a:t>7, Issue 2, </a:t>
            </a:r>
            <a:r>
              <a:rPr lang="en-GB" sz="1200" dirty="0">
                <a:latin typeface="Arial" pitchFamily="34" charset="0"/>
                <a:cs typeface="Arial" pitchFamily="34" charset="0"/>
              </a:rPr>
              <a:t>pages 145–153, March </a:t>
            </a:r>
            <a:r>
              <a:rPr lang="en-GB" sz="1200" dirty="0" smtClean="0">
                <a:latin typeface="Arial" pitchFamily="34" charset="0"/>
                <a:cs typeface="Arial" pitchFamily="34" charset="0"/>
              </a:rPr>
              <a:t>1998</a:t>
            </a:r>
          </a:p>
          <a:p>
            <a:r>
              <a:rPr lang="en-GB" sz="1200" dirty="0" smtClean="0">
                <a:latin typeface="Arial" pitchFamily="34" charset="0"/>
                <a:cs typeface="Arial" pitchFamily="34" charset="0"/>
              </a:rPr>
              <a:t>Maben J 2012 Exploring </a:t>
            </a:r>
            <a:r>
              <a:rPr lang="en-GB" sz="1200" dirty="0">
                <a:latin typeface="Arial" panose="020B0604020202020204" pitchFamily="34" charset="0"/>
                <a:cs typeface="Arial" panose="020B0604020202020204" pitchFamily="34" charset="0"/>
              </a:rPr>
              <a:t>the relationship between patients' experiences of care and the influence of staff motivation, affect and </a:t>
            </a:r>
            <a:r>
              <a:rPr lang="en-GB" sz="1200" dirty="0" smtClean="0">
                <a:latin typeface="Arial" panose="020B0604020202020204" pitchFamily="34" charset="0"/>
                <a:cs typeface="Arial" panose="020B0604020202020204" pitchFamily="34" charset="0"/>
              </a:rPr>
              <a:t>wellbeing </a:t>
            </a:r>
            <a:r>
              <a:rPr lang="en-GB" sz="1200" dirty="0" smtClean="0">
                <a:latin typeface="Arial" pitchFamily="34" charset="0"/>
                <a:cs typeface="Arial" pitchFamily="34" charset="0"/>
                <a:hlinkClick r:id="rId3"/>
              </a:rPr>
              <a:t>http</a:t>
            </a:r>
            <a:r>
              <a:rPr lang="en-GB" sz="1200" dirty="0">
                <a:latin typeface="Arial" pitchFamily="34" charset="0"/>
                <a:cs typeface="Arial" pitchFamily="34" charset="0"/>
                <a:hlinkClick r:id="rId3"/>
              </a:rPr>
              <a:t>://</a:t>
            </a:r>
            <a:r>
              <a:rPr lang="en-GB" sz="1200" dirty="0" smtClean="0">
                <a:latin typeface="Arial" pitchFamily="34" charset="0"/>
                <a:cs typeface="Arial" pitchFamily="34" charset="0"/>
                <a:hlinkClick r:id="rId3"/>
              </a:rPr>
              <a:t>www.nets.nihr.ac.uk/projects/hsdr/081819213</a:t>
            </a:r>
            <a:r>
              <a:rPr lang="en-GB" sz="1200" dirty="0" smtClean="0">
                <a:latin typeface="Arial" pitchFamily="34" charset="0"/>
                <a:cs typeface="Arial" pitchFamily="34" charset="0"/>
              </a:rPr>
              <a:t> </a:t>
            </a:r>
          </a:p>
          <a:p>
            <a:r>
              <a:rPr lang="en-GB" sz="1200" dirty="0" smtClean="0">
                <a:latin typeface="Arial" pitchFamily="34" charset="0"/>
                <a:cs typeface="Arial" pitchFamily="34" charset="0"/>
              </a:rPr>
              <a:t>Maben J </a:t>
            </a:r>
            <a:r>
              <a:rPr lang="en-GB" sz="1200" dirty="0" smtClean="0">
                <a:latin typeface="Arial" panose="020B0604020202020204" pitchFamily="34" charset="0"/>
                <a:cs typeface="Arial" panose="020B0604020202020204" pitchFamily="34" charset="0"/>
                <a:hlinkClick r:id="rId4"/>
              </a:rPr>
              <a:t>2013  staff </a:t>
            </a:r>
            <a:r>
              <a:rPr lang="en-GB" sz="1200" dirty="0">
                <a:latin typeface="Arial" panose="020B0604020202020204" pitchFamily="34" charset="0"/>
                <a:cs typeface="Arial" panose="020B0604020202020204" pitchFamily="34" charset="0"/>
                <a:hlinkClick r:id="rId4"/>
              </a:rPr>
              <a:t>wellbeing affects patients experience of </a:t>
            </a:r>
            <a:r>
              <a:rPr lang="en-GB" sz="1200" dirty="0" smtClean="0">
                <a:latin typeface="Arial" panose="020B0604020202020204" pitchFamily="34" charset="0"/>
                <a:cs typeface="Arial" panose="020B0604020202020204" pitchFamily="34" charset="0"/>
                <a:hlinkClick r:id="rId4"/>
              </a:rPr>
              <a:t>care</a:t>
            </a:r>
            <a:r>
              <a:rPr lang="en-GB" sz="1200" dirty="0" smtClean="0">
                <a:latin typeface="Arial" panose="020B0604020202020204" pitchFamily="34" charset="0"/>
                <a:cs typeface="Arial" panose="020B0604020202020204" pitchFamily="34" charset="0"/>
              </a:rPr>
              <a:t> Health </a:t>
            </a:r>
            <a:r>
              <a:rPr lang="en-GB" sz="1200" dirty="0">
                <a:latin typeface="Arial" panose="020B0604020202020204" pitchFamily="34" charset="0"/>
                <a:cs typeface="Arial" panose="020B0604020202020204" pitchFamily="34" charset="0"/>
              </a:rPr>
              <a:t>Service Journal 2013;.</a:t>
            </a:r>
          </a:p>
          <a:p>
            <a:r>
              <a:rPr lang="en-GB" sz="1200" dirty="0" err="1" smtClean="0">
                <a:latin typeface="Arial" pitchFamily="34" charset="0"/>
                <a:cs typeface="Arial" pitchFamily="34" charset="0"/>
              </a:rPr>
              <a:t>Meretoja</a:t>
            </a:r>
            <a:r>
              <a:rPr lang="en-GB" sz="1200" dirty="0" smtClean="0">
                <a:latin typeface="Arial" pitchFamily="34" charset="0"/>
                <a:cs typeface="Arial" pitchFamily="34" charset="0"/>
              </a:rPr>
              <a:t> </a:t>
            </a:r>
            <a:r>
              <a:rPr lang="en-GB" sz="1200" dirty="0">
                <a:latin typeface="Arial" pitchFamily="34" charset="0"/>
                <a:cs typeface="Arial" pitchFamily="34" charset="0"/>
              </a:rPr>
              <a:t>(2002) </a:t>
            </a:r>
          </a:p>
          <a:p>
            <a:r>
              <a:rPr lang="en-GB" sz="1200" dirty="0">
                <a:latin typeface="Arial" pitchFamily="34" charset="0"/>
                <a:cs typeface="Arial" pitchFamily="34" charset="0"/>
              </a:rPr>
              <a:t>Price B (2013) Successful preceptorship of newly qualified nurses Nursing Standard Dec 4 vol28 no14 51- 56 </a:t>
            </a:r>
          </a:p>
          <a:p>
            <a:r>
              <a:rPr lang="en-GB" sz="1200" dirty="0" err="1" smtClean="0">
                <a:latin typeface="Arial" panose="020B0604020202020204" pitchFamily="34" charset="0"/>
                <a:cs typeface="Arial" panose="020B0604020202020204" pitchFamily="34" charset="0"/>
              </a:rPr>
              <a:t>Polgar</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 Thomas S 2000 Introduction to Research in Health Sciences Fourth Ed  Elsevier Churchill Livingstone London </a:t>
            </a:r>
            <a:r>
              <a:rPr lang="en-GB" sz="1200" dirty="0" smtClean="0">
                <a:latin typeface="Arial" panose="020B0604020202020204" pitchFamily="34" charset="0"/>
                <a:cs typeface="Arial" panose="020B0604020202020204" pitchFamily="34" charset="0"/>
              </a:rPr>
              <a:t>UK</a:t>
            </a:r>
          </a:p>
          <a:p>
            <a:r>
              <a:rPr lang="en-GB" sz="1200" dirty="0" smtClean="0">
                <a:latin typeface="Arial" panose="020B0604020202020204" pitchFamily="34" charset="0"/>
                <a:cs typeface="Arial" panose="020B0604020202020204" pitchFamily="34" charset="0"/>
              </a:rPr>
              <a:t>Nursing </a:t>
            </a:r>
            <a:r>
              <a:rPr lang="en-GB" sz="1200" dirty="0">
                <a:latin typeface="Arial" panose="020B0604020202020204" pitchFamily="34" charset="0"/>
                <a:cs typeface="Arial" panose="020B0604020202020204" pitchFamily="34" charset="0"/>
              </a:rPr>
              <a:t>and Midwifery Council(2008) Standards to support learning and assessment in practice settings (</a:t>
            </a:r>
            <a:r>
              <a:rPr lang="en-GB" sz="1200" dirty="0" err="1">
                <a:latin typeface="Arial" panose="020B0604020202020204" pitchFamily="34" charset="0"/>
                <a:cs typeface="Arial" panose="020B0604020202020204" pitchFamily="34" charset="0"/>
              </a:rPr>
              <a:t>SLAiP</a:t>
            </a:r>
            <a:r>
              <a:rPr lang="en-GB" sz="1200" dirty="0">
                <a:latin typeface="Arial" panose="020B0604020202020204" pitchFamily="34" charset="0"/>
                <a:cs typeface="Arial" panose="020B0604020202020204" pitchFamily="34" charset="0"/>
              </a:rPr>
              <a:t>) http://www.nmc-uk.org/Educators/Standards-for-education/Standards-to-support-learning-and-assessment-in-practice/Standards-to-support-learning-and-assessment-in-practice-settings-SLAiP/</a:t>
            </a:r>
          </a:p>
          <a:p>
            <a:r>
              <a:rPr lang="en-GB" sz="1200" dirty="0" smtClean="0">
                <a:latin typeface="Arial" panose="020B0604020202020204" pitchFamily="34" charset="0"/>
                <a:cs typeface="Arial" panose="020B0604020202020204" pitchFamily="34" charset="0"/>
              </a:rPr>
              <a:t>Nursing </a:t>
            </a:r>
            <a:r>
              <a:rPr lang="en-GB" sz="1200" dirty="0">
                <a:latin typeface="Arial" panose="020B0604020202020204" pitchFamily="34" charset="0"/>
                <a:cs typeface="Arial" panose="020B0604020202020204" pitchFamily="34" charset="0"/>
              </a:rPr>
              <a:t>and Midwifery </a:t>
            </a:r>
            <a:r>
              <a:rPr lang="en-GB" sz="1200" dirty="0" smtClean="0">
                <a:latin typeface="Arial" panose="020B0604020202020204" pitchFamily="34" charset="0"/>
                <a:cs typeface="Arial" panose="020B0604020202020204" pitchFamily="34" charset="0"/>
              </a:rPr>
              <a:t>Council(2008) The </a:t>
            </a:r>
            <a:r>
              <a:rPr lang="en-GB" sz="1200" dirty="0">
                <a:latin typeface="Arial" panose="020B0604020202020204" pitchFamily="34" charset="0"/>
                <a:cs typeface="Arial" panose="020B0604020202020204" pitchFamily="34" charset="0"/>
              </a:rPr>
              <a:t>Code: Standards of conduct, performance and ethics for nurses and midwives. http://www.nmc-uk.org/Publications/Standards/The-code/Introduction/</a:t>
            </a:r>
          </a:p>
          <a:p>
            <a:r>
              <a:rPr lang="en-GB" sz="1200" dirty="0">
                <a:latin typeface="Arial" panose="020B0604020202020204" pitchFamily="34" charset="0"/>
                <a:cs typeface="Arial" panose="020B0604020202020204" pitchFamily="34" charset="0"/>
              </a:rPr>
              <a:t>Yin  R.K (2002) Case study research : design and methods ed3 Newbury Park </a:t>
            </a:r>
            <a:r>
              <a:rPr lang="en-GB" sz="1200" dirty="0" err="1">
                <a:latin typeface="Arial" panose="020B0604020202020204" pitchFamily="34" charset="0"/>
                <a:cs typeface="Arial" panose="020B0604020202020204" pitchFamily="34" charset="0"/>
              </a:rPr>
              <a:t>Calif</a:t>
            </a:r>
            <a:r>
              <a:rPr lang="en-GB" sz="1200" dirty="0">
                <a:latin typeface="Arial" panose="020B0604020202020204" pitchFamily="34" charset="0"/>
                <a:cs typeface="Arial" panose="020B0604020202020204" pitchFamily="34" charset="0"/>
              </a:rPr>
              <a:t> Sage cited in </a:t>
            </a:r>
            <a:r>
              <a:rPr lang="en-GB" sz="1200" dirty="0" smtClean="0">
                <a:latin typeface="Arial" panose="020B0604020202020204" pitchFamily="34" charset="0"/>
                <a:cs typeface="Arial" panose="020B0604020202020204" pitchFamily="34" charset="0"/>
              </a:rPr>
              <a:t>Deploy </a:t>
            </a:r>
            <a:r>
              <a:rPr lang="en-GB" sz="1200" dirty="0">
                <a:latin typeface="Arial" panose="020B0604020202020204" pitchFamily="34" charset="0"/>
                <a:cs typeface="Arial" panose="020B0604020202020204" pitchFamily="34" charset="0"/>
              </a:rPr>
              <a:t>E, </a:t>
            </a:r>
            <a:r>
              <a:rPr lang="en-GB" sz="1200" dirty="0" err="1">
                <a:latin typeface="Arial" panose="020B0604020202020204" pitchFamily="34" charset="0"/>
                <a:cs typeface="Arial" panose="020B0604020202020204" pitchFamily="34" charset="0"/>
              </a:rPr>
              <a:t>Gitlin</a:t>
            </a:r>
            <a:r>
              <a:rPr lang="en-GB" sz="1200" dirty="0">
                <a:latin typeface="Arial" panose="020B0604020202020204" pitchFamily="34" charset="0"/>
                <a:cs typeface="Arial" panose="020B0604020202020204" pitchFamily="34" charset="0"/>
              </a:rPr>
              <a:t> L  (2005) Introduction to Research Understanding and applying Multiple Strategies Ed 3 Elsevier </a:t>
            </a:r>
            <a:r>
              <a:rPr lang="en-GB" sz="1200" dirty="0" err="1">
                <a:latin typeface="Arial" panose="020B0604020202020204" pitchFamily="34" charset="0"/>
                <a:cs typeface="Arial" panose="020B0604020202020204" pitchFamily="34" charset="0"/>
              </a:rPr>
              <a:t>Moseby</a:t>
            </a:r>
            <a:r>
              <a:rPr lang="en-GB" sz="1200" dirty="0">
                <a:latin typeface="Arial" panose="020B0604020202020204" pitchFamily="34" charset="0"/>
                <a:cs typeface="Arial" panose="020B0604020202020204" pitchFamily="34" charset="0"/>
              </a:rPr>
              <a:t> USA </a:t>
            </a:r>
          </a:p>
        </p:txBody>
      </p:sp>
      <p:sp>
        <p:nvSpPr>
          <p:cNvPr id="4" name="Footer Placeholder 3"/>
          <p:cNvSpPr>
            <a:spLocks noGrp="1"/>
          </p:cNvSpPr>
          <p:nvPr>
            <p:ph type="ftr" sz="quarter" idx="11"/>
          </p:nvPr>
        </p:nvSpPr>
        <p:spPr/>
        <p:txBody>
          <a:bodyPr/>
          <a:lstStyle/>
          <a:p>
            <a:r>
              <a:rPr lang="en-GB" smtClean="0"/>
              <a:t>Malkin.B &amp; Wilson.K (2014) V1.</a:t>
            </a:r>
            <a:endParaRPr lang="en-GB"/>
          </a:p>
        </p:txBody>
      </p:sp>
      <p:sp>
        <p:nvSpPr>
          <p:cNvPr id="5" name="Slide Number Placeholder 4"/>
          <p:cNvSpPr>
            <a:spLocks noGrp="1"/>
          </p:cNvSpPr>
          <p:nvPr>
            <p:ph type="sldNum" sz="quarter" idx="12"/>
          </p:nvPr>
        </p:nvSpPr>
        <p:spPr/>
        <p:txBody>
          <a:bodyPr/>
          <a:lstStyle/>
          <a:p>
            <a:fld id="{F0B256EB-0445-4A6A-A029-A9FF6A6F6181}" type="slidenum">
              <a:rPr lang="en-GB" smtClean="0"/>
              <a:pPr/>
              <a:t>21</a:t>
            </a:fld>
            <a:endParaRPr lang="en-GB"/>
          </a:p>
        </p:txBody>
      </p:sp>
      <p:pic>
        <p:nvPicPr>
          <p:cNvPr id="6" name="Picture_x0020_2" descr="cid:image002.jpg@01CDCED4.D5838F90"/>
          <p:cNvPicPr>
            <a:picLocks noChangeAspect="1" noChangeArrowheads="1"/>
          </p:cNvPicPr>
          <p:nvPr/>
        </p:nvPicPr>
        <p:blipFill>
          <a:blip r:embed="rId5" cstate="print"/>
          <a:srcRect/>
          <a:stretch>
            <a:fillRect/>
          </a:stretch>
        </p:blipFill>
        <p:spPr bwMode="auto">
          <a:xfrm>
            <a:off x="6444000" y="324000"/>
            <a:ext cx="1207060" cy="108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1600200"/>
            <a:ext cx="9144000" cy="4525963"/>
          </a:xfrm>
        </p:spPr>
        <p:txBody>
          <a:bodyPr/>
          <a:lstStyle/>
          <a:p>
            <a:pPr marL="0" indent="0">
              <a:buNone/>
            </a:pPr>
            <a:endParaRPr lang="en-GB" dirty="0" smtClean="0"/>
          </a:p>
          <a:p>
            <a:pPr marL="0" indent="0">
              <a:buNone/>
            </a:pPr>
            <a:r>
              <a:rPr lang="en-GB" dirty="0" smtClean="0"/>
              <a:t>‘</a:t>
            </a:r>
            <a:r>
              <a:rPr lang="en-GB" i="1" dirty="0" smtClean="0">
                <a:latin typeface="Arial" panose="020B0604020202020204" pitchFamily="34" charset="0"/>
                <a:cs typeface="Arial" panose="020B0604020202020204" pitchFamily="34" charset="0"/>
              </a:rPr>
              <a:t>Confidence is developed through repetition in which skills are rehearsed, experiences tested and evaluated.’</a:t>
            </a:r>
          </a:p>
          <a:p>
            <a:pPr marL="0" indent="0" algn="r">
              <a:buNone/>
            </a:pPr>
            <a:r>
              <a:rPr lang="en-GB" dirty="0" smtClean="0">
                <a:latin typeface="Arial" panose="020B0604020202020204" pitchFamily="34" charset="0"/>
                <a:cs typeface="Arial" panose="020B0604020202020204" pitchFamily="34" charset="0"/>
              </a:rPr>
              <a:t>Meretoja (2002)</a:t>
            </a: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Malkin.B &amp; Wilson.K (2014) V1.</a:t>
            </a:r>
            <a:endParaRPr lang="en-GB"/>
          </a:p>
        </p:txBody>
      </p:sp>
      <p:sp>
        <p:nvSpPr>
          <p:cNvPr id="5" name="Slide Number Placeholder 4"/>
          <p:cNvSpPr>
            <a:spLocks noGrp="1"/>
          </p:cNvSpPr>
          <p:nvPr>
            <p:ph type="sldNum" sz="quarter" idx="12"/>
          </p:nvPr>
        </p:nvSpPr>
        <p:spPr/>
        <p:txBody>
          <a:bodyPr/>
          <a:lstStyle/>
          <a:p>
            <a:fld id="{F0B256EB-0445-4A6A-A029-A9FF6A6F6181}" type="slidenum">
              <a:rPr lang="en-GB" smtClean="0"/>
              <a:pPr/>
              <a:t>3</a:t>
            </a:fld>
            <a:endParaRPr lang="en-GB"/>
          </a:p>
        </p:txBody>
      </p:sp>
      <p:pic>
        <p:nvPicPr>
          <p:cNvPr id="6" name="Picture_x0020_2" descr="cid:image002.jpg@01CDCED4.D5838F90"/>
          <p:cNvPicPr>
            <a:picLocks noChangeAspect="1" noChangeArrowheads="1"/>
          </p:cNvPicPr>
          <p:nvPr/>
        </p:nvPicPr>
        <p:blipFill>
          <a:blip r:embed="rId3" cstate="print"/>
          <a:srcRect/>
          <a:stretch>
            <a:fillRect/>
          </a:stretch>
        </p:blipFill>
        <p:spPr bwMode="auto">
          <a:xfrm>
            <a:off x="6228000" y="324000"/>
            <a:ext cx="1388572" cy="1080000"/>
          </a:xfrm>
          <a:prstGeom prst="rect">
            <a:avLst/>
          </a:prstGeom>
          <a:noFill/>
          <a:ln w="9525">
            <a:noFill/>
            <a:miter lim="800000"/>
            <a:headEnd/>
            <a:tailEnd/>
          </a:ln>
        </p:spPr>
      </p:pic>
    </p:spTree>
    <p:extLst>
      <p:ext uri="{BB962C8B-B14F-4D97-AF65-F5344CB8AC3E}">
        <p14:creationId xmlns:p14="http://schemas.microsoft.com/office/powerpoint/2010/main" val="4223341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6048672" cy="1138018"/>
          </a:xfrm>
        </p:spPr>
        <p:txBody>
          <a:bodyPr>
            <a:normAutofit fontScale="90000"/>
          </a:bodyPr>
          <a:lstStyle/>
          <a:p>
            <a:pPr algn="l"/>
            <a:r>
              <a:rPr lang="en-GB" b="1" dirty="0">
                <a:latin typeface="Arial" panose="020B0604020202020204" pitchFamily="34" charset="0"/>
                <a:cs typeface="Arial" panose="020B0604020202020204" pitchFamily="34" charset="0"/>
              </a:rPr>
              <a:t>A Case Study Approach</a:t>
            </a:r>
            <a:endParaRPr lang="en-GB" b="1" dirty="0"/>
          </a:p>
        </p:txBody>
      </p:sp>
      <p:sp>
        <p:nvSpPr>
          <p:cNvPr id="3" name="Content Placeholder 2"/>
          <p:cNvSpPr>
            <a:spLocks noGrp="1"/>
          </p:cNvSpPr>
          <p:nvPr>
            <p:ph idx="1"/>
          </p:nvPr>
        </p:nvSpPr>
        <p:spPr>
          <a:xfrm>
            <a:off x="107504" y="1484784"/>
            <a:ext cx="8229600" cy="4525963"/>
          </a:xfrm>
        </p:spPr>
        <p:txBody>
          <a:bodyPr/>
          <a:lstStyle/>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Can </a:t>
            </a:r>
            <a:r>
              <a:rPr lang="en-GB" dirty="0">
                <a:latin typeface="Arial" panose="020B0604020202020204" pitchFamily="34" charset="0"/>
                <a:cs typeface="Arial" panose="020B0604020202020204" pitchFamily="34" charset="0"/>
              </a:rPr>
              <a:t>targeted support interventions during final transition placement, enhance the self rated confidence of 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Year Pre-Registration Nursing Students? </a:t>
            </a:r>
          </a:p>
        </p:txBody>
      </p:sp>
      <p:sp>
        <p:nvSpPr>
          <p:cNvPr id="4" name="Footer Placeholder 3"/>
          <p:cNvSpPr>
            <a:spLocks noGrp="1"/>
          </p:cNvSpPr>
          <p:nvPr>
            <p:ph type="ftr" sz="quarter" idx="11"/>
          </p:nvPr>
        </p:nvSpPr>
        <p:spPr/>
        <p:txBody>
          <a:bodyPr/>
          <a:lstStyle/>
          <a:p>
            <a:r>
              <a:rPr lang="en-GB" smtClean="0"/>
              <a:t>Malkin.B &amp; Wilson.K (2014) V1.</a:t>
            </a:r>
            <a:endParaRPr lang="en-GB"/>
          </a:p>
        </p:txBody>
      </p:sp>
      <p:sp>
        <p:nvSpPr>
          <p:cNvPr id="5" name="Slide Number Placeholder 4"/>
          <p:cNvSpPr>
            <a:spLocks noGrp="1"/>
          </p:cNvSpPr>
          <p:nvPr>
            <p:ph type="sldNum" sz="quarter" idx="12"/>
          </p:nvPr>
        </p:nvSpPr>
        <p:spPr/>
        <p:txBody>
          <a:bodyPr/>
          <a:lstStyle/>
          <a:p>
            <a:fld id="{F0B256EB-0445-4A6A-A029-A9FF6A6F6181}" type="slidenum">
              <a:rPr lang="en-GB" smtClean="0"/>
              <a:pPr/>
              <a:t>4</a:t>
            </a:fld>
            <a:endParaRPr lang="en-GB"/>
          </a:p>
        </p:txBody>
      </p:sp>
      <p:pic>
        <p:nvPicPr>
          <p:cNvPr id="6" name="Picture_x0020_2" descr="cid:image002.jpg@01CDCED4.D5838F90"/>
          <p:cNvPicPr>
            <a:picLocks noChangeAspect="1" noChangeArrowheads="1"/>
          </p:cNvPicPr>
          <p:nvPr/>
        </p:nvPicPr>
        <p:blipFill>
          <a:blip r:embed="rId3" cstate="print"/>
          <a:stretch>
            <a:fillRect/>
          </a:stretch>
        </p:blipFill>
        <p:spPr bwMode="auto">
          <a:xfrm>
            <a:off x="6156176" y="332656"/>
            <a:ext cx="1396800" cy="1080000"/>
          </a:xfrm>
          <a:prstGeom prst="rect">
            <a:avLst/>
          </a:prstGeom>
          <a:noFill/>
          <a:ln w="9525">
            <a:noFill/>
            <a:miter lim="800000"/>
            <a:headEnd/>
            <a:tailEnd/>
          </a:ln>
        </p:spPr>
      </p:pic>
    </p:spTree>
    <p:extLst>
      <p:ext uri="{BB962C8B-B14F-4D97-AF65-F5344CB8AC3E}">
        <p14:creationId xmlns:p14="http://schemas.microsoft.com/office/powerpoint/2010/main" val="3152139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3199467"/>
              </p:ext>
            </p:extLst>
          </p:nvPr>
        </p:nvGraphicFramePr>
        <p:xfrm>
          <a:off x="0" y="1"/>
          <a:ext cx="9144000" cy="5880599"/>
        </p:xfrm>
        <a:graphic>
          <a:graphicData uri="http://schemas.openxmlformats.org/drawingml/2006/table">
            <a:tbl>
              <a:tblPr firstRow="1" bandRow="1">
                <a:tableStyleId>{5C22544A-7EE6-4342-B048-85BDC9FD1C3A}</a:tableStyleId>
              </a:tblPr>
              <a:tblGrid>
                <a:gridCol w="2573609"/>
                <a:gridCol w="1575769"/>
                <a:gridCol w="1690487"/>
                <a:gridCol w="1690487"/>
                <a:gridCol w="1613648"/>
              </a:tblGrid>
              <a:tr h="270992">
                <a:tc>
                  <a:txBody>
                    <a:bodyPr/>
                    <a:lstStyle/>
                    <a:p>
                      <a:r>
                        <a:rPr lang="en-GB" sz="1200" dirty="0" smtClean="0">
                          <a:latin typeface="Arial" panose="020B0604020202020204" pitchFamily="34" charset="0"/>
                          <a:cs typeface="Arial" panose="020B0604020202020204" pitchFamily="34" charset="0"/>
                        </a:rPr>
                        <a:t>Intervention</a:t>
                      </a:r>
                      <a:endParaRPr lang="en-GB" sz="1200" dirty="0">
                        <a:latin typeface="Arial" panose="020B0604020202020204" pitchFamily="34" charset="0"/>
                        <a:cs typeface="Arial" panose="020B0604020202020204" pitchFamily="34" charset="0"/>
                      </a:endParaRPr>
                    </a:p>
                  </a:txBody>
                  <a:tcPr/>
                </a:tc>
                <a:tc>
                  <a:txBody>
                    <a:bodyPr/>
                    <a:lstStyle/>
                    <a:p>
                      <a:r>
                        <a:rPr lang="en-GB" sz="1200" dirty="0" smtClean="0">
                          <a:latin typeface="Arial" panose="020B0604020202020204" pitchFamily="34" charset="0"/>
                          <a:cs typeface="Arial" panose="020B0604020202020204" pitchFamily="34" charset="0"/>
                        </a:rPr>
                        <a:t>Week</a:t>
                      </a:r>
                      <a:r>
                        <a:rPr lang="en-GB" sz="1200" baseline="0" dirty="0" smtClean="0">
                          <a:latin typeface="Arial" panose="020B0604020202020204" pitchFamily="34" charset="0"/>
                          <a:cs typeface="Arial" panose="020B0604020202020204" pitchFamily="34" charset="0"/>
                        </a:rPr>
                        <a:t> 1</a:t>
                      </a:r>
                      <a:endParaRPr lang="en-GB" sz="1200" dirty="0">
                        <a:latin typeface="Arial" panose="020B0604020202020204" pitchFamily="34" charset="0"/>
                        <a:cs typeface="Arial" panose="020B0604020202020204" pitchFamily="34" charset="0"/>
                      </a:endParaRPr>
                    </a:p>
                  </a:txBody>
                  <a:tcPr/>
                </a:tc>
                <a:tc>
                  <a:txBody>
                    <a:bodyPr/>
                    <a:lstStyle/>
                    <a:p>
                      <a:r>
                        <a:rPr lang="en-GB" sz="1200" dirty="0" smtClean="0">
                          <a:latin typeface="Arial" panose="020B0604020202020204" pitchFamily="34" charset="0"/>
                          <a:cs typeface="Arial" panose="020B0604020202020204" pitchFamily="34" charset="0"/>
                        </a:rPr>
                        <a:t>Week</a:t>
                      </a:r>
                      <a:r>
                        <a:rPr lang="en-GB" sz="1200" baseline="0" dirty="0" smtClean="0">
                          <a:latin typeface="Arial" panose="020B0604020202020204" pitchFamily="34" charset="0"/>
                          <a:cs typeface="Arial" panose="020B0604020202020204" pitchFamily="34" charset="0"/>
                        </a:rPr>
                        <a:t> 3</a:t>
                      </a:r>
                      <a:endParaRPr lang="en-GB" sz="1200" dirty="0">
                        <a:latin typeface="Arial" panose="020B0604020202020204" pitchFamily="34" charset="0"/>
                        <a:cs typeface="Arial" panose="020B0604020202020204" pitchFamily="34" charset="0"/>
                      </a:endParaRPr>
                    </a:p>
                  </a:txBody>
                  <a:tcPr/>
                </a:tc>
                <a:tc>
                  <a:txBody>
                    <a:bodyPr/>
                    <a:lstStyle/>
                    <a:p>
                      <a:r>
                        <a:rPr lang="en-GB" sz="1200" dirty="0" smtClean="0">
                          <a:latin typeface="Arial" panose="020B0604020202020204" pitchFamily="34" charset="0"/>
                          <a:cs typeface="Arial" panose="020B0604020202020204" pitchFamily="34" charset="0"/>
                        </a:rPr>
                        <a:t>Week</a:t>
                      </a:r>
                      <a:r>
                        <a:rPr lang="en-GB" sz="1200" baseline="0" dirty="0" smtClean="0">
                          <a:latin typeface="Arial" panose="020B0604020202020204" pitchFamily="34" charset="0"/>
                          <a:cs typeface="Arial" panose="020B0604020202020204" pitchFamily="34" charset="0"/>
                        </a:rPr>
                        <a:t> 6</a:t>
                      </a:r>
                      <a:endParaRPr lang="en-GB" sz="1200" dirty="0">
                        <a:latin typeface="Arial" panose="020B0604020202020204" pitchFamily="34" charset="0"/>
                        <a:cs typeface="Arial" panose="020B0604020202020204" pitchFamily="34" charset="0"/>
                      </a:endParaRPr>
                    </a:p>
                  </a:txBody>
                  <a:tcPr/>
                </a:tc>
                <a:tc>
                  <a:txBody>
                    <a:bodyPr/>
                    <a:lstStyle/>
                    <a:p>
                      <a:r>
                        <a:rPr lang="en-GB" sz="1200" dirty="0" smtClean="0">
                          <a:latin typeface="Arial" panose="020B0604020202020204" pitchFamily="34" charset="0"/>
                          <a:cs typeface="Arial" panose="020B0604020202020204" pitchFamily="34" charset="0"/>
                        </a:rPr>
                        <a:t>End</a:t>
                      </a:r>
                      <a:r>
                        <a:rPr lang="en-GB" sz="1200" baseline="0" dirty="0" smtClean="0">
                          <a:latin typeface="Arial" panose="020B0604020202020204" pitchFamily="34" charset="0"/>
                          <a:cs typeface="Arial" panose="020B0604020202020204" pitchFamily="34" charset="0"/>
                        </a:rPr>
                        <a:t> of Placement</a:t>
                      </a:r>
                      <a:endParaRPr lang="en-GB" sz="1200" dirty="0">
                        <a:latin typeface="Arial" panose="020B0604020202020204" pitchFamily="34" charset="0"/>
                        <a:cs typeface="Arial" panose="020B0604020202020204" pitchFamily="34" charset="0"/>
                      </a:endParaRPr>
                    </a:p>
                  </a:txBody>
                  <a:tcPr/>
                </a:tc>
              </a:tr>
              <a:tr h="1076839">
                <a:tc>
                  <a:txBody>
                    <a:bodyPr/>
                    <a:lstStyle/>
                    <a:p>
                      <a:r>
                        <a:rPr lang="en-GB" sz="1200" dirty="0" smtClean="0">
                          <a:latin typeface="Arial" panose="020B0604020202020204" pitchFamily="34" charset="0"/>
                          <a:cs typeface="Arial" panose="020B0604020202020204" pitchFamily="34" charset="0"/>
                        </a:rPr>
                        <a:t>Initial meeting with students, project leads and administer adapted Barr’s Tool.</a:t>
                      </a:r>
                    </a:p>
                    <a:p>
                      <a:r>
                        <a:rPr lang="en-GB" sz="1200" dirty="0" smtClean="0">
                          <a:latin typeface="Arial" panose="020B0604020202020204" pitchFamily="34" charset="0"/>
                          <a:cs typeface="Arial" panose="020B0604020202020204" pitchFamily="34" charset="0"/>
                        </a:rPr>
                        <a:t>Outlined expected learning activities.</a:t>
                      </a:r>
                      <a:endParaRPr lang="en-GB" sz="1200" dirty="0">
                        <a:latin typeface="Arial" panose="020B0604020202020204" pitchFamily="34" charset="0"/>
                        <a:cs typeface="Arial" panose="020B0604020202020204" pitchFamily="34" charset="0"/>
                      </a:endParaRPr>
                    </a:p>
                  </a:txBody>
                  <a:tcPr/>
                </a:tc>
                <a:tc>
                  <a:txBody>
                    <a:bodyPr/>
                    <a:lstStyle/>
                    <a:p>
                      <a:r>
                        <a:rPr lang="en-GB" sz="1200" dirty="0" smtClean="0"/>
                        <a:t>       </a:t>
                      </a:r>
                    </a:p>
                    <a:p>
                      <a:endParaRPr lang="en-GB" sz="1200" dirty="0" smtClean="0"/>
                    </a:p>
                    <a:p>
                      <a:r>
                        <a:rPr lang="en-GB" sz="1200" dirty="0" smtClean="0"/>
                        <a:t>        √</a:t>
                      </a:r>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r>
              <a:tr h="1413573">
                <a:tc>
                  <a:txBody>
                    <a:bodyPr/>
                    <a:lstStyle/>
                    <a:p>
                      <a:r>
                        <a:rPr lang="en-GB" sz="1200" dirty="0" smtClean="0">
                          <a:latin typeface="Arial" panose="020B0604020202020204" pitchFamily="34" charset="0"/>
                          <a:cs typeface="Arial" panose="020B0604020202020204" pitchFamily="34" charset="0"/>
                        </a:rPr>
                        <a:t>10 minute meeting with Mentor, student and a project</a:t>
                      </a:r>
                      <a:r>
                        <a:rPr lang="en-GB" sz="1200" baseline="0" dirty="0" smtClean="0">
                          <a:latin typeface="Arial" panose="020B0604020202020204" pitchFamily="34" charset="0"/>
                          <a:cs typeface="Arial" panose="020B0604020202020204" pitchFamily="34" charset="0"/>
                        </a:rPr>
                        <a:t> lead</a:t>
                      </a:r>
                      <a:r>
                        <a:rPr lang="en-GB" sz="1200" dirty="0" smtClean="0">
                          <a:latin typeface="Arial" panose="020B0604020202020204" pitchFamily="34" charset="0"/>
                          <a:cs typeface="Arial" panose="020B0604020202020204" pitchFamily="34" charset="0"/>
                        </a:rPr>
                        <a:t>. Administer adapted Barr’s Tool,</a:t>
                      </a:r>
                      <a:r>
                        <a:rPr lang="en-GB" sz="1200" baseline="0" dirty="0" smtClean="0">
                          <a:latin typeface="Arial" panose="020B0604020202020204" pitchFamily="34" charset="0"/>
                          <a:cs typeface="Arial" panose="020B0604020202020204" pitchFamily="34" charset="0"/>
                        </a:rPr>
                        <a:t> review of student activities and reflection.</a:t>
                      </a:r>
                      <a:endParaRPr lang="en-GB" sz="1200" dirty="0" smtClean="0">
                        <a:latin typeface="Arial" panose="020B0604020202020204" pitchFamily="34" charset="0"/>
                        <a:cs typeface="Arial" panose="020B0604020202020204" pitchFamily="34" charset="0"/>
                      </a:endParaRPr>
                    </a:p>
                    <a:p>
                      <a:r>
                        <a:rPr lang="en-GB" sz="1200" dirty="0" smtClean="0">
                          <a:latin typeface="Arial" panose="020B0604020202020204" pitchFamily="34" charset="0"/>
                          <a:cs typeface="Arial" panose="020B0604020202020204" pitchFamily="34" charset="0"/>
                        </a:rPr>
                        <a:t>Initiate development plan or ‘Step up’ toolkit.</a:t>
                      </a:r>
                      <a:endParaRPr lang="en-GB" sz="1200" dirty="0">
                        <a:latin typeface="Arial" panose="020B0604020202020204" pitchFamily="34" charset="0"/>
                        <a:cs typeface="Arial" panose="020B0604020202020204" pitchFamily="34" charset="0"/>
                      </a:endParaRPr>
                    </a:p>
                  </a:txBody>
                  <a:tcPr/>
                </a:tc>
                <a:tc>
                  <a:txBody>
                    <a:bodyPr/>
                    <a:lstStyle/>
                    <a:p>
                      <a:endParaRPr lang="en-GB" sz="1200"/>
                    </a:p>
                  </a:txBody>
                  <a:tcPr/>
                </a:tc>
                <a:tc>
                  <a:txBody>
                    <a:bodyPr/>
                    <a:lstStyle/>
                    <a:p>
                      <a:endParaRPr lang="en-GB" sz="1200" dirty="0" smtClean="0"/>
                    </a:p>
                    <a:p>
                      <a:r>
                        <a:rPr lang="en-GB" sz="1200" dirty="0" smtClean="0"/>
                        <a:t>         √</a:t>
                      </a:r>
                      <a:endParaRPr lang="en-GB" sz="1200" dirty="0"/>
                    </a:p>
                  </a:txBody>
                  <a:tcPr/>
                </a:tc>
                <a:tc>
                  <a:txBody>
                    <a:bodyPr/>
                    <a:lstStyle/>
                    <a:p>
                      <a:endParaRPr lang="en-GB" sz="1200" dirty="0"/>
                    </a:p>
                  </a:txBody>
                  <a:tcPr/>
                </a:tc>
                <a:tc>
                  <a:txBody>
                    <a:bodyPr/>
                    <a:lstStyle/>
                    <a:p>
                      <a:endParaRPr lang="en-GB" sz="1200" dirty="0"/>
                    </a:p>
                  </a:txBody>
                  <a:tcPr/>
                </a:tc>
              </a:tr>
              <a:tr h="1325342">
                <a:tc>
                  <a:txBody>
                    <a:bodyPr/>
                    <a:lstStyle/>
                    <a:p>
                      <a:r>
                        <a:rPr lang="en-GB" sz="1200" dirty="0" smtClean="0">
                          <a:latin typeface="Arial" panose="020B0604020202020204" pitchFamily="34" charset="0"/>
                          <a:cs typeface="Arial" panose="020B0604020202020204" pitchFamily="34" charset="0"/>
                        </a:rPr>
                        <a:t>10 minute meeting</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with</a:t>
                      </a:r>
                      <a:r>
                        <a:rPr lang="en-GB" sz="1200" baseline="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student and a project lead.</a:t>
                      </a:r>
                    </a:p>
                    <a:p>
                      <a:r>
                        <a:rPr lang="en-GB" sz="1200" dirty="0" smtClean="0">
                          <a:latin typeface="Arial" panose="020B0604020202020204" pitchFamily="34" charset="0"/>
                          <a:cs typeface="Arial" panose="020B0604020202020204" pitchFamily="34" charset="0"/>
                        </a:rPr>
                        <a:t>Administer adapted Barr’s Tool, review of student activities and reflection. </a:t>
                      </a:r>
                      <a:endParaRPr lang="en-GB" sz="1200" dirty="0">
                        <a:latin typeface="Arial" panose="020B0604020202020204" pitchFamily="34" charset="0"/>
                        <a:cs typeface="Arial" panose="020B0604020202020204" pitchFamily="34" charset="0"/>
                      </a:endParaRPr>
                    </a:p>
                  </a:txBody>
                  <a:tcPr/>
                </a:tc>
                <a:tc>
                  <a:txBody>
                    <a:bodyPr/>
                    <a:lstStyle/>
                    <a:p>
                      <a:endParaRPr lang="en-GB" sz="1200"/>
                    </a:p>
                  </a:txBody>
                  <a:tcPr/>
                </a:tc>
                <a:tc>
                  <a:txBody>
                    <a:bodyPr/>
                    <a:lstStyle/>
                    <a:p>
                      <a:endParaRPr lang="en-GB" sz="1200" dirty="0"/>
                    </a:p>
                  </a:txBody>
                  <a:tcPr/>
                </a:tc>
                <a:tc>
                  <a:txBody>
                    <a:bodyPr/>
                    <a:lstStyle/>
                    <a:p>
                      <a:endParaRPr lang="en-GB" sz="1200" dirty="0" smtClean="0"/>
                    </a:p>
                    <a:p>
                      <a:r>
                        <a:rPr lang="en-GB" sz="1200" dirty="0" smtClean="0"/>
                        <a:t>     √</a:t>
                      </a:r>
                      <a:endParaRPr lang="en-GB" sz="1200" dirty="0"/>
                    </a:p>
                  </a:txBody>
                  <a:tcPr/>
                </a:tc>
                <a:tc>
                  <a:txBody>
                    <a:bodyPr/>
                    <a:lstStyle/>
                    <a:p>
                      <a:endParaRPr lang="en-GB" sz="1200" dirty="0"/>
                    </a:p>
                  </a:txBody>
                  <a:tcPr/>
                </a:tc>
              </a:tr>
              <a:tr h="1790525">
                <a:tc>
                  <a:txBody>
                    <a:bodyPr/>
                    <a:lstStyle/>
                    <a:p>
                      <a:r>
                        <a:rPr lang="en-GB" sz="1200" dirty="0" smtClean="0">
                          <a:latin typeface="Arial" panose="020B0604020202020204" pitchFamily="34" charset="0"/>
                          <a:cs typeface="Arial" panose="020B0604020202020204" pitchFamily="34" charset="0"/>
                        </a:rPr>
                        <a:t>10 minute</a:t>
                      </a:r>
                      <a:r>
                        <a:rPr lang="en-GB" sz="1200" baseline="0" dirty="0" smtClean="0">
                          <a:latin typeface="Arial" panose="020B0604020202020204" pitchFamily="34" charset="0"/>
                          <a:cs typeface="Arial" panose="020B0604020202020204" pitchFamily="34" charset="0"/>
                        </a:rPr>
                        <a:t> meeting with</a:t>
                      </a:r>
                      <a:r>
                        <a:rPr lang="en-GB" sz="1200" dirty="0" smtClean="0">
                          <a:latin typeface="Arial" panose="020B0604020202020204" pitchFamily="34" charset="0"/>
                          <a:cs typeface="Arial" panose="020B0604020202020204" pitchFamily="34" charset="0"/>
                        </a:rPr>
                        <a:t> student</a:t>
                      </a:r>
                      <a:r>
                        <a:rPr lang="en-GB" sz="1200" baseline="0" dirty="0" smtClean="0">
                          <a:latin typeface="Arial" panose="020B0604020202020204" pitchFamily="34" charset="0"/>
                          <a:cs typeface="Arial" panose="020B0604020202020204" pitchFamily="34" charset="0"/>
                        </a:rPr>
                        <a:t> and a project lead.</a:t>
                      </a:r>
                    </a:p>
                    <a:p>
                      <a:r>
                        <a:rPr lang="en-GB" sz="1200" baseline="0" dirty="0" smtClean="0">
                          <a:latin typeface="Arial" panose="020B0604020202020204" pitchFamily="34" charset="0"/>
                          <a:cs typeface="Arial" panose="020B0604020202020204" pitchFamily="34" charset="0"/>
                        </a:rPr>
                        <a:t>Administer</a:t>
                      </a:r>
                      <a:r>
                        <a:rPr lang="en-GB" sz="1200" dirty="0" smtClean="0">
                          <a:latin typeface="Arial" panose="020B0604020202020204" pitchFamily="34" charset="0"/>
                          <a:cs typeface="Arial" panose="020B0604020202020204" pitchFamily="34" charset="0"/>
                        </a:rPr>
                        <a:t> adapted Barr’s Tool and overall reflection of student activities.</a:t>
                      </a:r>
                    </a:p>
                    <a:p>
                      <a:r>
                        <a:rPr lang="en-GB" sz="1200" dirty="0" smtClean="0">
                          <a:latin typeface="Arial" panose="020B0604020202020204" pitchFamily="34" charset="0"/>
                          <a:cs typeface="Arial" panose="020B0604020202020204" pitchFamily="34" charset="0"/>
                        </a:rPr>
                        <a:t>Record placement pass/fail.</a:t>
                      </a:r>
                    </a:p>
                    <a:p>
                      <a:r>
                        <a:rPr lang="en-GB" sz="1200" dirty="0" err="1" smtClean="0">
                          <a:latin typeface="Arial" panose="020B0604020202020204" pitchFamily="34" charset="0"/>
                          <a:cs typeface="Arial" panose="020B0604020202020204" pitchFamily="34" charset="0"/>
                        </a:rPr>
                        <a:t>Boychuk</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Duchscher</a:t>
                      </a:r>
                      <a:r>
                        <a:rPr lang="en-GB" sz="1200" baseline="0" dirty="0" smtClean="0">
                          <a:latin typeface="Arial" panose="020B0604020202020204" pitchFamily="34" charset="0"/>
                          <a:cs typeface="Arial" panose="020B0604020202020204" pitchFamily="34" charset="0"/>
                        </a:rPr>
                        <a:t> Transition Stages Model (2007) – students to self rate their place.</a:t>
                      </a:r>
                      <a:r>
                        <a:rPr lang="en-GB" sz="1200" dirty="0" smtClean="0">
                          <a:latin typeface="Arial" panose="020B0604020202020204" pitchFamily="34" charset="0"/>
                          <a:cs typeface="Arial" panose="020B0604020202020204" pitchFamily="34" charset="0"/>
                        </a:rPr>
                        <a:t> </a:t>
                      </a:r>
                    </a:p>
                  </a:txBody>
                  <a:tcPr/>
                </a:tc>
                <a:tc>
                  <a:txBody>
                    <a:bodyPr/>
                    <a:lstStyle/>
                    <a:p>
                      <a:endParaRPr lang="en-GB" sz="1200"/>
                    </a:p>
                  </a:txBody>
                  <a:tcPr/>
                </a:tc>
                <a:tc>
                  <a:txBody>
                    <a:bodyPr/>
                    <a:lstStyle/>
                    <a:p>
                      <a:endParaRPr lang="en-GB" sz="1200" dirty="0"/>
                    </a:p>
                  </a:txBody>
                  <a:tcPr/>
                </a:tc>
                <a:tc>
                  <a:txBody>
                    <a:bodyPr/>
                    <a:lstStyle/>
                    <a:p>
                      <a:endParaRPr lang="en-GB" sz="1200" dirty="0"/>
                    </a:p>
                  </a:txBody>
                  <a:tcPr/>
                </a:tc>
                <a:tc>
                  <a:txBody>
                    <a:bodyPr/>
                    <a:lstStyle/>
                    <a:p>
                      <a:endParaRPr lang="en-GB" sz="1200" dirty="0" smtClean="0"/>
                    </a:p>
                    <a:p>
                      <a:r>
                        <a:rPr lang="en-GB" sz="1200" dirty="0" smtClean="0"/>
                        <a:t>      √</a:t>
                      </a:r>
                      <a:endParaRPr lang="en-GB" sz="1200" dirty="0"/>
                    </a:p>
                  </a:txBody>
                  <a:tcPr/>
                </a:tc>
              </a:tr>
            </a:tbl>
          </a:graphicData>
        </a:graphic>
      </p:graphicFrame>
      <p:sp>
        <p:nvSpPr>
          <p:cNvPr id="2" name="Footer Placeholder 1"/>
          <p:cNvSpPr>
            <a:spLocks noGrp="1"/>
          </p:cNvSpPr>
          <p:nvPr>
            <p:ph type="ftr" sz="quarter" idx="11"/>
          </p:nvPr>
        </p:nvSpPr>
        <p:spPr/>
        <p:txBody>
          <a:bodyPr/>
          <a:lstStyle/>
          <a:p>
            <a:r>
              <a:rPr lang="en-GB" smtClean="0"/>
              <a:t>Malkin.B &amp; Wilson.K (2014) V1.</a:t>
            </a:r>
            <a:endParaRPr lang="en-GB"/>
          </a:p>
        </p:txBody>
      </p:sp>
      <p:sp>
        <p:nvSpPr>
          <p:cNvPr id="3" name="Slide Number Placeholder 2"/>
          <p:cNvSpPr>
            <a:spLocks noGrp="1"/>
          </p:cNvSpPr>
          <p:nvPr>
            <p:ph type="sldNum" sz="quarter" idx="12"/>
          </p:nvPr>
        </p:nvSpPr>
        <p:spPr/>
        <p:txBody>
          <a:bodyPr/>
          <a:lstStyle/>
          <a:p>
            <a:fld id="{F0B256EB-0445-4A6A-A029-A9FF6A6F6181}" type="slidenum">
              <a:rPr lang="en-GB" smtClean="0"/>
              <a:pPr/>
              <a:t>5</a:t>
            </a:fld>
            <a:endParaRPr lang="en-GB"/>
          </a:p>
        </p:txBody>
      </p:sp>
    </p:spTree>
    <p:extLst>
      <p:ext uri="{BB962C8B-B14F-4D97-AF65-F5344CB8AC3E}">
        <p14:creationId xmlns:p14="http://schemas.microsoft.com/office/powerpoint/2010/main" val="97872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_x0020_2" descr="cid:image002.jpg@01CDCED4.D5838F90"/>
          <p:cNvPicPr>
            <a:picLocks noChangeAspect="1" noChangeArrowheads="1"/>
          </p:cNvPicPr>
          <p:nvPr/>
        </p:nvPicPr>
        <p:blipFill>
          <a:blip r:embed="rId3" cstate="print"/>
          <a:srcRect/>
          <a:stretch>
            <a:fillRect/>
          </a:stretch>
        </p:blipFill>
        <p:spPr bwMode="auto">
          <a:xfrm>
            <a:off x="6444000" y="324000"/>
            <a:ext cx="1207060" cy="1080000"/>
          </a:xfrm>
          <a:prstGeom prst="rect">
            <a:avLst/>
          </a:prstGeom>
          <a:noFill/>
          <a:ln w="9525">
            <a:noFill/>
            <a:miter lim="800000"/>
            <a:headEnd/>
            <a:tailEnd/>
          </a:ln>
        </p:spPr>
      </p:pic>
      <p:sp>
        <p:nvSpPr>
          <p:cNvPr id="3" name="Title 2"/>
          <p:cNvSpPr>
            <a:spLocks noGrp="1"/>
          </p:cNvSpPr>
          <p:nvPr>
            <p:ph type="title"/>
          </p:nvPr>
        </p:nvSpPr>
        <p:spPr>
          <a:xfrm>
            <a:off x="107504" y="274638"/>
            <a:ext cx="6336496" cy="1129362"/>
          </a:xfrm>
        </p:spPr>
        <p:txBody>
          <a:bodyPr>
            <a:normAutofit fontScale="90000"/>
          </a:bodyPr>
          <a:lstStyle/>
          <a:p>
            <a:pPr algn="l"/>
            <a:r>
              <a:rPr lang="en-GB" b="1" dirty="0" smtClean="0">
                <a:latin typeface="Arial" panose="020B0604020202020204" pitchFamily="34" charset="0"/>
                <a:cs typeface="Arial" panose="020B0604020202020204" pitchFamily="34" charset="0"/>
              </a:rPr>
              <a:t>Student Activity Review</a:t>
            </a:r>
            <a:endParaRPr lang="en-GB"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0" y="1340769"/>
            <a:ext cx="9144000" cy="4608511"/>
          </a:xfrm>
        </p:spPr>
        <p:txBody>
          <a:bodyPr>
            <a:noAutofit/>
          </a:bodyPr>
          <a:lstStyle/>
          <a:p>
            <a:r>
              <a:rPr lang="en-GB" dirty="0">
                <a:latin typeface="Arial" panose="020B0604020202020204" pitchFamily="34" charset="0"/>
                <a:cs typeface="Arial" panose="020B0604020202020204" pitchFamily="34" charset="0"/>
              </a:rPr>
              <a:t>Reflection in relation to management skills            Y/N</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Identify </a:t>
            </a:r>
            <a:r>
              <a:rPr lang="en-GB" dirty="0">
                <a:latin typeface="Arial" panose="020B0604020202020204" pitchFamily="34" charset="0"/>
                <a:cs typeface="Arial" panose="020B0604020202020204" pitchFamily="34" charset="0"/>
              </a:rPr>
              <a:t>theory </a:t>
            </a:r>
            <a:r>
              <a:rPr lang="en-GB" dirty="0" smtClean="0">
                <a:latin typeface="Arial" panose="020B0604020202020204" pitchFamily="34" charset="0"/>
                <a:cs typeface="Arial" panose="020B0604020202020204" pitchFamily="34" charset="0"/>
              </a:rPr>
              <a:t>content </a:t>
            </a:r>
            <a:r>
              <a:rPr lang="en-GB" dirty="0">
                <a:latin typeface="Arial" panose="020B0604020202020204" pitchFamily="34" charset="0"/>
                <a:cs typeface="Arial" panose="020B0604020202020204" pitchFamily="34" charset="0"/>
              </a:rPr>
              <a:t>from Transitions </a:t>
            </a:r>
            <a:r>
              <a:rPr lang="en-GB" dirty="0" smtClean="0">
                <a:latin typeface="Arial" panose="020B0604020202020204" pitchFamily="34" charset="0"/>
                <a:cs typeface="Arial" panose="020B0604020202020204" pitchFamily="34" charset="0"/>
              </a:rPr>
              <a:t>Module in their practice.</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Description of </a:t>
            </a:r>
            <a:r>
              <a:rPr lang="en-GB" dirty="0">
                <a:latin typeface="Arial" panose="020B0604020202020204" pitchFamily="34" charset="0"/>
                <a:cs typeface="Arial" panose="020B0604020202020204" pitchFamily="34" charset="0"/>
              </a:rPr>
              <a:t>activities undertaken by student.  </a:t>
            </a:r>
          </a:p>
          <a:p>
            <a:r>
              <a:rPr lang="en-GB" dirty="0" smtClean="0">
                <a:latin typeface="Arial" panose="020B0604020202020204" pitchFamily="34" charset="0"/>
                <a:cs typeface="Arial" panose="020B0604020202020204" pitchFamily="34" charset="0"/>
              </a:rPr>
              <a:t>Description of </a:t>
            </a:r>
            <a:r>
              <a:rPr lang="en-GB" dirty="0">
                <a:latin typeface="Arial" panose="020B0604020202020204" pitchFamily="34" charset="0"/>
                <a:cs typeface="Arial" panose="020B0604020202020204" pitchFamily="34" charset="0"/>
              </a:rPr>
              <a:t>any student concerns.</a:t>
            </a:r>
          </a:p>
          <a:p>
            <a:r>
              <a:rPr lang="en-GB" dirty="0" smtClean="0">
                <a:latin typeface="Arial" panose="020B0604020202020204" pitchFamily="34" charset="0"/>
                <a:cs typeface="Arial" panose="020B0604020202020204" pitchFamily="34" charset="0"/>
              </a:rPr>
              <a:t>What areas of development </a:t>
            </a:r>
            <a:r>
              <a:rPr lang="en-GB" dirty="0">
                <a:latin typeface="Arial" panose="020B0604020202020204" pitchFamily="34" charset="0"/>
                <a:cs typeface="Arial" panose="020B0604020202020204" pitchFamily="34" charset="0"/>
              </a:rPr>
              <a:t>has student identified in their practice?</a:t>
            </a:r>
          </a:p>
          <a:p>
            <a:endParaRPr lang="en-GB" dirty="0"/>
          </a:p>
        </p:txBody>
      </p:sp>
      <p:sp>
        <p:nvSpPr>
          <p:cNvPr id="5" name="Footer Placeholder 4"/>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6</a:t>
            </a:fld>
            <a:endParaRPr lang="en-GB"/>
          </a:p>
        </p:txBody>
      </p:sp>
    </p:spTree>
    <p:extLst>
      <p:ext uri="{BB962C8B-B14F-4D97-AF65-F5344CB8AC3E}">
        <p14:creationId xmlns:p14="http://schemas.microsoft.com/office/powerpoint/2010/main" val="168639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_x0020_2" descr="cid:image002.jpg@01CDCED4.D5838F90"/>
          <p:cNvPicPr>
            <a:picLocks noChangeAspect="1" noChangeArrowheads="1"/>
          </p:cNvPicPr>
          <p:nvPr/>
        </p:nvPicPr>
        <p:blipFill>
          <a:blip r:embed="rId3" cstate="print"/>
          <a:srcRect/>
          <a:stretch>
            <a:fillRect/>
          </a:stretch>
        </p:blipFill>
        <p:spPr bwMode="auto">
          <a:xfrm>
            <a:off x="6444000" y="324000"/>
            <a:ext cx="1207060" cy="1080000"/>
          </a:xfrm>
          <a:prstGeom prst="rect">
            <a:avLst/>
          </a:prstGeom>
          <a:noFill/>
          <a:ln w="9525">
            <a:noFill/>
            <a:miter lim="800000"/>
            <a:headEnd/>
            <a:tailEnd/>
          </a:ln>
        </p:spPr>
      </p:pic>
      <p:sp>
        <p:nvSpPr>
          <p:cNvPr id="3" name="Title 2"/>
          <p:cNvSpPr>
            <a:spLocks noGrp="1"/>
          </p:cNvSpPr>
          <p:nvPr>
            <p:ph type="title"/>
          </p:nvPr>
        </p:nvSpPr>
        <p:spPr>
          <a:xfrm>
            <a:off x="0" y="274638"/>
            <a:ext cx="6588224" cy="1129362"/>
          </a:xfrm>
        </p:spPr>
        <p:txBody>
          <a:bodyPr>
            <a:normAutofit fontScale="90000"/>
          </a:bodyPr>
          <a:lstStyle/>
          <a:p>
            <a:pPr algn="l"/>
            <a:r>
              <a:rPr lang="en-GB" sz="4000" b="1" dirty="0" smtClean="0">
                <a:latin typeface="Arial" panose="020B0604020202020204" pitchFamily="34" charset="0"/>
                <a:cs typeface="Arial" panose="020B0604020202020204" pitchFamily="34" charset="0"/>
              </a:rPr>
              <a:t>Step Up Toolkit (Wilson2013)</a:t>
            </a:r>
            <a:endParaRPr lang="en-GB" sz="4000"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fontScale="92500" lnSpcReduction="20000"/>
          </a:bodyPr>
          <a:lstStyle/>
          <a:p>
            <a:r>
              <a:rPr lang="en-GB" dirty="0" smtClean="0">
                <a:latin typeface="Arial" panose="020B0604020202020204" pitchFamily="34" charset="0"/>
                <a:cs typeface="Arial" panose="020B0604020202020204" pitchFamily="34" charset="0"/>
              </a:rPr>
              <a:t>Staff Nurse </a:t>
            </a:r>
            <a:r>
              <a:rPr lang="en-GB" dirty="0">
                <a:latin typeface="Arial" panose="020B0604020202020204" pitchFamily="34" charset="0"/>
                <a:cs typeface="Arial" panose="020B0604020202020204" pitchFamily="34" charset="0"/>
              </a:rPr>
              <a:t>J</a:t>
            </a:r>
            <a:r>
              <a:rPr lang="en-GB" dirty="0" smtClean="0">
                <a:latin typeface="Arial" panose="020B0604020202020204" pitchFamily="34" charset="0"/>
                <a:cs typeface="Arial" panose="020B0604020202020204" pitchFamily="34" charset="0"/>
              </a:rPr>
              <a:t>ob </a:t>
            </a:r>
            <a:r>
              <a:rPr lang="en-GB" dirty="0">
                <a:latin typeface="Arial" panose="020B0604020202020204" pitchFamily="34" charset="0"/>
                <a:cs typeface="Arial" panose="020B0604020202020204" pitchFamily="34" charset="0"/>
              </a:rPr>
              <a:t>D</a:t>
            </a:r>
            <a:r>
              <a:rPr lang="en-GB" dirty="0" smtClean="0">
                <a:latin typeface="Arial" panose="020B0604020202020204" pitchFamily="34" charset="0"/>
                <a:cs typeface="Arial" panose="020B0604020202020204" pitchFamily="34" charset="0"/>
              </a:rPr>
              <a:t>escription.</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 - </a:t>
            </a:r>
            <a:r>
              <a:rPr lang="en-GB" dirty="0">
                <a:latin typeface="Arial" panose="020B0604020202020204" pitchFamily="34" charset="0"/>
                <a:cs typeface="Arial" panose="020B0604020202020204" pitchFamily="34" charset="0"/>
              </a:rPr>
              <a:t>o</a:t>
            </a:r>
            <a:r>
              <a:rPr lang="en-GB" dirty="0" smtClean="0">
                <a:latin typeface="Arial" panose="020B0604020202020204" pitchFamily="34" charset="0"/>
                <a:cs typeface="Arial" panose="020B0604020202020204" pitchFamily="34" charset="0"/>
              </a:rPr>
              <a:t>rdinator Role and Activities </a:t>
            </a:r>
            <a:r>
              <a:rPr lang="en-GB" dirty="0">
                <a:latin typeface="Arial" panose="020B0604020202020204" pitchFamily="34" charset="0"/>
                <a:cs typeface="Arial" panose="020B0604020202020204" pitchFamily="34" charset="0"/>
              </a:rPr>
              <a:t>Checklist</a:t>
            </a:r>
            <a:r>
              <a:rPr lang="en-GB" dirty="0" smtClean="0">
                <a:latin typeface="Arial" panose="020B0604020202020204" pitchFamily="34" charset="0"/>
                <a:cs typeface="Arial" panose="020B0604020202020204" pitchFamily="34" charset="0"/>
              </a:rPr>
              <a:t>.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HEFT Nursing Core Values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Capacity Awareness Activities.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Trust Discharge Plan/Policy</a:t>
            </a:r>
            <a:r>
              <a:rPr lang="en-GB" sz="2800" dirty="0" smtClean="0">
                <a:latin typeface="Arial" panose="020B0604020202020204" pitchFamily="34" charset="0"/>
                <a:cs typeface="Arial" panose="020B0604020202020204" pitchFamily="34" charset="0"/>
              </a:rPr>
              <a:t>.</a:t>
            </a:r>
          </a:p>
        </p:txBody>
      </p:sp>
      <p:sp>
        <p:nvSpPr>
          <p:cNvPr id="5" name="Footer Placeholder 4"/>
          <p:cNvSpPr>
            <a:spLocks noGrp="1"/>
          </p:cNvSpPr>
          <p:nvPr>
            <p:ph type="ftr" sz="quarter" idx="11"/>
          </p:nvPr>
        </p:nvSpPr>
        <p:spPr/>
        <p:txBody>
          <a:bodyPr/>
          <a:lstStyle/>
          <a:p>
            <a:r>
              <a:rPr lang="en-GB" dirty="0" err="1" smtClean="0"/>
              <a:t>Malkin.B</a:t>
            </a:r>
            <a:r>
              <a:rPr lang="en-GB" dirty="0" smtClean="0"/>
              <a:t> &amp; </a:t>
            </a:r>
            <a:r>
              <a:rPr lang="en-GB" dirty="0" err="1" smtClean="0"/>
              <a:t>Wilson.K</a:t>
            </a:r>
            <a:r>
              <a:rPr lang="en-GB" dirty="0" smtClean="0"/>
              <a:t> (2014) V1.</a:t>
            </a:r>
            <a:endParaRPr lang="en-GB" dirty="0"/>
          </a:p>
        </p:txBody>
      </p:sp>
      <p:sp>
        <p:nvSpPr>
          <p:cNvPr id="6" name="Slide Number Placeholder 5"/>
          <p:cNvSpPr>
            <a:spLocks noGrp="1"/>
          </p:cNvSpPr>
          <p:nvPr>
            <p:ph type="sldNum" sz="quarter" idx="12"/>
          </p:nvPr>
        </p:nvSpPr>
        <p:spPr/>
        <p:txBody>
          <a:bodyPr/>
          <a:lstStyle/>
          <a:p>
            <a:fld id="{F0B256EB-0445-4A6A-A029-A9FF6A6F6181}" type="slidenum">
              <a:rPr lang="en-GB" smtClean="0"/>
              <a:pPr/>
              <a:t>7</a:t>
            </a:fld>
            <a:endParaRPr lang="en-GB"/>
          </a:p>
        </p:txBody>
      </p:sp>
    </p:spTree>
    <p:extLst>
      <p:ext uri="{BB962C8B-B14F-4D97-AF65-F5344CB8AC3E}">
        <p14:creationId xmlns:p14="http://schemas.microsoft.com/office/powerpoint/2010/main" val="2463487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_x0020_2" descr="cid:image002.jpg@01CDCED4.D5838F90"/>
          <p:cNvPicPr>
            <a:picLocks noChangeAspect="1" noChangeArrowheads="1"/>
          </p:cNvPicPr>
          <p:nvPr/>
        </p:nvPicPr>
        <p:blipFill>
          <a:blip r:embed="rId3" cstate="print"/>
          <a:srcRect/>
          <a:stretch>
            <a:fillRect/>
          </a:stretch>
        </p:blipFill>
        <p:spPr bwMode="auto">
          <a:xfrm>
            <a:off x="6444000" y="324000"/>
            <a:ext cx="1207060" cy="1080000"/>
          </a:xfrm>
          <a:prstGeom prst="rect">
            <a:avLst/>
          </a:prstGeom>
          <a:noFill/>
          <a:ln w="9525">
            <a:noFill/>
            <a:miter lim="800000"/>
            <a:headEnd/>
            <a:tailEnd/>
          </a:ln>
        </p:spPr>
      </p:pic>
      <p:sp>
        <p:nvSpPr>
          <p:cNvPr id="3" name="Title 2"/>
          <p:cNvSpPr>
            <a:spLocks noGrp="1"/>
          </p:cNvSpPr>
          <p:nvPr>
            <p:ph type="title"/>
          </p:nvPr>
        </p:nvSpPr>
        <p:spPr>
          <a:xfrm>
            <a:off x="0" y="249811"/>
            <a:ext cx="6203032" cy="1129362"/>
          </a:xfrm>
        </p:spPr>
        <p:txBody>
          <a:bodyPr>
            <a:noAutofit/>
          </a:bodyPr>
          <a:lstStyle/>
          <a:p>
            <a:pPr algn="l"/>
            <a:r>
              <a:rPr lang="en-GB" sz="3600" b="1" dirty="0" smtClean="0">
                <a:latin typeface="Arial" panose="020B0604020202020204" pitchFamily="34" charset="0"/>
                <a:cs typeface="Arial" panose="020B0604020202020204" pitchFamily="34" charset="0"/>
              </a:rPr>
              <a:t>Transition Stages Model (</a:t>
            </a:r>
            <a:r>
              <a:rPr lang="en-GB" sz="3600" b="1" dirty="0" err="1" smtClean="0">
                <a:latin typeface="Arial" panose="020B0604020202020204" pitchFamily="34" charset="0"/>
                <a:cs typeface="Arial" panose="020B0604020202020204" pitchFamily="34" charset="0"/>
              </a:rPr>
              <a:t>Boychuk</a:t>
            </a:r>
            <a:r>
              <a:rPr lang="en-GB" sz="3600" b="1" dirty="0" smtClean="0">
                <a:latin typeface="Arial" panose="020B0604020202020204" pitchFamily="34" charset="0"/>
                <a:cs typeface="Arial" panose="020B0604020202020204" pitchFamily="34" charset="0"/>
              </a:rPr>
              <a:t> </a:t>
            </a:r>
            <a:r>
              <a:rPr lang="en-GB" sz="3600" b="1" dirty="0" err="1" smtClean="0">
                <a:latin typeface="Arial" panose="020B0604020202020204" pitchFamily="34" charset="0"/>
                <a:cs typeface="Arial" panose="020B0604020202020204" pitchFamily="34" charset="0"/>
              </a:rPr>
              <a:t>Duchscher</a:t>
            </a:r>
            <a:r>
              <a:rPr lang="en-GB" sz="3600" b="1" dirty="0" smtClean="0">
                <a:latin typeface="Arial" panose="020B0604020202020204" pitchFamily="34" charset="0"/>
                <a:cs typeface="Arial" panose="020B0604020202020204" pitchFamily="34" charset="0"/>
              </a:rPr>
              <a:t> 2007)</a:t>
            </a:r>
            <a:endParaRPr lang="en-GB" sz="3600" b="1" dirty="0">
              <a:latin typeface="Arial" panose="020B0604020202020204" pitchFamily="34" charset="0"/>
              <a:cs typeface="Arial" panose="020B0604020202020204" pitchFamily="34" charset="0"/>
            </a:endParaRPr>
          </a:p>
        </p:txBody>
      </p:sp>
      <p:pic>
        <p:nvPicPr>
          <p:cNvPr id="5" name="Content Placeholder 4"/>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1484784"/>
            <a:ext cx="9144000" cy="4464496"/>
          </a:xfrm>
          <a:prstGeom prst="rect">
            <a:avLst/>
          </a:prstGeom>
          <a:noFill/>
          <a:ln>
            <a:noFill/>
          </a:ln>
        </p:spPr>
      </p:pic>
      <p:sp>
        <p:nvSpPr>
          <p:cNvPr id="4" name="Footer Placeholder 3"/>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8</a:t>
            </a:fld>
            <a:endParaRPr lang="en-GB"/>
          </a:p>
        </p:txBody>
      </p:sp>
    </p:spTree>
    <p:extLst>
      <p:ext uri="{BB962C8B-B14F-4D97-AF65-F5344CB8AC3E}">
        <p14:creationId xmlns:p14="http://schemas.microsoft.com/office/powerpoint/2010/main" val="129077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dirty="0" smtClean="0">
                <a:latin typeface="Arial" panose="020B0604020202020204" pitchFamily="34" charset="0"/>
                <a:cs typeface="Arial" panose="020B0604020202020204" pitchFamily="34" charset="0"/>
              </a:rPr>
              <a:t>Level 1</a:t>
            </a:r>
            <a:endParaRPr lang="en-GB" sz="4000"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6916828"/>
              </p:ext>
            </p:extLst>
          </p:nvPr>
        </p:nvGraphicFramePr>
        <p:xfrm>
          <a:off x="467544" y="1556792"/>
          <a:ext cx="8229600" cy="438194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_x0020_2" descr="cid:image002.jpg@01CDCED4.D5838F90"/>
          <p:cNvPicPr>
            <a:picLocks noChangeAspect="1" noChangeArrowheads="1"/>
          </p:cNvPicPr>
          <p:nvPr/>
        </p:nvPicPr>
        <p:blipFill>
          <a:blip r:embed="rId4" cstate="print"/>
          <a:srcRect/>
          <a:stretch>
            <a:fillRect/>
          </a:stretch>
        </p:blipFill>
        <p:spPr bwMode="auto">
          <a:xfrm>
            <a:off x="6444000" y="324000"/>
            <a:ext cx="1207060" cy="1080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smtClean="0"/>
              <a:t>Malkin.B &amp; Wilson.K (2014) V1.</a:t>
            </a:r>
            <a:endParaRPr lang="en-GB"/>
          </a:p>
        </p:txBody>
      </p:sp>
      <p:sp>
        <p:nvSpPr>
          <p:cNvPr id="6" name="Slide Number Placeholder 5"/>
          <p:cNvSpPr>
            <a:spLocks noGrp="1"/>
          </p:cNvSpPr>
          <p:nvPr>
            <p:ph type="sldNum" sz="quarter" idx="12"/>
          </p:nvPr>
        </p:nvSpPr>
        <p:spPr/>
        <p:txBody>
          <a:bodyPr/>
          <a:lstStyle/>
          <a:p>
            <a:fld id="{F0B256EB-0445-4A6A-A029-A9FF6A6F6181}" type="slidenum">
              <a:rPr lang="en-GB" smtClean="0"/>
              <a:pPr/>
              <a:t>9</a:t>
            </a:fld>
            <a:endParaRPr lang="en-GB"/>
          </a:p>
        </p:txBody>
      </p:sp>
    </p:spTree>
    <p:extLst>
      <p:ext uri="{BB962C8B-B14F-4D97-AF65-F5344CB8AC3E}">
        <p14:creationId xmlns:p14="http://schemas.microsoft.com/office/powerpoint/2010/main" val="46803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porate BCU">
      <a:majorFont>
        <a:latin typeface="DIN-Bold"/>
        <a:ea typeface=""/>
        <a:cs typeface=""/>
      </a:majorFont>
      <a:minorFont>
        <a:latin typeface="DIN-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2963</TotalTime>
  <Words>1744</Words>
  <Application>Microsoft Office PowerPoint</Application>
  <PresentationFormat>On-screen Show (4:3)</PresentationFormat>
  <Paragraphs>254</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Transitions, Learning and Confidence Collaborative Pilot Project  Bridget Malkin &amp; Kay Wilson</vt:lpstr>
      <vt:lpstr>PowerPoint Presentation</vt:lpstr>
      <vt:lpstr>PowerPoint Presentation</vt:lpstr>
      <vt:lpstr>A Case Study Approach</vt:lpstr>
      <vt:lpstr>PowerPoint Presentation</vt:lpstr>
      <vt:lpstr>Student Activity Review</vt:lpstr>
      <vt:lpstr>Step Up Toolkit (Wilson2013)</vt:lpstr>
      <vt:lpstr>Transition Stages Model (Boychuk Duchscher 2007)</vt:lpstr>
      <vt:lpstr>Level 1</vt:lpstr>
      <vt:lpstr>Level 2</vt:lpstr>
      <vt:lpstr>Level 3</vt:lpstr>
      <vt:lpstr>Level 4</vt:lpstr>
      <vt:lpstr>Statistical Significance</vt:lpstr>
      <vt:lpstr>Discussion </vt:lpstr>
      <vt:lpstr>Themes</vt:lpstr>
      <vt:lpstr>Limitations</vt:lpstr>
      <vt:lpstr>Benefits of Study</vt:lpstr>
      <vt:lpstr>PowerPoint Presentation</vt:lpstr>
      <vt:lpstr>Student Quotes…. </vt:lpstr>
      <vt:lpstr>References</vt:lpstr>
      <vt:lpstr> References </vt:lpstr>
    </vt:vector>
  </TitlesOfParts>
  <Company>Birmingham City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Holly Joynes</dc:creator>
  <cp:lastModifiedBy>Bridget Malkin</cp:lastModifiedBy>
  <cp:revision>235</cp:revision>
  <cp:lastPrinted>2014-03-29T14:00:43Z</cp:lastPrinted>
  <dcterms:created xsi:type="dcterms:W3CDTF">2010-07-15T14:36:01Z</dcterms:created>
  <dcterms:modified xsi:type="dcterms:W3CDTF">2014-06-02T13:13:59Z</dcterms:modified>
</cp:coreProperties>
</file>