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601" r:id="rId3"/>
    <p:sldId id="303" r:id="rId4"/>
    <p:sldId id="602" r:id="rId5"/>
    <p:sldId id="603" r:id="rId6"/>
    <p:sldId id="604" r:id="rId7"/>
    <p:sldId id="605" r:id="rId8"/>
    <p:sldId id="606" r:id="rId9"/>
    <p:sldId id="60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BED8D-76E2-432A-81B3-9934E8A17AD1}" v="1" dt="2023-03-10T14:12:06.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Whitacre" userId="0bcae5b5-745e-489f-b067-b154703333cb" providerId="ADAL" clId="{E17BED8D-76E2-432A-81B3-9934E8A17AD1}"/>
    <pc:docChg chg="custSel modSld">
      <pc:chgData name="Anne Whitacre" userId="0bcae5b5-745e-489f-b067-b154703333cb" providerId="ADAL" clId="{E17BED8D-76E2-432A-81B3-9934E8A17AD1}" dt="2023-03-10T14:17:38.935" v="147" actId="20577"/>
      <pc:docMkLst>
        <pc:docMk/>
      </pc:docMkLst>
      <pc:sldChg chg="modSp mod">
        <pc:chgData name="Anne Whitacre" userId="0bcae5b5-745e-489f-b067-b154703333cb" providerId="ADAL" clId="{E17BED8D-76E2-432A-81B3-9934E8A17AD1}" dt="2023-03-10T14:12:25.564" v="4" actId="27636"/>
        <pc:sldMkLst>
          <pc:docMk/>
          <pc:sldMk cId="3669425426" sldId="303"/>
        </pc:sldMkLst>
        <pc:spChg chg="mod">
          <ac:chgData name="Anne Whitacre" userId="0bcae5b5-745e-489f-b067-b154703333cb" providerId="ADAL" clId="{E17BED8D-76E2-432A-81B3-9934E8A17AD1}" dt="2023-03-10T14:12:25.564" v="4" actId="27636"/>
          <ac:spMkLst>
            <pc:docMk/>
            <pc:sldMk cId="3669425426" sldId="303"/>
            <ac:spMk id="2" creationId="{4D488227-B972-4971-B386-749316FA1D22}"/>
          </ac:spMkLst>
        </pc:spChg>
      </pc:sldChg>
      <pc:sldChg chg="modSp mod">
        <pc:chgData name="Anne Whitacre" userId="0bcae5b5-745e-489f-b067-b154703333cb" providerId="ADAL" clId="{E17BED8D-76E2-432A-81B3-9934E8A17AD1}" dt="2023-03-10T14:15:52" v="121" actId="255"/>
        <pc:sldMkLst>
          <pc:docMk/>
          <pc:sldMk cId="4017480766" sldId="602"/>
        </pc:sldMkLst>
        <pc:spChg chg="mod">
          <ac:chgData name="Anne Whitacre" userId="0bcae5b5-745e-489f-b067-b154703333cb" providerId="ADAL" clId="{E17BED8D-76E2-432A-81B3-9934E8A17AD1}" dt="2023-03-10T14:15:52" v="121" actId="255"/>
          <ac:spMkLst>
            <pc:docMk/>
            <pc:sldMk cId="4017480766" sldId="602"/>
            <ac:spMk id="6" creationId="{00000000-0000-0000-0000-000000000000}"/>
          </ac:spMkLst>
        </pc:spChg>
        <pc:spChg chg="mod">
          <ac:chgData name="Anne Whitacre" userId="0bcae5b5-745e-489f-b067-b154703333cb" providerId="ADAL" clId="{E17BED8D-76E2-432A-81B3-9934E8A17AD1}" dt="2023-03-10T14:12:56.701" v="15" actId="14100"/>
          <ac:spMkLst>
            <pc:docMk/>
            <pc:sldMk cId="4017480766" sldId="602"/>
            <ac:spMk id="7" creationId="{00000000-0000-0000-0000-000000000000}"/>
          </ac:spMkLst>
        </pc:spChg>
      </pc:sldChg>
      <pc:sldChg chg="modSp mod">
        <pc:chgData name="Anne Whitacre" userId="0bcae5b5-745e-489f-b067-b154703333cb" providerId="ADAL" clId="{E17BED8D-76E2-432A-81B3-9934E8A17AD1}" dt="2023-03-10T14:17:05.464" v="143" actId="255"/>
        <pc:sldMkLst>
          <pc:docMk/>
          <pc:sldMk cId="3431786154" sldId="603"/>
        </pc:sldMkLst>
        <pc:spChg chg="mod">
          <ac:chgData name="Anne Whitacre" userId="0bcae5b5-745e-489f-b067-b154703333cb" providerId="ADAL" clId="{E17BED8D-76E2-432A-81B3-9934E8A17AD1}" dt="2023-03-10T14:17:05.464" v="143" actId="255"/>
          <ac:spMkLst>
            <pc:docMk/>
            <pc:sldMk cId="3431786154" sldId="603"/>
            <ac:spMk id="2" creationId="{00000000-0000-0000-0000-000000000000}"/>
          </ac:spMkLst>
        </pc:spChg>
        <pc:spChg chg="mod">
          <ac:chgData name="Anne Whitacre" userId="0bcae5b5-745e-489f-b067-b154703333cb" providerId="ADAL" clId="{E17BED8D-76E2-432A-81B3-9934E8A17AD1}" dt="2023-03-10T14:13:13.483" v="33" actId="14100"/>
          <ac:spMkLst>
            <pc:docMk/>
            <pc:sldMk cId="3431786154" sldId="603"/>
            <ac:spMk id="6" creationId="{00000000-0000-0000-0000-000000000000}"/>
          </ac:spMkLst>
        </pc:spChg>
      </pc:sldChg>
      <pc:sldChg chg="modSp mod">
        <pc:chgData name="Anne Whitacre" userId="0bcae5b5-745e-489f-b067-b154703333cb" providerId="ADAL" clId="{E17BED8D-76E2-432A-81B3-9934E8A17AD1}" dt="2023-03-10T14:17:13.360" v="144" actId="255"/>
        <pc:sldMkLst>
          <pc:docMk/>
          <pc:sldMk cId="3421285868" sldId="604"/>
        </pc:sldMkLst>
        <pc:spChg chg="mod">
          <ac:chgData name="Anne Whitacre" userId="0bcae5b5-745e-489f-b067-b154703333cb" providerId="ADAL" clId="{E17BED8D-76E2-432A-81B3-9934E8A17AD1}" dt="2023-03-10T14:17:13.360" v="144" actId="255"/>
          <ac:spMkLst>
            <pc:docMk/>
            <pc:sldMk cId="3421285868" sldId="604"/>
            <ac:spMk id="10" creationId="{E94C1113-AAC0-1009-8DF2-E9D5177552B7}"/>
          </ac:spMkLst>
        </pc:spChg>
      </pc:sldChg>
      <pc:sldChg chg="modSp mod">
        <pc:chgData name="Anne Whitacre" userId="0bcae5b5-745e-489f-b067-b154703333cb" providerId="ADAL" clId="{E17BED8D-76E2-432A-81B3-9934E8A17AD1}" dt="2023-03-10T14:16:36.273" v="140" actId="113"/>
        <pc:sldMkLst>
          <pc:docMk/>
          <pc:sldMk cId="1541983712" sldId="605"/>
        </pc:sldMkLst>
        <pc:spChg chg="mod">
          <ac:chgData name="Anne Whitacre" userId="0bcae5b5-745e-489f-b067-b154703333cb" providerId="ADAL" clId="{E17BED8D-76E2-432A-81B3-9934E8A17AD1}" dt="2023-03-10T14:16:36.273" v="140" actId="113"/>
          <ac:spMkLst>
            <pc:docMk/>
            <pc:sldMk cId="1541983712" sldId="605"/>
            <ac:spMk id="7" creationId="{994DBB39-530D-EA40-8B5B-EC43ABCEC5CA}"/>
          </ac:spMkLst>
        </pc:spChg>
      </pc:sldChg>
      <pc:sldChg chg="modSp mod">
        <pc:chgData name="Anne Whitacre" userId="0bcae5b5-745e-489f-b067-b154703333cb" providerId="ADAL" clId="{E17BED8D-76E2-432A-81B3-9934E8A17AD1}" dt="2023-03-10T14:17:38.935" v="147" actId="20577"/>
        <pc:sldMkLst>
          <pc:docMk/>
          <pc:sldMk cId="1175954166" sldId="606"/>
        </pc:sldMkLst>
        <pc:spChg chg="mod">
          <ac:chgData name="Anne Whitacre" userId="0bcae5b5-745e-489f-b067-b154703333cb" providerId="ADAL" clId="{E17BED8D-76E2-432A-81B3-9934E8A17AD1}" dt="2023-03-10T14:17:38.935" v="147" actId="20577"/>
          <ac:spMkLst>
            <pc:docMk/>
            <pc:sldMk cId="1175954166" sldId="606"/>
            <ac:spMk id="5" creationId="{CE206AB0-BBF3-53AC-BCF8-679ECAB0C08F}"/>
          </ac:spMkLst>
        </pc:spChg>
      </pc:sldChg>
      <pc:sldChg chg="modSp mod">
        <pc:chgData name="Anne Whitacre" userId="0bcae5b5-745e-489f-b067-b154703333cb" providerId="ADAL" clId="{E17BED8D-76E2-432A-81B3-9934E8A17AD1}" dt="2023-03-10T14:16:48.524" v="142" actId="207"/>
        <pc:sldMkLst>
          <pc:docMk/>
          <pc:sldMk cId="2585471194" sldId="607"/>
        </pc:sldMkLst>
        <pc:spChg chg="mod">
          <ac:chgData name="Anne Whitacre" userId="0bcae5b5-745e-489f-b067-b154703333cb" providerId="ADAL" clId="{E17BED8D-76E2-432A-81B3-9934E8A17AD1}" dt="2023-03-10T14:16:48.524" v="142" actId="207"/>
          <ac:spMkLst>
            <pc:docMk/>
            <pc:sldMk cId="2585471194" sldId="607"/>
            <ac:spMk id="5" creationId="{CE206AB0-BBF3-53AC-BCF8-679ECAB0C0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E8E49-995F-41BC-A92B-0CE49CB14C57}" type="datetimeFigureOut">
              <a:rPr lang="en-GB" smtClean="0"/>
              <a:t>10/03/2023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50279-5AF3-4C9E-9810-DAE933D04EED}" type="slidenum">
              <a:rPr lang="en-GB" smtClean="0"/>
              <a:t>‹#›</a:t>
            </a:fld>
            <a:endParaRPr lang="en-GB"/>
          </a:p>
        </p:txBody>
      </p:sp>
    </p:spTree>
    <p:extLst>
      <p:ext uri="{BB962C8B-B14F-4D97-AF65-F5344CB8AC3E}">
        <p14:creationId xmlns:p14="http://schemas.microsoft.com/office/powerpoint/2010/main" val="300363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 Year 1 will have just completed their Review Meeting 1. PGCE will have just completed their Review Meeting 1 in their first placement and BA Year 2’s will have completed this last year. This point they should have demonstrated key themes at the Working Towards Evel and still on track.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49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we’re moving onto  Review Meeting 2 which will be taking place next week for our BA Year 2s and PGCEs.</a:t>
            </a:r>
          </a:p>
          <a:p>
            <a:endParaRPr lang="en-GB" dirty="0"/>
          </a:p>
          <a:p>
            <a:r>
              <a:rPr lang="en-GB" dirty="0"/>
              <a:t>This is the mid-point. Using the Assessment tracker and overall performance to date and making a best fit judgement against those key themes. So at your weekly meetings or discussions with ATs you will have highlighted the relevant statements with robust evidence to support that judgement.  What we want to see at this point who are on track should be demonstrating  their competence of each of the key themes at 75% at the Working Towards. Some may have highlights statements at working at as well.  Anyone requiring improvement will be demonstrating  less than 75 % n- not fully engaged or responding to advice and feedback. At this point we would put in a Rapid Improvement Target in place. Identifying where the gaps are and what they need to do and focus practice. This will of course be done in consultation with the AT, yourself and the 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37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towards to Progress Meeting 2 – now making the judgement of their overall performance based against those key themes. At this point they should have all elements in all of the key themes. If they haven’t by then it will be a failed SBT2. </a:t>
            </a:r>
          </a:p>
          <a:p>
            <a:endParaRPr lang="en-GB" dirty="0"/>
          </a:p>
          <a:p>
            <a:r>
              <a:rPr lang="en-GB" dirty="0"/>
              <a:t>This means that if they were not on track at Review Meeting 2 and come to this Progress Meeting still not meeting that 75% coverage at Working Towards even with Rapid Improvement Targets in place, this would be a failed SBT2.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Review Meeting 3 – for PGCE associate Teachers. Demonstrating competency in all of the key themes in all of the Key Themes in Working At. If there are any Working Towards or less than 75% in the Working At they will have a Rapid Improvement Target set. Again this is about preparing our ATs to make sure they are meeting the minimum requirements in order to be awarded QTS.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81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9E62-20B5-4E07-4F84-9E8377EEA6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3E4ABB-6AE2-589F-AFB9-319CC25BE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9DA38C1-2CF0-6F77-DEC8-EA50A29EAC5F}"/>
              </a:ext>
            </a:extLst>
          </p:cNvPr>
          <p:cNvSpPr>
            <a:spLocks noGrp="1"/>
          </p:cNvSpPr>
          <p:nvPr>
            <p:ph type="dt" sz="half" idx="10"/>
          </p:nvPr>
        </p:nvSpPr>
        <p:spPr/>
        <p:txBody>
          <a:bodyPr/>
          <a:lstStyle/>
          <a:p>
            <a:fld id="{EA8C2EBF-5D67-4D46-AFEF-86BA42343AB9}" type="datetimeFigureOut">
              <a:rPr lang="en-GB" smtClean="0"/>
              <a:t>10/03/2023</a:t>
            </a:fld>
            <a:endParaRPr lang="en-GB"/>
          </a:p>
        </p:txBody>
      </p:sp>
      <p:sp>
        <p:nvSpPr>
          <p:cNvPr id="5" name="Footer Placeholder 4">
            <a:extLst>
              <a:ext uri="{FF2B5EF4-FFF2-40B4-BE49-F238E27FC236}">
                <a16:creationId xmlns:a16="http://schemas.microsoft.com/office/drawing/2014/main" id="{47F89A5C-CDCD-298F-BB7F-68638B82C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391396-D011-A07F-E5C5-5145B729B27B}"/>
              </a:ext>
            </a:extLst>
          </p:cNvPr>
          <p:cNvSpPr>
            <a:spLocks noGrp="1"/>
          </p:cNvSpPr>
          <p:nvPr>
            <p:ph type="sldNum" sz="quarter" idx="12"/>
          </p:nvPr>
        </p:nvSpPr>
        <p:spPr/>
        <p:txBody>
          <a:bodyPr/>
          <a:lstStyle/>
          <a:p>
            <a:fld id="{19E854C0-C96F-4E05-AB29-0CB11B1AB3EC}" type="slidenum">
              <a:rPr lang="en-GB" smtClean="0"/>
              <a:t>‹#›</a:t>
            </a:fld>
            <a:endParaRPr lang="en-GB"/>
          </a:p>
        </p:txBody>
      </p:sp>
    </p:spTree>
    <p:extLst>
      <p:ext uri="{BB962C8B-B14F-4D97-AF65-F5344CB8AC3E}">
        <p14:creationId xmlns:p14="http://schemas.microsoft.com/office/powerpoint/2010/main" val="47933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3066-2364-97E1-D3FE-2CC3515A4C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15A579-1C94-A7F9-B2EB-DB3B4E32CE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76BE0-029E-C52C-1F78-3A13F86D2FA9}"/>
              </a:ext>
            </a:extLst>
          </p:cNvPr>
          <p:cNvSpPr>
            <a:spLocks noGrp="1"/>
          </p:cNvSpPr>
          <p:nvPr>
            <p:ph type="dt" sz="half" idx="10"/>
          </p:nvPr>
        </p:nvSpPr>
        <p:spPr/>
        <p:txBody>
          <a:bodyPr/>
          <a:lstStyle/>
          <a:p>
            <a:fld id="{EA8C2EBF-5D67-4D46-AFEF-86BA42343AB9}" type="datetimeFigureOut">
              <a:rPr lang="en-GB" smtClean="0"/>
              <a:t>10/03/2023</a:t>
            </a:fld>
            <a:endParaRPr lang="en-GB"/>
          </a:p>
        </p:txBody>
      </p:sp>
      <p:sp>
        <p:nvSpPr>
          <p:cNvPr id="5" name="Footer Placeholder 4">
            <a:extLst>
              <a:ext uri="{FF2B5EF4-FFF2-40B4-BE49-F238E27FC236}">
                <a16:creationId xmlns:a16="http://schemas.microsoft.com/office/drawing/2014/main" id="{D41D3BA7-51B9-9954-9DA5-AA9DD4DE13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7F84B8-A576-351D-99EC-2202B24AC1B7}"/>
              </a:ext>
            </a:extLst>
          </p:cNvPr>
          <p:cNvSpPr>
            <a:spLocks noGrp="1"/>
          </p:cNvSpPr>
          <p:nvPr>
            <p:ph type="sldNum" sz="quarter" idx="12"/>
          </p:nvPr>
        </p:nvSpPr>
        <p:spPr/>
        <p:txBody>
          <a:bodyPr/>
          <a:lstStyle/>
          <a:p>
            <a:fld id="{19E854C0-C96F-4E05-AB29-0CB11B1AB3EC}" type="slidenum">
              <a:rPr lang="en-GB" smtClean="0"/>
              <a:t>‹#›</a:t>
            </a:fld>
            <a:endParaRPr lang="en-GB"/>
          </a:p>
        </p:txBody>
      </p:sp>
    </p:spTree>
    <p:extLst>
      <p:ext uri="{BB962C8B-B14F-4D97-AF65-F5344CB8AC3E}">
        <p14:creationId xmlns:p14="http://schemas.microsoft.com/office/powerpoint/2010/main" val="21926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13EAD3-3006-D0A8-93F1-8295DF0F91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460F25-BC8B-1819-1D7F-8FB39CFEB7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B65542-BF67-B0A6-D8BC-856DC7EBABFB}"/>
              </a:ext>
            </a:extLst>
          </p:cNvPr>
          <p:cNvSpPr>
            <a:spLocks noGrp="1"/>
          </p:cNvSpPr>
          <p:nvPr>
            <p:ph type="dt" sz="half" idx="10"/>
          </p:nvPr>
        </p:nvSpPr>
        <p:spPr/>
        <p:txBody>
          <a:bodyPr/>
          <a:lstStyle/>
          <a:p>
            <a:fld id="{EA8C2EBF-5D67-4D46-AFEF-86BA42343AB9}" type="datetimeFigureOut">
              <a:rPr lang="en-GB" smtClean="0"/>
              <a:t>10/03/2023</a:t>
            </a:fld>
            <a:endParaRPr lang="en-GB"/>
          </a:p>
        </p:txBody>
      </p:sp>
      <p:sp>
        <p:nvSpPr>
          <p:cNvPr id="5" name="Footer Placeholder 4">
            <a:extLst>
              <a:ext uri="{FF2B5EF4-FFF2-40B4-BE49-F238E27FC236}">
                <a16:creationId xmlns:a16="http://schemas.microsoft.com/office/drawing/2014/main" id="{4EDBB33B-03E0-6811-D268-FB967FCCDA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4956C6-201F-BAFE-0211-FAB83C1A4957}"/>
              </a:ext>
            </a:extLst>
          </p:cNvPr>
          <p:cNvSpPr>
            <a:spLocks noGrp="1"/>
          </p:cNvSpPr>
          <p:nvPr>
            <p:ph type="sldNum" sz="quarter" idx="12"/>
          </p:nvPr>
        </p:nvSpPr>
        <p:spPr/>
        <p:txBody>
          <a:bodyPr/>
          <a:lstStyle/>
          <a:p>
            <a:fld id="{19E854C0-C96F-4E05-AB29-0CB11B1AB3EC}" type="slidenum">
              <a:rPr lang="en-GB" smtClean="0"/>
              <a:t>‹#›</a:t>
            </a:fld>
            <a:endParaRPr lang="en-GB"/>
          </a:p>
        </p:txBody>
      </p:sp>
    </p:spTree>
    <p:extLst>
      <p:ext uri="{BB962C8B-B14F-4D97-AF65-F5344CB8AC3E}">
        <p14:creationId xmlns:p14="http://schemas.microsoft.com/office/powerpoint/2010/main" val="74332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256D-B553-4D59-B22C-9B6913EFC26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6F04630-48BC-4155-ACB9-BC02A59C0A2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19110459-1BC5-4365-AD23-24C7020BD618}"/>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10/03/2023</a:t>
            </a:fld>
            <a:endParaRPr lang="en-GB" dirty="0"/>
          </a:p>
        </p:txBody>
      </p:sp>
      <p:sp>
        <p:nvSpPr>
          <p:cNvPr id="5" name="Footer Placeholder 4">
            <a:extLst>
              <a:ext uri="{FF2B5EF4-FFF2-40B4-BE49-F238E27FC236}">
                <a16:creationId xmlns:a16="http://schemas.microsoft.com/office/drawing/2014/main" id="{1937DFE4-3E95-4DB6-A922-5E3619BED0B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327AC009-8F58-4658-8A9F-4A4390FE7489}"/>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1042044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ED86-7488-4157-AFC2-623790EA09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4DD1AE-1EA5-4105-96B9-34B02C86CF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B23B19-E8E8-4D0D-B115-38876EB1B260}"/>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10/03/2023</a:t>
            </a:fld>
            <a:endParaRPr lang="en-GB" dirty="0"/>
          </a:p>
        </p:txBody>
      </p:sp>
      <p:sp>
        <p:nvSpPr>
          <p:cNvPr id="5" name="Footer Placeholder 4">
            <a:extLst>
              <a:ext uri="{FF2B5EF4-FFF2-40B4-BE49-F238E27FC236}">
                <a16:creationId xmlns:a16="http://schemas.microsoft.com/office/drawing/2014/main" id="{7D3EC1FB-CAC7-472B-9A31-14491F47151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C4B1EEA-BE4A-43EE-BF2D-4855A58212C2}"/>
              </a:ext>
            </a:extLst>
          </p:cNvPr>
          <p:cNvSpPr>
            <a:spLocks noGrp="1"/>
          </p:cNvSpPr>
          <p:nvPr>
            <p:ph type="sldNum" sz="quarter" idx="12"/>
          </p:nvPr>
        </p:nvSpPr>
        <p:spPr/>
        <p:txBody>
          <a:bodyPr/>
          <a:lstStyle/>
          <a:p>
            <a:fld id="{0455B33B-EB00-4CB3-A79B-76997B985EBC}" type="slidenum">
              <a:rPr lang="en-GB" smtClean="0"/>
              <a:t>‹#›</a:t>
            </a:fld>
            <a:endParaRPr lang="en-GB" dirty="0"/>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2942576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452D-DC47-4D68-9605-436AC69BC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ACB5F8-B8F4-40FC-B0F1-6FFA5C872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3344864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8037-08F3-4C15-A4A1-D5CA628DA6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76A640-00C5-45B3-8496-51EC4591E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1D39F0-E939-4E0B-AFB3-8B8F50DDF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1066595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FFFC-8D99-44EF-8A26-26BFDD4A2F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6D855-CB7C-4B08-8819-9D11AE892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3F735-C190-47ED-BE9A-9208BFF02E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A30DCC-1481-41B1-B7FC-FAACCF4F0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608A32-3C25-4A30-B92A-038A28BE7A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BF10F1B6-38F3-4657-AFF3-E1B68E3477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027" t="23559" r="31622" b="24513"/>
          <a:stretch/>
        </p:blipFill>
        <p:spPr>
          <a:xfrm>
            <a:off x="11129319" y="5707575"/>
            <a:ext cx="1062681" cy="1074533"/>
          </a:xfrm>
          <a:prstGeom prst="rect">
            <a:avLst/>
          </a:prstGeom>
        </p:spPr>
      </p:pic>
    </p:spTree>
    <p:extLst>
      <p:ext uri="{BB962C8B-B14F-4D97-AF65-F5344CB8AC3E}">
        <p14:creationId xmlns:p14="http://schemas.microsoft.com/office/powerpoint/2010/main" val="3023113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F8CD-87E8-492E-9E92-9C4663C697A4}"/>
              </a:ext>
            </a:extLst>
          </p:cNvPr>
          <p:cNvSpPr>
            <a:spLocks noGrp="1"/>
          </p:cNvSpPr>
          <p:nvPr>
            <p:ph type="title"/>
          </p:nvPr>
        </p:nvSpPr>
        <p:spPr/>
        <p:txBody>
          <a:bodyPr/>
          <a:lstStyle/>
          <a:p>
            <a:r>
              <a:rPr lang="en-US"/>
              <a:t>Click to edit Master title style</a:t>
            </a:r>
            <a:endParaRPr lang="en-GB"/>
          </a:p>
        </p:txBody>
      </p:sp>
      <p:pic>
        <p:nvPicPr>
          <p:cNvPr id="4" name="Picture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2244091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145929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F51B326-7801-4B36-8852-40966283646E}"/>
              </a:ext>
            </a:extLst>
          </p:cNvPr>
          <p:cNvSpPr>
            <a:spLocks noGrp="1"/>
          </p:cNvSpPr>
          <p:nvPr>
            <p:ph type="ctrTitle"/>
          </p:nvPr>
        </p:nvSpPr>
        <p:spPr>
          <a:xfrm>
            <a:off x="2397122" y="2235200"/>
            <a:ext cx="7382316" cy="2387600"/>
          </a:xfrm>
        </p:spPr>
        <p:txBody>
          <a:bodyPr anchor="ctr">
            <a:normAutofit fontScale="90000"/>
          </a:bodyPr>
          <a:lstStyle>
            <a:lvl1pPr algn="ctr">
              <a:defRPr/>
            </a:lvl1pPr>
          </a:lstStyle>
          <a:p>
            <a:pPr>
              <a:lnSpc>
                <a:spcPct val="70000"/>
              </a:lnSpc>
            </a:pPr>
            <a:r>
              <a:rPr lang="en-US" sz="5300" b="1" cap="all" spc="-15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Click to edit Master title style</a:t>
            </a:r>
            <a:endParaRPr lang="en-GB" sz="2400" cap="all" spc="-15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42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2C07-D671-BF52-3B4A-B02B001BE3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C295C5-1AC5-092B-D545-0AEB3C89B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BCB383-D96E-7CF9-233E-E298B6B8FDC6}"/>
              </a:ext>
            </a:extLst>
          </p:cNvPr>
          <p:cNvSpPr>
            <a:spLocks noGrp="1"/>
          </p:cNvSpPr>
          <p:nvPr>
            <p:ph type="dt" sz="half" idx="10"/>
          </p:nvPr>
        </p:nvSpPr>
        <p:spPr/>
        <p:txBody>
          <a:bodyPr/>
          <a:lstStyle/>
          <a:p>
            <a:fld id="{EA8C2EBF-5D67-4D46-AFEF-86BA42343AB9}" type="datetimeFigureOut">
              <a:rPr lang="en-GB" smtClean="0"/>
              <a:t>10/03/2023</a:t>
            </a:fld>
            <a:endParaRPr lang="en-GB"/>
          </a:p>
        </p:txBody>
      </p:sp>
      <p:sp>
        <p:nvSpPr>
          <p:cNvPr id="5" name="Footer Placeholder 4">
            <a:extLst>
              <a:ext uri="{FF2B5EF4-FFF2-40B4-BE49-F238E27FC236}">
                <a16:creationId xmlns:a16="http://schemas.microsoft.com/office/drawing/2014/main" id="{D50B8C7E-1C05-269B-B5E6-653311ED44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914234-8F1B-F95E-69CD-BADD91E9B4D6}"/>
              </a:ext>
            </a:extLst>
          </p:cNvPr>
          <p:cNvSpPr>
            <a:spLocks noGrp="1"/>
          </p:cNvSpPr>
          <p:nvPr>
            <p:ph type="sldNum" sz="quarter" idx="12"/>
          </p:nvPr>
        </p:nvSpPr>
        <p:spPr/>
        <p:txBody>
          <a:bodyPr/>
          <a:lstStyle/>
          <a:p>
            <a:fld id="{19E854C0-C96F-4E05-AB29-0CB11B1AB3EC}" type="slidenum">
              <a:rPr lang="en-GB" smtClean="0"/>
              <a:t>‹#›</a:t>
            </a:fld>
            <a:endParaRPr lang="en-GB"/>
          </a:p>
        </p:txBody>
      </p:sp>
    </p:spTree>
    <p:extLst>
      <p:ext uri="{BB962C8B-B14F-4D97-AF65-F5344CB8AC3E}">
        <p14:creationId xmlns:p14="http://schemas.microsoft.com/office/powerpoint/2010/main" val="2492451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FB07-E3B2-4E3D-8941-75BBC8EA8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9ECFDA-1F48-4702-A087-F38F002E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A40E27F2-2416-4E91-AFA4-40F564BF9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C24AB-5525-48E5-9B6D-FF1A1ACA1416}"/>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10/03/2023</a:t>
            </a:fld>
            <a:endParaRPr lang="en-GB" dirty="0"/>
          </a:p>
        </p:txBody>
      </p:sp>
      <p:sp>
        <p:nvSpPr>
          <p:cNvPr id="6" name="Footer Placeholder 5">
            <a:extLst>
              <a:ext uri="{FF2B5EF4-FFF2-40B4-BE49-F238E27FC236}">
                <a16:creationId xmlns:a16="http://schemas.microsoft.com/office/drawing/2014/main" id="{B68045B7-E463-43D1-AD7A-9BBF8046FE8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828D3E16-24E1-4459-A8E7-13DA2B0A0A80}"/>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2530004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7A4D-47A0-49F5-AFFB-143DB0474F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CC6F1A-F30D-44F6-9298-F5051539F6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D8E753-6AF5-4BE6-A398-7375A3B0B483}"/>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10/03/2023</a:t>
            </a:fld>
            <a:endParaRPr lang="en-GB" dirty="0"/>
          </a:p>
        </p:txBody>
      </p:sp>
      <p:sp>
        <p:nvSpPr>
          <p:cNvPr id="5" name="Footer Placeholder 4">
            <a:extLst>
              <a:ext uri="{FF2B5EF4-FFF2-40B4-BE49-F238E27FC236}">
                <a16:creationId xmlns:a16="http://schemas.microsoft.com/office/drawing/2014/main" id="{959880F7-A542-40B7-9C1A-D8525990555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8C810782-02CB-4CFC-984D-C2B5D623D13C}"/>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4070312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027201-9A46-4675-8FC6-C80C62EEE0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BBF73F-3E27-44B1-B3CB-2A5F8414D5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B80C6D-7B0E-48FB-BE02-BBF6B8319CE7}"/>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10/03/2023</a:t>
            </a:fld>
            <a:endParaRPr lang="en-GB" dirty="0"/>
          </a:p>
        </p:txBody>
      </p:sp>
      <p:sp>
        <p:nvSpPr>
          <p:cNvPr id="5" name="Footer Placeholder 4">
            <a:extLst>
              <a:ext uri="{FF2B5EF4-FFF2-40B4-BE49-F238E27FC236}">
                <a16:creationId xmlns:a16="http://schemas.microsoft.com/office/drawing/2014/main" id="{C452C6EF-9CE1-4390-8494-38673FA45691}"/>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5D9C5A8-9A74-42C1-806D-F3E4FC67194C}"/>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172286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B2B9-450C-70FC-A517-C92662E31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627898-E1AA-398B-5B30-A67E4307D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F2A32-CFFB-F261-ADFE-2343C8B15E60}"/>
              </a:ext>
            </a:extLst>
          </p:cNvPr>
          <p:cNvSpPr>
            <a:spLocks noGrp="1"/>
          </p:cNvSpPr>
          <p:nvPr>
            <p:ph type="dt" sz="half" idx="10"/>
          </p:nvPr>
        </p:nvSpPr>
        <p:spPr/>
        <p:txBody>
          <a:bodyPr/>
          <a:lstStyle/>
          <a:p>
            <a:fld id="{EA8C2EBF-5D67-4D46-AFEF-86BA42343AB9}" type="datetimeFigureOut">
              <a:rPr lang="en-GB" smtClean="0"/>
              <a:t>10/03/2023</a:t>
            </a:fld>
            <a:endParaRPr lang="en-GB"/>
          </a:p>
        </p:txBody>
      </p:sp>
      <p:sp>
        <p:nvSpPr>
          <p:cNvPr id="5" name="Footer Placeholder 4">
            <a:extLst>
              <a:ext uri="{FF2B5EF4-FFF2-40B4-BE49-F238E27FC236}">
                <a16:creationId xmlns:a16="http://schemas.microsoft.com/office/drawing/2014/main" id="{FECF5AE1-159E-A272-33DE-5E40CDF827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B73E7C-9E04-D617-B614-66968D2D6ED3}"/>
              </a:ext>
            </a:extLst>
          </p:cNvPr>
          <p:cNvSpPr>
            <a:spLocks noGrp="1"/>
          </p:cNvSpPr>
          <p:nvPr>
            <p:ph type="sldNum" sz="quarter" idx="12"/>
          </p:nvPr>
        </p:nvSpPr>
        <p:spPr/>
        <p:txBody>
          <a:bodyPr/>
          <a:lstStyle/>
          <a:p>
            <a:fld id="{19E854C0-C96F-4E05-AB29-0CB11B1AB3EC}" type="slidenum">
              <a:rPr lang="en-GB" smtClean="0"/>
              <a:t>‹#›</a:t>
            </a:fld>
            <a:endParaRPr lang="en-GB"/>
          </a:p>
        </p:txBody>
      </p:sp>
    </p:spTree>
    <p:extLst>
      <p:ext uri="{BB962C8B-B14F-4D97-AF65-F5344CB8AC3E}">
        <p14:creationId xmlns:p14="http://schemas.microsoft.com/office/powerpoint/2010/main" val="185274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F5C4-0CF5-C4C5-16A7-5E60BBD8E0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5DBA9A-EB9E-E5A8-C886-286F52EB6A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C78B45-DF11-038E-3989-37A0605F82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B632C8-B7AC-0DDB-E0BD-D4DEFADDD06F}"/>
              </a:ext>
            </a:extLst>
          </p:cNvPr>
          <p:cNvSpPr>
            <a:spLocks noGrp="1"/>
          </p:cNvSpPr>
          <p:nvPr>
            <p:ph type="dt" sz="half" idx="10"/>
          </p:nvPr>
        </p:nvSpPr>
        <p:spPr/>
        <p:txBody>
          <a:bodyPr/>
          <a:lstStyle/>
          <a:p>
            <a:fld id="{EA8C2EBF-5D67-4D46-AFEF-86BA42343AB9}" type="datetimeFigureOut">
              <a:rPr lang="en-GB" smtClean="0"/>
              <a:t>10/03/2023</a:t>
            </a:fld>
            <a:endParaRPr lang="en-GB"/>
          </a:p>
        </p:txBody>
      </p:sp>
      <p:sp>
        <p:nvSpPr>
          <p:cNvPr id="6" name="Footer Placeholder 5">
            <a:extLst>
              <a:ext uri="{FF2B5EF4-FFF2-40B4-BE49-F238E27FC236}">
                <a16:creationId xmlns:a16="http://schemas.microsoft.com/office/drawing/2014/main" id="{FC73A492-9CF9-85C6-65BE-E1E7BCBD4A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EA53A0-013E-8093-D3D8-0511F64FBF63}"/>
              </a:ext>
            </a:extLst>
          </p:cNvPr>
          <p:cNvSpPr>
            <a:spLocks noGrp="1"/>
          </p:cNvSpPr>
          <p:nvPr>
            <p:ph type="sldNum" sz="quarter" idx="12"/>
          </p:nvPr>
        </p:nvSpPr>
        <p:spPr/>
        <p:txBody>
          <a:bodyPr/>
          <a:lstStyle/>
          <a:p>
            <a:fld id="{19E854C0-C96F-4E05-AB29-0CB11B1AB3EC}" type="slidenum">
              <a:rPr lang="en-GB" smtClean="0"/>
              <a:t>‹#›</a:t>
            </a:fld>
            <a:endParaRPr lang="en-GB"/>
          </a:p>
        </p:txBody>
      </p:sp>
    </p:spTree>
    <p:extLst>
      <p:ext uri="{BB962C8B-B14F-4D97-AF65-F5344CB8AC3E}">
        <p14:creationId xmlns:p14="http://schemas.microsoft.com/office/powerpoint/2010/main" val="357770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95D7-8C82-23F0-C842-5BB3EA7A8E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4605C1-FB8B-4823-5285-CB51A46D8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B990C-DF01-BFAC-BED6-7DE1DB80AC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CED3832-F8FA-6705-E901-6040E64BA7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474BF-F1D0-F83A-8F14-9ABB90C3EC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FDC2DF-1006-D6CE-7182-9D9C0332E28F}"/>
              </a:ext>
            </a:extLst>
          </p:cNvPr>
          <p:cNvSpPr>
            <a:spLocks noGrp="1"/>
          </p:cNvSpPr>
          <p:nvPr>
            <p:ph type="dt" sz="half" idx="10"/>
          </p:nvPr>
        </p:nvSpPr>
        <p:spPr/>
        <p:txBody>
          <a:bodyPr/>
          <a:lstStyle/>
          <a:p>
            <a:fld id="{EA8C2EBF-5D67-4D46-AFEF-86BA42343AB9}" type="datetimeFigureOut">
              <a:rPr lang="en-GB" smtClean="0"/>
              <a:t>10/03/2023</a:t>
            </a:fld>
            <a:endParaRPr lang="en-GB"/>
          </a:p>
        </p:txBody>
      </p:sp>
      <p:sp>
        <p:nvSpPr>
          <p:cNvPr id="8" name="Footer Placeholder 7">
            <a:extLst>
              <a:ext uri="{FF2B5EF4-FFF2-40B4-BE49-F238E27FC236}">
                <a16:creationId xmlns:a16="http://schemas.microsoft.com/office/drawing/2014/main" id="{658870B5-E574-8715-1495-2CBB7481CE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8A2313-B26A-CF80-298B-96EFABA2F74E}"/>
              </a:ext>
            </a:extLst>
          </p:cNvPr>
          <p:cNvSpPr>
            <a:spLocks noGrp="1"/>
          </p:cNvSpPr>
          <p:nvPr>
            <p:ph type="sldNum" sz="quarter" idx="12"/>
          </p:nvPr>
        </p:nvSpPr>
        <p:spPr/>
        <p:txBody>
          <a:bodyPr/>
          <a:lstStyle/>
          <a:p>
            <a:fld id="{19E854C0-C96F-4E05-AB29-0CB11B1AB3EC}" type="slidenum">
              <a:rPr lang="en-GB" smtClean="0"/>
              <a:t>‹#›</a:t>
            </a:fld>
            <a:endParaRPr lang="en-GB"/>
          </a:p>
        </p:txBody>
      </p:sp>
    </p:spTree>
    <p:extLst>
      <p:ext uri="{BB962C8B-B14F-4D97-AF65-F5344CB8AC3E}">
        <p14:creationId xmlns:p14="http://schemas.microsoft.com/office/powerpoint/2010/main" val="180575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89B16-CC47-E445-CF2D-0B8DE367AA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D6F387-2496-2997-88AB-341C0FF98076}"/>
              </a:ext>
            </a:extLst>
          </p:cNvPr>
          <p:cNvSpPr>
            <a:spLocks noGrp="1"/>
          </p:cNvSpPr>
          <p:nvPr>
            <p:ph type="dt" sz="half" idx="10"/>
          </p:nvPr>
        </p:nvSpPr>
        <p:spPr/>
        <p:txBody>
          <a:bodyPr/>
          <a:lstStyle/>
          <a:p>
            <a:fld id="{EA8C2EBF-5D67-4D46-AFEF-86BA42343AB9}" type="datetimeFigureOut">
              <a:rPr lang="en-GB" smtClean="0"/>
              <a:t>10/03/2023</a:t>
            </a:fld>
            <a:endParaRPr lang="en-GB"/>
          </a:p>
        </p:txBody>
      </p:sp>
      <p:sp>
        <p:nvSpPr>
          <p:cNvPr id="4" name="Footer Placeholder 3">
            <a:extLst>
              <a:ext uri="{FF2B5EF4-FFF2-40B4-BE49-F238E27FC236}">
                <a16:creationId xmlns:a16="http://schemas.microsoft.com/office/drawing/2014/main" id="{59052934-2233-8F96-6574-707329515A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473D81-B819-A295-F00A-4434EC2143DE}"/>
              </a:ext>
            </a:extLst>
          </p:cNvPr>
          <p:cNvSpPr>
            <a:spLocks noGrp="1"/>
          </p:cNvSpPr>
          <p:nvPr>
            <p:ph type="sldNum" sz="quarter" idx="12"/>
          </p:nvPr>
        </p:nvSpPr>
        <p:spPr/>
        <p:txBody>
          <a:bodyPr/>
          <a:lstStyle/>
          <a:p>
            <a:fld id="{19E854C0-C96F-4E05-AB29-0CB11B1AB3EC}" type="slidenum">
              <a:rPr lang="en-GB" smtClean="0"/>
              <a:t>‹#›</a:t>
            </a:fld>
            <a:endParaRPr lang="en-GB"/>
          </a:p>
        </p:txBody>
      </p:sp>
    </p:spTree>
    <p:extLst>
      <p:ext uri="{BB962C8B-B14F-4D97-AF65-F5344CB8AC3E}">
        <p14:creationId xmlns:p14="http://schemas.microsoft.com/office/powerpoint/2010/main" val="31574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256E7-E534-2A88-1670-313BE9204B72}"/>
              </a:ext>
            </a:extLst>
          </p:cNvPr>
          <p:cNvSpPr>
            <a:spLocks noGrp="1"/>
          </p:cNvSpPr>
          <p:nvPr>
            <p:ph type="dt" sz="half" idx="10"/>
          </p:nvPr>
        </p:nvSpPr>
        <p:spPr/>
        <p:txBody>
          <a:bodyPr/>
          <a:lstStyle/>
          <a:p>
            <a:fld id="{EA8C2EBF-5D67-4D46-AFEF-86BA42343AB9}" type="datetimeFigureOut">
              <a:rPr lang="en-GB" smtClean="0"/>
              <a:t>10/03/2023</a:t>
            </a:fld>
            <a:endParaRPr lang="en-GB"/>
          </a:p>
        </p:txBody>
      </p:sp>
      <p:sp>
        <p:nvSpPr>
          <p:cNvPr id="3" name="Footer Placeholder 2">
            <a:extLst>
              <a:ext uri="{FF2B5EF4-FFF2-40B4-BE49-F238E27FC236}">
                <a16:creationId xmlns:a16="http://schemas.microsoft.com/office/drawing/2014/main" id="{4C9B23FF-936B-EB6F-C9B5-426AC513246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2E721D-C868-BE85-82D4-95F61241C3B9}"/>
              </a:ext>
            </a:extLst>
          </p:cNvPr>
          <p:cNvSpPr>
            <a:spLocks noGrp="1"/>
          </p:cNvSpPr>
          <p:nvPr>
            <p:ph type="sldNum" sz="quarter" idx="12"/>
          </p:nvPr>
        </p:nvSpPr>
        <p:spPr/>
        <p:txBody>
          <a:bodyPr/>
          <a:lstStyle/>
          <a:p>
            <a:fld id="{19E854C0-C96F-4E05-AB29-0CB11B1AB3EC}" type="slidenum">
              <a:rPr lang="en-GB" smtClean="0"/>
              <a:t>‹#›</a:t>
            </a:fld>
            <a:endParaRPr lang="en-GB"/>
          </a:p>
        </p:txBody>
      </p:sp>
    </p:spTree>
    <p:extLst>
      <p:ext uri="{BB962C8B-B14F-4D97-AF65-F5344CB8AC3E}">
        <p14:creationId xmlns:p14="http://schemas.microsoft.com/office/powerpoint/2010/main" val="400530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2240-7186-0E3E-107C-E28CD8338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B8BD9F-1F2F-6BA3-7FCC-6F3A6ED28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76CFD1-6144-F1DF-BE94-1A736767B6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04A48-151A-BB0A-4295-E2B67478D24B}"/>
              </a:ext>
            </a:extLst>
          </p:cNvPr>
          <p:cNvSpPr>
            <a:spLocks noGrp="1"/>
          </p:cNvSpPr>
          <p:nvPr>
            <p:ph type="dt" sz="half" idx="10"/>
          </p:nvPr>
        </p:nvSpPr>
        <p:spPr/>
        <p:txBody>
          <a:bodyPr/>
          <a:lstStyle/>
          <a:p>
            <a:fld id="{EA8C2EBF-5D67-4D46-AFEF-86BA42343AB9}" type="datetimeFigureOut">
              <a:rPr lang="en-GB" smtClean="0"/>
              <a:t>10/03/2023</a:t>
            </a:fld>
            <a:endParaRPr lang="en-GB"/>
          </a:p>
        </p:txBody>
      </p:sp>
      <p:sp>
        <p:nvSpPr>
          <p:cNvPr id="6" name="Footer Placeholder 5">
            <a:extLst>
              <a:ext uri="{FF2B5EF4-FFF2-40B4-BE49-F238E27FC236}">
                <a16:creationId xmlns:a16="http://schemas.microsoft.com/office/drawing/2014/main" id="{9C66F16B-4F7D-3EC3-EE79-046EEEC6FD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694ACE-8904-F6D6-13A5-2D0E960F46EF}"/>
              </a:ext>
            </a:extLst>
          </p:cNvPr>
          <p:cNvSpPr>
            <a:spLocks noGrp="1"/>
          </p:cNvSpPr>
          <p:nvPr>
            <p:ph type="sldNum" sz="quarter" idx="12"/>
          </p:nvPr>
        </p:nvSpPr>
        <p:spPr/>
        <p:txBody>
          <a:bodyPr/>
          <a:lstStyle/>
          <a:p>
            <a:fld id="{19E854C0-C96F-4E05-AB29-0CB11B1AB3EC}" type="slidenum">
              <a:rPr lang="en-GB" smtClean="0"/>
              <a:t>‹#›</a:t>
            </a:fld>
            <a:endParaRPr lang="en-GB"/>
          </a:p>
        </p:txBody>
      </p:sp>
    </p:spTree>
    <p:extLst>
      <p:ext uri="{BB962C8B-B14F-4D97-AF65-F5344CB8AC3E}">
        <p14:creationId xmlns:p14="http://schemas.microsoft.com/office/powerpoint/2010/main" val="398616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9EF8-79B6-2098-979B-3D7A5DBB2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4ED613-D754-FB31-10E6-8E2125BA6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081E1C-22B3-1686-F426-F3775C6DF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AAD2ED-89E8-F1B4-ACBE-9B214C47C1B9}"/>
              </a:ext>
            </a:extLst>
          </p:cNvPr>
          <p:cNvSpPr>
            <a:spLocks noGrp="1"/>
          </p:cNvSpPr>
          <p:nvPr>
            <p:ph type="dt" sz="half" idx="10"/>
          </p:nvPr>
        </p:nvSpPr>
        <p:spPr/>
        <p:txBody>
          <a:bodyPr/>
          <a:lstStyle/>
          <a:p>
            <a:fld id="{EA8C2EBF-5D67-4D46-AFEF-86BA42343AB9}" type="datetimeFigureOut">
              <a:rPr lang="en-GB" smtClean="0"/>
              <a:t>10/03/2023</a:t>
            </a:fld>
            <a:endParaRPr lang="en-GB"/>
          </a:p>
        </p:txBody>
      </p:sp>
      <p:sp>
        <p:nvSpPr>
          <p:cNvPr id="6" name="Footer Placeholder 5">
            <a:extLst>
              <a:ext uri="{FF2B5EF4-FFF2-40B4-BE49-F238E27FC236}">
                <a16:creationId xmlns:a16="http://schemas.microsoft.com/office/drawing/2014/main" id="{0B8CC8E6-5CC9-6B85-F2FC-0537AE466F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E3EA9B-5EFF-4399-3AE6-CA9DA9AF2927}"/>
              </a:ext>
            </a:extLst>
          </p:cNvPr>
          <p:cNvSpPr>
            <a:spLocks noGrp="1"/>
          </p:cNvSpPr>
          <p:nvPr>
            <p:ph type="sldNum" sz="quarter" idx="12"/>
          </p:nvPr>
        </p:nvSpPr>
        <p:spPr/>
        <p:txBody>
          <a:bodyPr/>
          <a:lstStyle/>
          <a:p>
            <a:fld id="{19E854C0-C96F-4E05-AB29-0CB11B1AB3EC}" type="slidenum">
              <a:rPr lang="en-GB" smtClean="0"/>
              <a:t>‹#›</a:t>
            </a:fld>
            <a:endParaRPr lang="en-GB"/>
          </a:p>
        </p:txBody>
      </p:sp>
    </p:spTree>
    <p:extLst>
      <p:ext uri="{BB962C8B-B14F-4D97-AF65-F5344CB8AC3E}">
        <p14:creationId xmlns:p14="http://schemas.microsoft.com/office/powerpoint/2010/main" val="279422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9BF548-BF39-C71C-056C-68825E9AF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DA4CBB-CA59-BD2F-677A-2EFA749E5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CA3FDD-2474-49A3-AAF4-F7E224F92E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C2EBF-5D67-4D46-AFEF-86BA42343AB9}" type="datetimeFigureOut">
              <a:rPr lang="en-GB" smtClean="0"/>
              <a:t>10/03/2023</a:t>
            </a:fld>
            <a:endParaRPr lang="en-GB"/>
          </a:p>
        </p:txBody>
      </p:sp>
      <p:sp>
        <p:nvSpPr>
          <p:cNvPr id="5" name="Footer Placeholder 4">
            <a:extLst>
              <a:ext uri="{FF2B5EF4-FFF2-40B4-BE49-F238E27FC236}">
                <a16:creationId xmlns:a16="http://schemas.microsoft.com/office/drawing/2014/main" id="{24F3D5A8-1C3D-FFAD-C6ED-9B4D4390F8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9823B6-63AF-4D15-9AC6-8C008AC4D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854C0-C96F-4E05-AB29-0CB11B1AB3EC}" type="slidenum">
              <a:rPr lang="en-GB" smtClean="0"/>
              <a:t>‹#›</a:t>
            </a:fld>
            <a:endParaRPr lang="en-GB"/>
          </a:p>
        </p:txBody>
      </p:sp>
    </p:spTree>
    <p:extLst>
      <p:ext uri="{BB962C8B-B14F-4D97-AF65-F5344CB8AC3E}">
        <p14:creationId xmlns:p14="http://schemas.microsoft.com/office/powerpoint/2010/main" val="47973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9064E-8CB3-4B80-80A3-FA23A35D6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7C9726-C254-4351-AB8B-48033DEFB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4E3289D7-904A-4BD5-9DEE-C2A2BFB540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5B33B-EB00-4CB3-A79B-76997B985EBC}" type="slidenum">
              <a:rPr lang="en-GB" smtClean="0"/>
              <a:t>‹#›</a:t>
            </a:fld>
            <a:endParaRPr lang="en-GB" dirty="0"/>
          </a:p>
        </p:txBody>
      </p:sp>
      <p:pic>
        <p:nvPicPr>
          <p:cNvPr id="7" name="Picture 6">
            <a:extLst>
              <a:ext uri="{FF2B5EF4-FFF2-40B4-BE49-F238E27FC236}">
                <a16:creationId xmlns:a16="http://schemas.microsoft.com/office/drawing/2014/main" id="{1FC77122-F8E9-47C5-A56F-9A749FD78520}"/>
              </a:ext>
            </a:extLst>
          </p:cNvPr>
          <p:cNvPicPr>
            <a:picLocks noChangeAspect="1"/>
          </p:cNvPicPr>
          <p:nvPr userDrawn="1"/>
        </p:nvPicPr>
        <p:blipFill rotWithShape="1">
          <a:blip r:embed="rId13" cstate="screen">
            <a:alphaModFix amt="5000"/>
            <a:extLst>
              <a:ext uri="{28A0092B-C50C-407E-A947-70E740481C1C}">
                <a14:useLocalDpi xmlns:a14="http://schemas.microsoft.com/office/drawing/2010/main"/>
              </a:ext>
            </a:extLst>
          </a:blip>
          <a:srcRect r="17423" b="15777"/>
          <a:stretch/>
        </p:blipFill>
        <p:spPr>
          <a:xfrm>
            <a:off x="6146157" y="1258468"/>
            <a:ext cx="6045844" cy="5677909"/>
          </a:xfrm>
          <a:prstGeom prst="rect">
            <a:avLst/>
          </a:prstGeom>
        </p:spPr>
      </p:pic>
      <p:pic>
        <p:nvPicPr>
          <p:cNvPr id="8" name="Picture 7">
            <a:extLst>
              <a:ext uri="{FF2B5EF4-FFF2-40B4-BE49-F238E27FC236}">
                <a16:creationId xmlns:a16="http://schemas.microsoft.com/office/drawing/2014/main" id="{2DACE4C9-3108-4642-83B6-5620C70EA75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401865" y="294776"/>
            <a:ext cx="3667499" cy="1056946"/>
          </a:xfrm>
          <a:prstGeom prst="rect">
            <a:avLst/>
          </a:prstGeom>
        </p:spPr>
      </p:pic>
    </p:spTree>
    <p:extLst>
      <p:ext uri="{BB962C8B-B14F-4D97-AF65-F5344CB8AC3E}">
        <p14:creationId xmlns:p14="http://schemas.microsoft.com/office/powerpoint/2010/main" val="1359160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1BA6769-8BAC-4F1E-2423-EF33EBB21C19}"/>
              </a:ext>
            </a:extLst>
          </p:cNvPr>
          <p:cNvSpPr txBox="1">
            <a:spLocks/>
          </p:cNvSpPr>
          <p:nvPr/>
        </p:nvSpPr>
        <p:spPr>
          <a:xfrm>
            <a:off x="693821" y="2383890"/>
            <a:ext cx="10515600" cy="140846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rPr>
              <a:t>Review and Progress Meeting Assessment Points</a:t>
            </a:r>
          </a:p>
        </p:txBody>
      </p:sp>
    </p:spTree>
    <p:extLst>
      <p:ext uri="{BB962C8B-B14F-4D97-AF65-F5344CB8AC3E}">
        <p14:creationId xmlns:p14="http://schemas.microsoft.com/office/powerpoint/2010/main" val="2969602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88227-B972-4971-B386-749316FA1D22}"/>
              </a:ext>
            </a:extLst>
          </p:cNvPr>
          <p:cNvSpPr>
            <a:spLocks noGrp="1"/>
          </p:cNvSpPr>
          <p:nvPr>
            <p:ph type="title"/>
          </p:nvPr>
        </p:nvSpPr>
        <p:spPr>
          <a:xfrm>
            <a:off x="162338" y="159909"/>
            <a:ext cx="8631805" cy="1042255"/>
          </a:xfrm>
        </p:spPr>
        <p:txBody>
          <a:bodyPr>
            <a:normAutofit fontScale="90000"/>
          </a:bodyPr>
          <a:lstStyle/>
          <a:p>
            <a:r>
              <a:rPr lang="en-GB" b="1" dirty="0"/>
              <a:t>Review Meeting and Progress Meeting</a:t>
            </a:r>
          </a:p>
        </p:txBody>
      </p:sp>
      <p:sp>
        <p:nvSpPr>
          <p:cNvPr id="3" name="Content Placeholder 2">
            <a:extLst>
              <a:ext uri="{FF2B5EF4-FFF2-40B4-BE49-F238E27FC236}">
                <a16:creationId xmlns:a16="http://schemas.microsoft.com/office/drawing/2014/main" id="{80EDF180-AECE-4233-A2DC-99DBF7163E73}"/>
              </a:ext>
            </a:extLst>
          </p:cNvPr>
          <p:cNvSpPr>
            <a:spLocks noGrp="1"/>
          </p:cNvSpPr>
          <p:nvPr>
            <p:ph idx="1"/>
          </p:nvPr>
        </p:nvSpPr>
        <p:spPr/>
        <p:txBody>
          <a:bodyPr/>
          <a:lstStyle/>
          <a:p>
            <a:r>
              <a:rPr lang="en-GB" dirty="0"/>
              <a:t>One of these should be completed face to face</a:t>
            </a:r>
          </a:p>
          <a:p>
            <a:r>
              <a:rPr lang="en-GB" dirty="0"/>
              <a:t>The other is then completed online</a:t>
            </a:r>
          </a:p>
          <a:p>
            <a:r>
              <a:rPr lang="en-GB" dirty="0"/>
              <a:t>In attendance there should be the University Tutor, Associate Teacher and a Mentor from the school</a:t>
            </a:r>
          </a:p>
          <a:p>
            <a:r>
              <a:rPr lang="en-GB" dirty="0"/>
              <a:t>The Associate Teacher should come to this meeting with their Critical Incident completed and ready to share – up to 5 pieces of evidence CAN be bought to support the Critical Incident for discussion. </a:t>
            </a:r>
          </a:p>
        </p:txBody>
      </p:sp>
    </p:spTree>
    <p:extLst>
      <p:ext uri="{BB962C8B-B14F-4D97-AF65-F5344CB8AC3E}">
        <p14:creationId xmlns:p14="http://schemas.microsoft.com/office/powerpoint/2010/main" val="366942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71055" y="2288518"/>
            <a:ext cx="11405695"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When making a judgement for the </a:t>
            </a:r>
            <a:r>
              <a:rPr kumimoji="0" lang="en-GB" altLang="en-US" sz="16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1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consider the Associate Teachers’ overall performance to date and make a ‘best fit ‘judgement based upon performance against all of the BCU Curriculum Key Themes as recorded in the  BCU Formative Assessment Tracker.</a:t>
            </a: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the Associate Teachers’ progress and attainment against Part 2 of the Teachers’ Standards.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1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Associate Teachers who are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on track</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to be awarded QTS will be demonstrating their competence in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most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of the BCU Curriculum Key Themes at the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Working Towards</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level.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If the Associate Teacher is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not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able to demonstrate their competence in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one or more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of the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BCU Curriculum Key Themes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Working Towards</a:t>
            </a:r>
            <a:r>
              <a:rPr kumimoji="0" lang="en-GB" altLang="en-US" sz="16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level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and/or is not fully engaged or responding to advice and feedback</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their progress is judged as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requiring improvement.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Please identify targets and strategies for improvement with the Associate Teacher and complete the RAPID IMPROVEMENT TARGETS form. </a:t>
            </a: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Please email a copy of the </a:t>
            </a:r>
            <a:r>
              <a:rPr kumimoji="0" lang="en-GB" altLang="en-US" sz="16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RAPID IMPROVEMENT TARGETS </a:t>
            </a: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to: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Course/Year Leads</a:t>
            </a: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373430" y="152888"/>
            <a:ext cx="495962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Review meeting 1</a:t>
            </a:r>
          </a:p>
          <a:p>
            <a:pPr>
              <a:defRPr/>
            </a:pPr>
            <a:r>
              <a:rPr kumimoji="0" lang="en-GB" sz="1600" b="0" i="0" u="none" strike="noStrike" kern="1200" cap="none" spc="0" normalizeH="0" baseline="0" noProof="0" dirty="0">
                <a:ln>
                  <a:noFill/>
                </a:ln>
                <a:solidFill>
                  <a:srgbClr val="7030A0"/>
                </a:solidFill>
                <a:effectLst/>
                <a:uLnTx/>
                <a:uFillTx/>
                <a:latin typeface="Calibri" panose="020F0502020204030204"/>
                <a:ea typeface="+mn-ea"/>
                <a:cs typeface="+mn-cs"/>
              </a:rPr>
              <a:t>(Mid-point)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571054" y="1140575"/>
            <a:ext cx="313425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 Year1 (SBT1: Part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PGCE (SBT1)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8022612" y="564482"/>
            <a:ext cx="3598333"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1 will take place between the Associate Teacher, class teacher (or school mentor) and university tutor.</a:t>
            </a:r>
          </a:p>
        </p:txBody>
      </p:sp>
      <p:pic>
        <p:nvPicPr>
          <p:cNvPr id="9" name="Picture 8">
            <a:extLst>
              <a:ext uri="{FF2B5EF4-FFF2-40B4-BE49-F238E27FC236}">
                <a16:creationId xmlns:a16="http://schemas.microsoft.com/office/drawing/2014/main" id="{EA56CB5B-B933-E1CC-D3FD-867FADD23948}"/>
              </a:ext>
            </a:extLst>
          </p:cNvPr>
          <p:cNvPicPr>
            <a:picLocks noChangeAspect="1"/>
          </p:cNvPicPr>
          <p:nvPr/>
        </p:nvPicPr>
        <p:blipFill>
          <a:blip r:embed="rId3"/>
          <a:stretch>
            <a:fillRect/>
          </a:stretch>
        </p:blipFill>
        <p:spPr>
          <a:xfrm>
            <a:off x="4454221" y="0"/>
            <a:ext cx="2958560" cy="2540985"/>
          </a:xfrm>
          <a:prstGeom prst="rect">
            <a:avLst/>
          </a:prstGeom>
        </p:spPr>
      </p:pic>
    </p:spTree>
    <p:extLst>
      <p:ext uri="{BB962C8B-B14F-4D97-AF65-F5344CB8AC3E}">
        <p14:creationId xmlns:p14="http://schemas.microsoft.com/office/powerpoint/2010/main" val="401748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314" y="149942"/>
            <a:ext cx="3627865" cy="902811"/>
          </a:xfrm>
        </p:spPr>
        <p:txBody>
          <a:bodyPr>
            <a:normAutofit fontScale="90000"/>
          </a:bodyPr>
          <a:lstStyle/>
          <a:p>
            <a:br>
              <a:rPr lang="en-GB" altLang="en-US" sz="18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br>
            <a:r>
              <a:rPr lang="en-GB" altLang="en-US" sz="27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t>Progress meeting 1</a:t>
            </a:r>
            <a:br>
              <a:rPr lang="en-GB" altLang="en-US" sz="27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b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(End of SBT1)</a:t>
            </a:r>
            <a:b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br>
            <a:br>
              <a:rPr lang="en-GB" altLang="en-US" sz="1600" dirty="0"/>
            </a:br>
            <a:endParaRPr lang="en-GB" sz="2000" dirty="0"/>
          </a:p>
        </p:txBody>
      </p:sp>
      <p:sp>
        <p:nvSpPr>
          <p:cNvPr id="4" name="Rectangle 1"/>
          <p:cNvSpPr>
            <a:spLocks noGrp="1" noChangeArrowheads="1"/>
          </p:cNvSpPr>
          <p:nvPr>
            <p:ph idx="1"/>
          </p:nvPr>
        </p:nvSpPr>
        <p:spPr bwMode="auto">
          <a:xfrm>
            <a:off x="230114" y="2644293"/>
            <a:ext cx="1169137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1pPr>
            <a:lvl2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2pPr>
            <a:lvl3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3pPr>
            <a:lvl4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4pPr>
            <a:lvl5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5pPr>
            <a:lvl6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6pPr>
            <a:lvl7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7pPr>
            <a:lvl8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8pPr>
            <a:lvl9pPr eaLnBrk="0" fontAlgn="base" hangingPunct="0">
              <a:spcBef>
                <a:spcPct val="0"/>
              </a:spcBef>
              <a:spcAft>
                <a:spcPct val="0"/>
              </a:spcAft>
              <a:tabLst>
                <a:tab pos="3302000" algn="l"/>
                <a:tab pos="3835400" algn="l"/>
              </a:tabLst>
              <a:defRPr>
                <a:solidFill>
                  <a:schemeClr val="tx1"/>
                </a:solidFill>
                <a:latin typeface="Arial" panose="020B0604020202020204" pitchFamily="34" charset="0"/>
              </a:defRPr>
            </a:lvl9pPr>
          </a:lstStyle>
          <a:p>
            <a:pPr marL="0" indent="0">
              <a:lnSpc>
                <a:spcPct val="100000"/>
              </a:lnSpc>
              <a:buNone/>
            </a:pPr>
            <a:r>
              <a:rPr lang="en-GB" altLang="en-US" sz="1400" b="1" i="1" dirty="0">
                <a:ea typeface="Times New Roman" panose="02020603050405020304" pitchFamily="18" charset="0"/>
                <a:cs typeface="Arial" panose="020B0604020202020204" pitchFamily="34" charset="0"/>
              </a:rPr>
              <a:t>The BCU Formative Assessment Tracker incorporates the Teachers’ Standards so it is the assessment tool that is used to make a summative judgement for the award of QTS.</a:t>
            </a:r>
            <a:endParaRPr lang="en-GB" altLang="en-US" sz="1400" dirty="0"/>
          </a:p>
          <a:p>
            <a:pPr marL="0" indent="0">
              <a:lnSpc>
                <a:spcPct val="100000"/>
              </a:lnSpc>
              <a:buNone/>
            </a:pPr>
            <a:r>
              <a:rPr lang="en-GB" altLang="en-US" sz="1400" dirty="0">
                <a:ea typeface="Arial" panose="020B0604020202020204" pitchFamily="34" charset="0"/>
                <a:cs typeface="Arial" panose="020B0604020202020204" pitchFamily="34" charset="0"/>
              </a:rPr>
              <a:t>When making a judgement for the </a:t>
            </a:r>
            <a:r>
              <a:rPr lang="en-GB" altLang="en-US" sz="1400" b="1" i="1" dirty="0">
                <a:ea typeface="Arial" panose="020B0604020202020204" pitchFamily="34" charset="0"/>
                <a:cs typeface="Arial" panose="020B0604020202020204" pitchFamily="34" charset="0"/>
              </a:rPr>
              <a:t>Progress Meeting 1 </a:t>
            </a:r>
            <a:r>
              <a:rPr lang="en-GB" altLang="en-US" sz="1400" dirty="0">
                <a:ea typeface="Arial" panose="020B0604020202020204" pitchFamily="34" charset="0"/>
                <a:cs typeface="Arial" panose="020B0604020202020204" pitchFamily="34" charset="0"/>
              </a:rPr>
              <a:t>consider the Associate Teachers’ overall performance to date and make a ‘best fit ‘judgement based upon performance against all of the BCU Key Themes as recorded in the  Assessment Criteria. </a:t>
            </a:r>
            <a:endParaRPr lang="en-GB" altLang="en-US" sz="1400" dirty="0"/>
          </a:p>
          <a:p>
            <a:pPr marL="0" indent="0">
              <a:lnSpc>
                <a:spcPct val="100000"/>
              </a:lnSpc>
              <a:buNone/>
            </a:pPr>
            <a:r>
              <a:rPr lang="en-GB" altLang="en-US" sz="1400" dirty="0">
                <a:solidFill>
                  <a:srgbClr val="000000"/>
                </a:solidFill>
                <a:ea typeface="Arial" panose="020B0604020202020204" pitchFamily="34" charset="0"/>
                <a:cs typeface="Arial" panose="020B0604020202020204" pitchFamily="34" charset="0"/>
              </a:rPr>
              <a:t>If the Associate Teacher has any </a:t>
            </a:r>
            <a:r>
              <a:rPr lang="en-GB" altLang="en-US" sz="1400" b="1" dirty="0">
                <a:solidFill>
                  <a:srgbClr val="000000"/>
                </a:solidFill>
                <a:ea typeface="Arial" panose="020B0604020202020204" pitchFamily="34" charset="0"/>
                <a:cs typeface="Arial" panose="020B0604020202020204" pitchFamily="34" charset="0"/>
              </a:rPr>
              <a:t>RAPID IMPROVEMENT TARGETS</a:t>
            </a:r>
            <a:r>
              <a:rPr lang="en-GB" altLang="en-US" sz="1400" dirty="0">
                <a:solidFill>
                  <a:srgbClr val="000000"/>
                </a:solidFill>
                <a:ea typeface="Arial" panose="020B0604020202020204" pitchFamily="34" charset="0"/>
                <a:cs typeface="Arial" panose="020B0604020202020204" pitchFamily="34" charset="0"/>
              </a:rPr>
              <a:t> outstanding from during the placement, please review these during Progress Meeting 1.</a:t>
            </a:r>
            <a:endParaRPr lang="en-GB" altLang="en-US" sz="1400" dirty="0"/>
          </a:p>
          <a:p>
            <a:pPr marL="0" indent="0">
              <a:lnSpc>
                <a:spcPct val="100000"/>
              </a:lnSpc>
              <a:buNone/>
            </a:pPr>
            <a:r>
              <a:rPr lang="en-GB" altLang="en-US" sz="1400" dirty="0">
                <a:ea typeface="Arial" panose="020B0604020202020204" pitchFamily="34" charset="0"/>
                <a:cs typeface="Arial" panose="020B0604020202020204" pitchFamily="34" charset="0"/>
              </a:rPr>
              <a:t>Review the Associate Teachers’ progress and attainment against Part 2 of the Teachers’ Standards. </a:t>
            </a:r>
          </a:p>
          <a:p>
            <a:pPr marL="0" indent="0">
              <a:lnSpc>
                <a:spcPct val="100000"/>
              </a:lnSpc>
              <a:buNone/>
            </a:pPr>
            <a:endParaRPr lang="en-GB" altLang="en-US" sz="1400" dirty="0"/>
          </a:p>
          <a:p>
            <a:pPr marL="0" indent="0">
              <a:lnSpc>
                <a:spcPct val="100000"/>
              </a:lnSpc>
              <a:buNone/>
            </a:pPr>
            <a:r>
              <a:rPr lang="en-GB" altLang="en-US" sz="1400" b="1" dirty="0">
                <a:ea typeface="Arial" panose="020B0604020202020204" pitchFamily="34" charset="0"/>
                <a:cs typeface="Arial" panose="020B0604020202020204" pitchFamily="34" charset="0"/>
              </a:rPr>
              <a:t>Progress Meeting 1 </a:t>
            </a:r>
            <a:r>
              <a:rPr lang="en-GB" altLang="en-US" sz="1400" dirty="0">
                <a:ea typeface="Arial" panose="020B0604020202020204" pitchFamily="34" charset="0"/>
                <a:cs typeface="Arial" panose="020B0604020202020204" pitchFamily="34" charset="0"/>
              </a:rPr>
              <a:t>– Associate Teachers who are </a:t>
            </a:r>
            <a:r>
              <a:rPr lang="en-GB" altLang="en-US" sz="1400" b="1" dirty="0">
                <a:ea typeface="Arial" panose="020B0604020202020204" pitchFamily="34" charset="0"/>
                <a:cs typeface="Arial" panose="020B0604020202020204" pitchFamily="34" charset="0"/>
              </a:rPr>
              <a:t>on track</a:t>
            </a:r>
            <a:r>
              <a:rPr lang="en-GB" altLang="en-US" sz="1400" dirty="0">
                <a:ea typeface="Arial" panose="020B0604020202020204" pitchFamily="34" charset="0"/>
                <a:cs typeface="Arial" panose="020B0604020202020204" pitchFamily="34" charset="0"/>
              </a:rPr>
              <a:t> to be awarded QTS will be demonstrating their competence in </a:t>
            </a:r>
            <a:r>
              <a:rPr lang="en-GB" altLang="en-US" sz="1400" b="1" dirty="0">
                <a:ea typeface="Arial" panose="020B0604020202020204" pitchFamily="34" charset="0"/>
                <a:cs typeface="Arial" panose="020B0604020202020204" pitchFamily="34" charset="0"/>
              </a:rPr>
              <a:t>all </a:t>
            </a:r>
            <a:r>
              <a:rPr lang="en-GB" altLang="en-US" sz="1400" dirty="0">
                <a:ea typeface="Arial" panose="020B0604020202020204" pitchFamily="34" charset="0"/>
                <a:cs typeface="Arial" panose="020B0604020202020204" pitchFamily="34" charset="0"/>
              </a:rPr>
              <a:t>of the BCU Curriculum Key Themes at the </a:t>
            </a:r>
            <a:r>
              <a:rPr lang="en-GB" altLang="en-US" sz="1400" b="1" dirty="0">
                <a:ea typeface="Arial" panose="020B0604020202020204" pitchFamily="34" charset="0"/>
                <a:cs typeface="Arial" panose="020B0604020202020204" pitchFamily="34" charset="0"/>
              </a:rPr>
              <a:t>Working Towards</a:t>
            </a:r>
            <a:r>
              <a:rPr lang="en-GB" altLang="en-US" sz="1400" dirty="0">
                <a:ea typeface="Arial" panose="020B0604020202020204" pitchFamily="34" charset="0"/>
                <a:cs typeface="Arial" panose="020B0604020202020204" pitchFamily="34" charset="0"/>
              </a:rPr>
              <a:t> level.</a:t>
            </a:r>
          </a:p>
          <a:p>
            <a:pPr marL="0" indent="0">
              <a:lnSpc>
                <a:spcPct val="100000"/>
              </a:lnSpc>
              <a:buNone/>
            </a:pPr>
            <a:endParaRPr lang="en-GB" altLang="en-US" sz="1400" dirty="0"/>
          </a:p>
          <a:p>
            <a:pPr marL="0" indent="0">
              <a:lnSpc>
                <a:spcPct val="100000"/>
              </a:lnSpc>
              <a:buNone/>
            </a:pPr>
            <a:r>
              <a:rPr lang="en-GB" altLang="en-US" sz="1400" dirty="0">
                <a:ea typeface="Times New Roman" panose="02020603050405020304" pitchFamily="18" charset="0"/>
                <a:cs typeface="Arial" panose="020B0604020202020204" pitchFamily="34" charset="0"/>
              </a:rPr>
              <a:t>If the Associate Teacher is not able to demonstrate their competence </a:t>
            </a:r>
            <a:r>
              <a:rPr lang="en-GB" altLang="en-US" sz="1400" b="1" dirty="0">
                <a:ea typeface="Times New Roman" panose="02020603050405020304" pitchFamily="18" charset="0"/>
                <a:cs typeface="Arial" panose="020B0604020202020204" pitchFamily="34" charset="0"/>
              </a:rPr>
              <a:t>within all areas </a:t>
            </a:r>
            <a:r>
              <a:rPr lang="en-GB" altLang="en-US" sz="1400" dirty="0">
                <a:ea typeface="Times New Roman" panose="02020603050405020304" pitchFamily="18" charset="0"/>
                <a:cs typeface="Arial" panose="020B0604020202020204" pitchFamily="34" charset="0"/>
              </a:rPr>
              <a:t>of the </a:t>
            </a:r>
            <a:r>
              <a:rPr lang="en-GB" altLang="en-US" sz="1400" dirty="0">
                <a:ea typeface="Arial" panose="020B0604020202020204" pitchFamily="34" charset="0"/>
                <a:cs typeface="Arial" panose="020B0604020202020204" pitchFamily="34" charset="0"/>
              </a:rPr>
              <a:t>BCU Curriculum Key Themes </a:t>
            </a:r>
            <a:r>
              <a:rPr lang="en-GB" altLang="en-US" sz="1400" dirty="0">
                <a:ea typeface="Times New Roman" panose="02020603050405020304" pitchFamily="18" charset="0"/>
                <a:cs typeface="Arial" panose="020B0604020202020204" pitchFamily="34" charset="0"/>
              </a:rPr>
              <a:t>at </a:t>
            </a:r>
            <a:r>
              <a:rPr lang="en-GB" altLang="en-US" sz="1400" b="1" dirty="0">
                <a:ea typeface="Times New Roman" panose="02020603050405020304" pitchFamily="18" charset="0"/>
                <a:cs typeface="Arial" panose="020B0604020202020204" pitchFamily="34" charset="0"/>
              </a:rPr>
              <a:t>Working Towards level </a:t>
            </a:r>
            <a:r>
              <a:rPr lang="en-GB" altLang="en-US" sz="1400" dirty="0">
                <a:ea typeface="Times New Roman" panose="02020603050405020304" pitchFamily="18" charset="0"/>
                <a:cs typeface="Arial" panose="020B0604020202020204" pitchFamily="34" charset="0"/>
              </a:rPr>
              <a:t>and/or is </a:t>
            </a:r>
            <a:r>
              <a:rPr lang="en-GB" altLang="en-US" sz="1400" b="1" dirty="0">
                <a:ea typeface="Times New Roman" panose="02020603050405020304" pitchFamily="18" charset="0"/>
                <a:cs typeface="Arial" panose="020B0604020202020204" pitchFamily="34" charset="0"/>
              </a:rPr>
              <a:t>not </a:t>
            </a:r>
            <a:r>
              <a:rPr lang="en-GB" altLang="en-US" sz="1400" dirty="0">
                <a:ea typeface="Times New Roman" panose="02020603050405020304" pitchFamily="18" charset="0"/>
                <a:cs typeface="Arial" panose="020B0604020202020204" pitchFamily="34" charset="0"/>
              </a:rPr>
              <a:t>fully engaged or responding to advice and feedback</a:t>
            </a:r>
            <a:r>
              <a:rPr lang="en-GB" altLang="en-US" sz="1400" b="1" dirty="0">
                <a:ea typeface="Times New Roman" panose="02020603050405020304" pitchFamily="18" charset="0"/>
                <a:cs typeface="Arial" panose="020B0604020202020204" pitchFamily="34" charset="0"/>
              </a:rPr>
              <a:t> </a:t>
            </a:r>
            <a:r>
              <a:rPr lang="en-GB" altLang="en-US" sz="1400" dirty="0">
                <a:ea typeface="Times New Roman" panose="02020603050405020304" pitchFamily="18" charset="0"/>
                <a:cs typeface="Arial" panose="020B0604020202020204" pitchFamily="34" charset="0"/>
              </a:rPr>
              <a:t>their progress is judged as </a:t>
            </a:r>
            <a:r>
              <a:rPr lang="en-GB" altLang="en-US" sz="1400" b="1" dirty="0">
                <a:ea typeface="Times New Roman" panose="02020603050405020304" pitchFamily="18" charset="0"/>
                <a:cs typeface="Arial" panose="020B0604020202020204" pitchFamily="34" charset="0"/>
              </a:rPr>
              <a:t>Failed Placement. </a:t>
            </a:r>
          </a:p>
          <a:p>
            <a:pPr marL="0" indent="0">
              <a:lnSpc>
                <a:spcPct val="100000"/>
              </a:lnSpc>
              <a:buNone/>
            </a:pPr>
            <a:endParaRPr lang="en-GB" altLang="en-US" sz="1400" b="1" dirty="0">
              <a:ea typeface="Times New Roman" panose="02020603050405020304" pitchFamily="18" charset="0"/>
              <a:cs typeface="Arial" panose="020B0604020202020204" pitchFamily="34" charset="0"/>
            </a:endParaRPr>
          </a:p>
          <a:p>
            <a:pPr marL="0" indent="0">
              <a:lnSpc>
                <a:spcPct val="100000"/>
              </a:lnSpc>
              <a:buNone/>
            </a:pPr>
            <a:r>
              <a:rPr lang="en-GB" altLang="en-US" sz="1400" dirty="0">
                <a:ea typeface="Arial" panose="020B0604020202020204" pitchFamily="34" charset="0"/>
                <a:cs typeface="Arial" panose="020B0604020202020204" pitchFamily="34" charset="0"/>
              </a:rPr>
              <a:t>Associate Teacher has taught phonics/guided reading  - yes/no</a:t>
            </a:r>
            <a:endParaRPr lang="en-GB" altLang="en-US" sz="1400" dirty="0"/>
          </a:p>
          <a:p>
            <a:pPr marL="0" indent="0">
              <a:lnSpc>
                <a:spcPct val="100000"/>
              </a:lnSpc>
              <a:buNone/>
            </a:pPr>
            <a:r>
              <a:rPr lang="en-GB" altLang="en-US" sz="1400" dirty="0">
                <a:solidFill>
                  <a:srgbClr val="000000"/>
                </a:solidFill>
                <a:ea typeface="Arial" panose="020B0604020202020204" pitchFamily="34" charset="0"/>
                <a:cs typeface="Arial" panose="020B0604020202020204" pitchFamily="34" charset="0"/>
              </a:rPr>
              <a:t>If the  Associate Teacher still requires further experience of teaching phonics/ guided reading, include as a target for their next placement. </a:t>
            </a:r>
            <a:endParaRPr lang="en-GB" altLang="en-US" sz="1400" dirty="0"/>
          </a:p>
          <a:p>
            <a:pPr marL="0" indent="0">
              <a:lnSpc>
                <a:spcPct val="100000"/>
              </a:lnSpc>
              <a:buNone/>
            </a:pPr>
            <a:r>
              <a:rPr lang="en-GB" altLang="en-US" sz="1400" dirty="0">
                <a:ea typeface="Arial" panose="020B0604020202020204" pitchFamily="34" charset="0"/>
                <a:cs typeface="Arial" panose="020B0604020202020204" pitchFamily="34" charset="0"/>
              </a:rPr>
              <a:t>Please email a copy of the </a:t>
            </a:r>
            <a:r>
              <a:rPr lang="en-GB" altLang="en-US" sz="1400" b="1" dirty="0">
                <a:ea typeface="Arial" panose="020B0604020202020204" pitchFamily="34" charset="0"/>
                <a:cs typeface="Arial" panose="020B0604020202020204" pitchFamily="34" charset="0"/>
              </a:rPr>
              <a:t>RAPID IMPROVEMENT TARGETS </a:t>
            </a:r>
            <a:r>
              <a:rPr lang="en-GB" altLang="en-US" sz="1400" dirty="0">
                <a:ea typeface="Arial" panose="020B0604020202020204" pitchFamily="34" charset="0"/>
                <a:cs typeface="Arial" panose="020B0604020202020204" pitchFamily="34" charset="0"/>
              </a:rPr>
              <a:t>to: </a:t>
            </a:r>
            <a:r>
              <a:rPr lang="en-GB" altLang="en-US" sz="1400" dirty="0">
                <a:cs typeface="Arial" panose="020B0604020202020204" pitchFamily="34" charset="0"/>
              </a:rPr>
              <a:t>Course/Year Leads</a:t>
            </a:r>
          </a:p>
          <a:p>
            <a:pPr marL="0" indent="0">
              <a:lnSpc>
                <a:spcPct val="100000"/>
              </a:lnSpc>
              <a:buNone/>
            </a:pPr>
            <a:endParaRPr lang="en-GB" altLang="en-US" sz="1800" dirty="0"/>
          </a:p>
        </p:txBody>
      </p:sp>
      <p:sp>
        <p:nvSpPr>
          <p:cNvPr id="6" name="TextBox 5"/>
          <p:cNvSpPr txBox="1"/>
          <p:nvPr/>
        </p:nvSpPr>
        <p:spPr>
          <a:xfrm>
            <a:off x="425626" y="1331788"/>
            <a:ext cx="315246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 Year 1 (SBT1: Part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PGCE (SBT1)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8051057" y="720443"/>
            <a:ext cx="3598333"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Progress Meeting 1 will take place between the Associate Teacher, class teacher (or school mentor) and university tutor.</a:t>
            </a:r>
          </a:p>
        </p:txBody>
      </p:sp>
      <p:pic>
        <p:nvPicPr>
          <p:cNvPr id="3" name="Picture 2">
            <a:extLst>
              <a:ext uri="{FF2B5EF4-FFF2-40B4-BE49-F238E27FC236}">
                <a16:creationId xmlns:a16="http://schemas.microsoft.com/office/drawing/2014/main" id="{6669009F-AE1C-B760-92FC-367D0C4C7919}"/>
              </a:ext>
            </a:extLst>
          </p:cNvPr>
          <p:cNvPicPr>
            <a:picLocks noChangeAspect="1"/>
          </p:cNvPicPr>
          <p:nvPr/>
        </p:nvPicPr>
        <p:blipFill>
          <a:blip r:embed="rId2"/>
          <a:stretch>
            <a:fillRect/>
          </a:stretch>
        </p:blipFill>
        <p:spPr>
          <a:xfrm>
            <a:off x="4617602" y="25305"/>
            <a:ext cx="2916400" cy="2504776"/>
          </a:xfrm>
          <a:prstGeom prst="rect">
            <a:avLst/>
          </a:prstGeom>
        </p:spPr>
      </p:pic>
    </p:spTree>
    <p:extLst>
      <p:ext uri="{BB962C8B-B14F-4D97-AF65-F5344CB8AC3E}">
        <p14:creationId xmlns:p14="http://schemas.microsoft.com/office/powerpoint/2010/main" val="343178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75C6892-0495-E7A8-D048-B32677BEE6E2}"/>
              </a:ext>
            </a:extLst>
          </p:cNvPr>
          <p:cNvPicPr>
            <a:picLocks noGrp="1" noChangeAspect="1"/>
          </p:cNvPicPr>
          <p:nvPr>
            <p:ph idx="1"/>
          </p:nvPr>
        </p:nvPicPr>
        <p:blipFill>
          <a:blip r:embed="rId3"/>
          <a:stretch>
            <a:fillRect/>
          </a:stretch>
        </p:blipFill>
        <p:spPr>
          <a:xfrm>
            <a:off x="3224463" y="145241"/>
            <a:ext cx="4968235" cy="2848727"/>
          </a:xfrm>
        </p:spPr>
      </p:pic>
      <p:sp>
        <p:nvSpPr>
          <p:cNvPr id="10" name="TextBox 9">
            <a:extLst>
              <a:ext uri="{FF2B5EF4-FFF2-40B4-BE49-F238E27FC236}">
                <a16:creationId xmlns:a16="http://schemas.microsoft.com/office/drawing/2014/main" id="{E94C1113-AAC0-1009-8DF2-E9D5177552B7}"/>
              </a:ext>
            </a:extLst>
          </p:cNvPr>
          <p:cNvSpPr txBox="1"/>
          <p:nvPr/>
        </p:nvSpPr>
        <p:spPr>
          <a:xfrm>
            <a:off x="209349" y="145241"/>
            <a:ext cx="288998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Review Meeting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7030A0"/>
                </a:solidFill>
                <a:effectLst/>
                <a:uLnTx/>
                <a:uFillTx/>
                <a:latin typeface="Calibri" panose="020F0502020204030204"/>
                <a:ea typeface="+mn-ea"/>
                <a:cs typeface="+mn-cs"/>
              </a:rPr>
              <a:t>(Mid-point)</a:t>
            </a:r>
          </a:p>
        </p:txBody>
      </p:sp>
      <p:sp>
        <p:nvSpPr>
          <p:cNvPr id="11" name="TextBox 10">
            <a:extLst>
              <a:ext uri="{FF2B5EF4-FFF2-40B4-BE49-F238E27FC236}">
                <a16:creationId xmlns:a16="http://schemas.microsoft.com/office/drawing/2014/main" id="{DE8DC802-8D95-46D8-E8F9-10875878573E}"/>
              </a:ext>
            </a:extLst>
          </p:cNvPr>
          <p:cNvSpPr txBox="1"/>
          <p:nvPr/>
        </p:nvSpPr>
        <p:spPr>
          <a:xfrm>
            <a:off x="7761326" y="1311714"/>
            <a:ext cx="3598333"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2 will take place between the trainee, class teacher (or school mentor) and university tutor.</a:t>
            </a:r>
          </a:p>
        </p:txBody>
      </p:sp>
      <p:sp>
        <p:nvSpPr>
          <p:cNvPr id="17" name="TextBox 16">
            <a:extLst>
              <a:ext uri="{FF2B5EF4-FFF2-40B4-BE49-F238E27FC236}">
                <a16:creationId xmlns:a16="http://schemas.microsoft.com/office/drawing/2014/main" id="{19CB79C0-8284-7E01-512D-F651AF9D12F8}"/>
              </a:ext>
            </a:extLst>
          </p:cNvPr>
          <p:cNvSpPr txBox="1"/>
          <p:nvPr/>
        </p:nvSpPr>
        <p:spPr>
          <a:xfrm>
            <a:off x="462013" y="3122276"/>
            <a:ext cx="11473314" cy="1251625"/>
          </a:xfrm>
          <a:prstGeom prst="rect">
            <a:avLst/>
          </a:prstGeom>
          <a:noFill/>
        </p:spPr>
        <p:txBody>
          <a:bodyPr wrap="square">
            <a:spAutoFit/>
          </a:bodyPr>
          <a:lstStyle/>
          <a:p>
            <a:pPr marL="0" marR="31115" lvl="0" indent="0" algn="l" defTabSz="914400" rtl="0" eaLnBrk="1" fontAlgn="auto" latinLnBrk="0" hangingPunct="1">
              <a:lnSpc>
                <a:spcPct val="100000"/>
              </a:lnSpc>
              <a:spcBef>
                <a:spcPts val="160"/>
              </a:spcBef>
              <a:spcAft>
                <a:spcPts val="400"/>
              </a:spcAft>
              <a:buClrTx/>
              <a:buSzTx/>
              <a:buFontTx/>
              <a:buNone/>
              <a:tabLst/>
              <a:defRPr/>
            </a:pPr>
            <a:r>
              <a:rPr kumimoji="0" lang="en-GB" sz="1800" b="0" i="0"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W</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1" i="1"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Review Meeting 2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Associate Teachers'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p</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nd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 a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ed u</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on p</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nst</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BCU Curriculum Key Themes</a:t>
            </a:r>
            <a:r>
              <a:rPr kumimoji="0" lang="en-GB" sz="18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ec</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 in</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BCU Assessment Tracker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w</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the Associate Teachers’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ess</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nment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P</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2</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ds.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pic>
        <p:nvPicPr>
          <p:cNvPr id="23" name="Picture 22">
            <a:extLst>
              <a:ext uri="{FF2B5EF4-FFF2-40B4-BE49-F238E27FC236}">
                <a16:creationId xmlns:a16="http://schemas.microsoft.com/office/drawing/2014/main" id="{378B734A-909D-53CD-525A-7145D19A64AC}"/>
              </a:ext>
            </a:extLst>
          </p:cNvPr>
          <p:cNvPicPr>
            <a:picLocks noChangeAspect="1"/>
          </p:cNvPicPr>
          <p:nvPr/>
        </p:nvPicPr>
        <p:blipFill>
          <a:blip r:embed="rId4"/>
          <a:stretch>
            <a:fillRect/>
          </a:stretch>
        </p:blipFill>
        <p:spPr>
          <a:xfrm>
            <a:off x="668674" y="4465219"/>
            <a:ext cx="10079812" cy="2445505"/>
          </a:xfrm>
          <a:prstGeom prst="rect">
            <a:avLst/>
          </a:prstGeom>
        </p:spPr>
      </p:pic>
      <p:sp>
        <p:nvSpPr>
          <p:cNvPr id="24" name="TextBox 23">
            <a:extLst>
              <a:ext uri="{FF2B5EF4-FFF2-40B4-BE49-F238E27FC236}">
                <a16:creationId xmlns:a16="http://schemas.microsoft.com/office/drawing/2014/main" id="{D8B40B62-56A5-CB79-F27C-EE35CBA0EEDE}"/>
              </a:ext>
            </a:extLst>
          </p:cNvPr>
          <p:cNvSpPr txBox="1"/>
          <p:nvPr/>
        </p:nvSpPr>
        <p:spPr>
          <a:xfrm>
            <a:off x="209350" y="1170028"/>
            <a:ext cx="288998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 Year 2 (SBT2)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PGCE (SBT2) </a:t>
            </a:r>
          </a:p>
        </p:txBody>
      </p:sp>
    </p:spTree>
    <p:extLst>
      <p:ext uri="{BB962C8B-B14F-4D97-AF65-F5344CB8AC3E}">
        <p14:creationId xmlns:p14="http://schemas.microsoft.com/office/powerpoint/2010/main" val="342128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4DBB39-530D-EA40-8B5B-EC43ABCEC5CA}"/>
              </a:ext>
            </a:extLst>
          </p:cNvPr>
          <p:cNvSpPr>
            <a:spLocks noGrp="1"/>
          </p:cNvSpPr>
          <p:nvPr>
            <p:ph type="title"/>
          </p:nvPr>
        </p:nvSpPr>
        <p:spPr>
          <a:xfrm>
            <a:off x="356758" y="0"/>
            <a:ext cx="3627865" cy="902811"/>
          </a:xfrm>
        </p:spPr>
        <p:txBody>
          <a:bodyPr>
            <a:normAutofit fontScale="90000"/>
          </a:bodyPr>
          <a:lstStyle/>
          <a:p>
            <a:br>
              <a:rPr lang="en-GB" altLang="en-US" sz="18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br>
            <a:r>
              <a:rPr lang="en-GB" altLang="en-US" sz="27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t>Progress meeting 2</a:t>
            </a:r>
            <a:br>
              <a:rPr lang="en-GB" altLang="en-US" sz="1600" dirty="0">
                <a:solidFill>
                  <a:srgbClr val="7030A0"/>
                </a:solidFill>
              </a:rPr>
            </a:br>
            <a:r>
              <a:rPr lang="en-GB" altLang="en-US" sz="2000" b="1" dirty="0">
                <a:solidFill>
                  <a:srgbClr val="7030A0"/>
                </a:solidFill>
              </a:rPr>
              <a:t>(End of SBT2)</a:t>
            </a:r>
            <a:endParaRPr lang="en-GB" sz="2000" b="1" dirty="0">
              <a:solidFill>
                <a:srgbClr val="7030A0"/>
              </a:solidFill>
            </a:endParaRPr>
          </a:p>
        </p:txBody>
      </p:sp>
      <p:sp>
        <p:nvSpPr>
          <p:cNvPr id="8" name="TextBox 7">
            <a:extLst>
              <a:ext uri="{FF2B5EF4-FFF2-40B4-BE49-F238E27FC236}">
                <a16:creationId xmlns:a16="http://schemas.microsoft.com/office/drawing/2014/main" id="{0AD1F336-3E46-DF90-346B-A44A02193B2A}"/>
              </a:ext>
            </a:extLst>
          </p:cNvPr>
          <p:cNvSpPr txBox="1"/>
          <p:nvPr/>
        </p:nvSpPr>
        <p:spPr>
          <a:xfrm>
            <a:off x="8362661" y="1042973"/>
            <a:ext cx="3598333"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Progress Meeting 2 will take place between the trainee, class teacher (or school mentor) and university tutor.</a:t>
            </a:r>
          </a:p>
        </p:txBody>
      </p:sp>
      <p:pic>
        <p:nvPicPr>
          <p:cNvPr id="10" name="Picture 9">
            <a:extLst>
              <a:ext uri="{FF2B5EF4-FFF2-40B4-BE49-F238E27FC236}">
                <a16:creationId xmlns:a16="http://schemas.microsoft.com/office/drawing/2014/main" id="{A8804FC4-7110-0BEB-89F4-4EDC4438FCF9}"/>
              </a:ext>
            </a:extLst>
          </p:cNvPr>
          <p:cNvPicPr>
            <a:picLocks noChangeAspect="1"/>
          </p:cNvPicPr>
          <p:nvPr/>
        </p:nvPicPr>
        <p:blipFill>
          <a:blip r:embed="rId3"/>
          <a:stretch>
            <a:fillRect/>
          </a:stretch>
        </p:blipFill>
        <p:spPr>
          <a:xfrm>
            <a:off x="4637800" y="0"/>
            <a:ext cx="2916400" cy="2504776"/>
          </a:xfrm>
          <a:prstGeom prst="rect">
            <a:avLst/>
          </a:prstGeom>
        </p:spPr>
      </p:pic>
      <p:sp>
        <p:nvSpPr>
          <p:cNvPr id="11" name="TextBox 10">
            <a:extLst>
              <a:ext uri="{FF2B5EF4-FFF2-40B4-BE49-F238E27FC236}">
                <a16:creationId xmlns:a16="http://schemas.microsoft.com/office/drawing/2014/main" id="{842D17FF-E2E6-B2A8-2366-9A8ED8EA1235}"/>
              </a:ext>
            </a:extLst>
          </p:cNvPr>
          <p:cNvSpPr txBox="1"/>
          <p:nvPr/>
        </p:nvSpPr>
        <p:spPr>
          <a:xfrm>
            <a:off x="356758" y="1101249"/>
            <a:ext cx="31736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 Year 2 (SBT2)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PGCE (SBT2)</a:t>
            </a:r>
          </a:p>
        </p:txBody>
      </p:sp>
      <p:sp>
        <p:nvSpPr>
          <p:cNvPr id="13" name="TextBox 12">
            <a:extLst>
              <a:ext uri="{FF2B5EF4-FFF2-40B4-BE49-F238E27FC236}">
                <a16:creationId xmlns:a16="http://schemas.microsoft.com/office/drawing/2014/main" id="{6B5E4A94-2851-8D9B-F2ED-41C500469CC4}"/>
              </a:ext>
            </a:extLst>
          </p:cNvPr>
          <p:cNvSpPr txBox="1"/>
          <p:nvPr/>
        </p:nvSpPr>
        <p:spPr>
          <a:xfrm>
            <a:off x="356758" y="2547043"/>
            <a:ext cx="11858325" cy="1154162"/>
          </a:xfrm>
          <a:prstGeom prst="rect">
            <a:avLst/>
          </a:prstGeom>
          <a:noFill/>
          <a:ln>
            <a:noFill/>
          </a:ln>
        </p:spPr>
        <p:txBody>
          <a:bodyPr wrap="square">
            <a:spAutoFit/>
          </a:bodyPr>
          <a:lstStyle/>
          <a:p>
            <a:pPr marL="0" marR="31115" lvl="0" indent="0" algn="l" defTabSz="914400" rtl="0" eaLnBrk="1" fontAlgn="auto" latinLnBrk="0" hangingPunct="1">
              <a:lnSpc>
                <a:spcPct val="100000"/>
              </a:lnSpc>
              <a:spcBef>
                <a:spcPts val="160"/>
              </a:spcBef>
              <a:spcAft>
                <a:spcPts val="400"/>
              </a:spcAft>
              <a:buClrTx/>
              <a:buSzTx/>
              <a:buFontTx/>
              <a:buNone/>
              <a:tabLst/>
              <a:defRPr/>
            </a:pPr>
            <a:r>
              <a:rPr kumimoji="0" lang="en-GB" sz="1600" b="0" i="0"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W</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or</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1" i="1"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Progress Meeting 2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Associate Teachers’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p</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nd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 a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ed u</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on p</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rm</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 </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ai</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nst</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BCU Key Themes</a:t>
            </a:r>
            <a:r>
              <a:rPr kumimoji="0" lang="en-GB" sz="16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ec</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 in</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sse</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eri</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31115" lvl="0" indent="0" algn="l" defTabSz="914400" rtl="0" eaLnBrk="1" fontAlgn="auto" latinLnBrk="0" hangingPunct="1">
              <a:lnSpc>
                <a:spcPct val="100000"/>
              </a:lnSpc>
              <a:spcBef>
                <a:spcPts val="160"/>
              </a:spcBef>
              <a:spcAft>
                <a:spcPts val="4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If the Associate Teachers’ has any </a:t>
            </a: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RAPID IMPROVEMENT TARGETS</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 outstanding from during the placement, please review these during Progress Meeting 2.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w</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the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tr</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ess</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 </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nment </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nst</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P</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2</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6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 </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6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6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ds. </a:t>
            </a:r>
          </a:p>
        </p:txBody>
      </p:sp>
      <p:pic>
        <p:nvPicPr>
          <p:cNvPr id="15" name="Picture 14">
            <a:extLst>
              <a:ext uri="{FF2B5EF4-FFF2-40B4-BE49-F238E27FC236}">
                <a16:creationId xmlns:a16="http://schemas.microsoft.com/office/drawing/2014/main" id="{6C828593-EEBB-98E2-2CDC-88C46C1428B4}"/>
              </a:ext>
            </a:extLst>
          </p:cNvPr>
          <p:cNvPicPr>
            <a:picLocks noChangeAspect="1"/>
          </p:cNvPicPr>
          <p:nvPr/>
        </p:nvPicPr>
        <p:blipFill>
          <a:blip r:embed="rId4"/>
          <a:stretch>
            <a:fillRect/>
          </a:stretch>
        </p:blipFill>
        <p:spPr>
          <a:xfrm>
            <a:off x="77002" y="3700346"/>
            <a:ext cx="10866922" cy="3092797"/>
          </a:xfrm>
          <a:prstGeom prst="rect">
            <a:avLst/>
          </a:prstGeom>
        </p:spPr>
      </p:pic>
    </p:spTree>
    <p:extLst>
      <p:ext uri="{BB962C8B-B14F-4D97-AF65-F5344CB8AC3E}">
        <p14:creationId xmlns:p14="http://schemas.microsoft.com/office/powerpoint/2010/main" val="154198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206AB0-BBF3-53AC-BCF8-679ECAB0C08F}"/>
              </a:ext>
            </a:extLst>
          </p:cNvPr>
          <p:cNvSpPr txBox="1"/>
          <p:nvPr/>
        </p:nvSpPr>
        <p:spPr>
          <a:xfrm>
            <a:off x="385009" y="152893"/>
            <a:ext cx="276485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Review meeting 3</a:t>
            </a:r>
            <a:endParaRPr kumimoji="0" lang="en-GB"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30A0"/>
                </a:solidFill>
                <a:effectLst/>
                <a:uLnTx/>
                <a:uFillTx/>
                <a:latin typeface="Calibri" panose="020F0502020204030204"/>
                <a:ea typeface="+mn-ea"/>
                <a:cs typeface="+mn-cs"/>
              </a:rPr>
              <a:t>(Mid-point</a:t>
            </a: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pic>
        <p:nvPicPr>
          <p:cNvPr id="6" name="Picture 5">
            <a:extLst>
              <a:ext uri="{FF2B5EF4-FFF2-40B4-BE49-F238E27FC236}">
                <a16:creationId xmlns:a16="http://schemas.microsoft.com/office/drawing/2014/main" id="{4CBF2034-C1D2-BD16-9DC2-44EAD03D4DEF}"/>
              </a:ext>
            </a:extLst>
          </p:cNvPr>
          <p:cNvPicPr>
            <a:picLocks noChangeAspect="1"/>
          </p:cNvPicPr>
          <p:nvPr/>
        </p:nvPicPr>
        <p:blipFill>
          <a:blip r:embed="rId3"/>
          <a:stretch>
            <a:fillRect/>
          </a:stretch>
        </p:blipFill>
        <p:spPr>
          <a:xfrm>
            <a:off x="4443985" y="52059"/>
            <a:ext cx="2916400" cy="2504776"/>
          </a:xfrm>
          <a:prstGeom prst="rect">
            <a:avLst/>
          </a:prstGeom>
        </p:spPr>
      </p:pic>
      <p:sp>
        <p:nvSpPr>
          <p:cNvPr id="7" name="TextBox 6">
            <a:extLst>
              <a:ext uri="{FF2B5EF4-FFF2-40B4-BE49-F238E27FC236}">
                <a16:creationId xmlns:a16="http://schemas.microsoft.com/office/drawing/2014/main" id="{D698812B-1CC8-DE25-3658-FE859A6350EB}"/>
              </a:ext>
            </a:extLst>
          </p:cNvPr>
          <p:cNvSpPr txBox="1"/>
          <p:nvPr/>
        </p:nvSpPr>
        <p:spPr>
          <a:xfrm>
            <a:off x="8080764" y="1304447"/>
            <a:ext cx="3598333"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3 will take place between the trainee, class teacher (or school mentor) and university tutor.</a:t>
            </a:r>
          </a:p>
        </p:txBody>
      </p:sp>
      <p:sp>
        <p:nvSpPr>
          <p:cNvPr id="8" name="TextBox 7">
            <a:extLst>
              <a:ext uri="{FF2B5EF4-FFF2-40B4-BE49-F238E27FC236}">
                <a16:creationId xmlns:a16="http://schemas.microsoft.com/office/drawing/2014/main" id="{659045C3-14E6-6874-074A-9B952F41EB48}"/>
              </a:ext>
            </a:extLst>
          </p:cNvPr>
          <p:cNvSpPr txBox="1"/>
          <p:nvPr/>
        </p:nvSpPr>
        <p:spPr>
          <a:xfrm>
            <a:off x="526982" y="1090147"/>
            <a:ext cx="34852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 Year 3 (SBT3)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PGCE (SBT3)</a:t>
            </a:r>
          </a:p>
        </p:txBody>
      </p:sp>
      <p:sp>
        <p:nvSpPr>
          <p:cNvPr id="10" name="TextBox 9">
            <a:extLst>
              <a:ext uri="{FF2B5EF4-FFF2-40B4-BE49-F238E27FC236}">
                <a16:creationId xmlns:a16="http://schemas.microsoft.com/office/drawing/2014/main" id="{151DDDE2-4F85-FBA2-E3A8-C52C203A0A5D}"/>
              </a:ext>
            </a:extLst>
          </p:cNvPr>
          <p:cNvSpPr txBox="1"/>
          <p:nvPr/>
        </p:nvSpPr>
        <p:spPr>
          <a:xfrm>
            <a:off x="385009" y="2687656"/>
            <a:ext cx="11463689" cy="1541448"/>
          </a:xfrm>
          <a:prstGeom prst="rect">
            <a:avLst/>
          </a:prstGeom>
          <a:noFill/>
        </p:spPr>
        <p:txBody>
          <a:bodyPr wrap="square">
            <a:spAutoFit/>
          </a:bodyPr>
          <a:lstStyle/>
          <a:p>
            <a:pPr marL="0" marR="31115" lvl="0" indent="0" algn="l" defTabSz="914400" rtl="0" eaLnBrk="1" fontAlgn="auto" latinLnBrk="0" hangingPunct="1">
              <a:lnSpc>
                <a:spcPct val="100000"/>
              </a:lnSpc>
              <a:spcBef>
                <a:spcPts val="160"/>
              </a:spcBef>
              <a:spcAft>
                <a:spcPts val="400"/>
              </a:spcAft>
              <a:buClrTx/>
              <a:buSzTx/>
              <a:buFontTx/>
              <a:buNone/>
              <a:tabLst/>
              <a:defRPr/>
            </a:pPr>
            <a:r>
              <a:rPr kumimoji="0" lang="en-GB" sz="1800" b="0" i="0"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W</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1" i="1"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Review Meeting 3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Associate Teachers’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p</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nd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 a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ed u</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on p</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nst</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BCU Curriculum Key Themes</a:t>
            </a:r>
            <a:r>
              <a:rPr kumimoji="0" lang="en-GB" sz="18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ec</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 in</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BCU Assessment Tracker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w</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the Associate Teacher’s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ess</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nment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P</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2</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ds.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l" defTabSz="914400" rtl="0" eaLnBrk="1" fontAlgn="auto" latinLnBrk="0" hangingPunct="1">
              <a:lnSpc>
                <a:spcPts val="650"/>
              </a:lnSpc>
              <a:spcBef>
                <a:spcPts val="30"/>
              </a:spcBef>
              <a:spcAft>
                <a:spcPts val="4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a:p>
            <a:pPr marL="0" marR="0" lvl="0" indent="0" algn="l" defTabSz="914400" rtl="0" eaLnBrk="1" fontAlgn="auto" latinLnBrk="0" hangingPunct="1">
              <a:lnSpc>
                <a:spcPts val="1000"/>
              </a:lnSpc>
              <a:spcBef>
                <a:spcPts val="0"/>
              </a:spcBef>
              <a:spcAft>
                <a:spcPts val="4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p>
        </p:txBody>
      </p:sp>
      <p:sp>
        <p:nvSpPr>
          <p:cNvPr id="11" name="TextBox 10">
            <a:extLst>
              <a:ext uri="{FF2B5EF4-FFF2-40B4-BE49-F238E27FC236}">
                <a16:creationId xmlns:a16="http://schemas.microsoft.com/office/drawing/2014/main" id="{A6D063E0-1897-36AF-9678-81B24E6CADC5}"/>
              </a:ext>
            </a:extLst>
          </p:cNvPr>
          <p:cNvSpPr txBox="1"/>
          <p:nvPr/>
        </p:nvSpPr>
        <p:spPr>
          <a:xfrm>
            <a:off x="526982" y="4181091"/>
            <a:ext cx="9945304" cy="2410916"/>
          </a:xfrm>
          <a:prstGeom prst="rect">
            <a:avLst/>
          </a:prstGeom>
          <a:noFill/>
          <a:ln w="5715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n-GB" sz="1800" b="1"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Review Meeting 3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Associate Teachers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who are on track to be awarded QTS will be demonstrating their competence in all of the BCU Curriculum Key Themes at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Working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level. </a:t>
            </a:r>
          </a:p>
          <a:p>
            <a:pPr marL="0" marR="0" lvl="0" indent="0" algn="just" defTabSz="914400" rtl="0" eaLnBrk="1" fontAlgn="auto" latinLnBrk="0" hangingPunct="1">
              <a:lnSpc>
                <a:spcPct val="100000"/>
              </a:lnSpc>
              <a:spcBef>
                <a:spcPts val="0"/>
              </a:spcBef>
              <a:spcAft>
                <a:spcPts val="4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If Associate Teachers do not demonstrate competence in all standards at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Working Towards level and 75%/+ in the Working At their progress is judged as requiring improvement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Please identify targets and strategies for improvement with the Associate Teacher and complete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RAPID IMPROVEMENT TARGETS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form with your University Tutor. </a:t>
            </a:r>
          </a:p>
        </p:txBody>
      </p:sp>
    </p:spTree>
    <p:extLst>
      <p:ext uri="{BB962C8B-B14F-4D97-AF65-F5344CB8AC3E}">
        <p14:creationId xmlns:p14="http://schemas.microsoft.com/office/powerpoint/2010/main" val="117595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206AB0-BBF3-53AC-BCF8-679ECAB0C08F}"/>
              </a:ext>
            </a:extLst>
          </p:cNvPr>
          <p:cNvSpPr txBox="1"/>
          <p:nvPr/>
        </p:nvSpPr>
        <p:spPr>
          <a:xfrm>
            <a:off x="526983" y="220662"/>
            <a:ext cx="313061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Progress meeting 3</a:t>
            </a:r>
            <a:endParaRPr kumimoji="0" lang="en-GB" alt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(Final)</a:t>
            </a:r>
          </a:p>
        </p:txBody>
      </p:sp>
      <p:pic>
        <p:nvPicPr>
          <p:cNvPr id="2" name="Picture 1">
            <a:extLst>
              <a:ext uri="{FF2B5EF4-FFF2-40B4-BE49-F238E27FC236}">
                <a16:creationId xmlns:a16="http://schemas.microsoft.com/office/drawing/2014/main" id="{294146AE-6389-19A9-CD32-9E6C7421A572}"/>
              </a:ext>
            </a:extLst>
          </p:cNvPr>
          <p:cNvPicPr>
            <a:picLocks noChangeAspect="1"/>
          </p:cNvPicPr>
          <p:nvPr/>
        </p:nvPicPr>
        <p:blipFill>
          <a:blip r:embed="rId2"/>
          <a:stretch>
            <a:fillRect/>
          </a:stretch>
        </p:blipFill>
        <p:spPr>
          <a:xfrm>
            <a:off x="4762928" y="6056"/>
            <a:ext cx="2916400" cy="2504776"/>
          </a:xfrm>
          <a:prstGeom prst="rect">
            <a:avLst/>
          </a:prstGeom>
        </p:spPr>
      </p:pic>
      <p:sp>
        <p:nvSpPr>
          <p:cNvPr id="3" name="TextBox 2">
            <a:extLst>
              <a:ext uri="{FF2B5EF4-FFF2-40B4-BE49-F238E27FC236}">
                <a16:creationId xmlns:a16="http://schemas.microsoft.com/office/drawing/2014/main" id="{7BC604B1-4FC5-5F0B-6F84-6E506C0DC6DC}"/>
              </a:ext>
            </a:extLst>
          </p:cNvPr>
          <p:cNvSpPr txBox="1"/>
          <p:nvPr/>
        </p:nvSpPr>
        <p:spPr>
          <a:xfrm>
            <a:off x="8179781" y="1358998"/>
            <a:ext cx="3598333"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Progress Meeting 2 will take place between the trainee, class teacher (or school mentor) and university tutor.</a:t>
            </a:r>
          </a:p>
        </p:txBody>
      </p:sp>
      <p:sp>
        <p:nvSpPr>
          <p:cNvPr id="4" name="TextBox 3">
            <a:extLst>
              <a:ext uri="{FF2B5EF4-FFF2-40B4-BE49-F238E27FC236}">
                <a16:creationId xmlns:a16="http://schemas.microsoft.com/office/drawing/2014/main" id="{F82BB3FB-C512-09FE-F20A-3D93DCE50F8F}"/>
              </a:ext>
            </a:extLst>
          </p:cNvPr>
          <p:cNvSpPr txBox="1"/>
          <p:nvPr/>
        </p:nvSpPr>
        <p:spPr>
          <a:xfrm>
            <a:off x="526982" y="1258444"/>
            <a:ext cx="34852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 Year 3 (SBT3)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PGCE (SBT3)</a:t>
            </a:r>
          </a:p>
        </p:txBody>
      </p:sp>
      <p:sp>
        <p:nvSpPr>
          <p:cNvPr id="7" name="TextBox 6">
            <a:extLst>
              <a:ext uri="{FF2B5EF4-FFF2-40B4-BE49-F238E27FC236}">
                <a16:creationId xmlns:a16="http://schemas.microsoft.com/office/drawing/2014/main" id="{25585CED-DEF5-B39E-300C-82FFD5BEE2C7}"/>
              </a:ext>
            </a:extLst>
          </p:cNvPr>
          <p:cNvSpPr txBox="1"/>
          <p:nvPr/>
        </p:nvSpPr>
        <p:spPr>
          <a:xfrm>
            <a:off x="206943" y="2757891"/>
            <a:ext cx="11778114" cy="1554272"/>
          </a:xfrm>
          <a:prstGeom prst="rect">
            <a:avLst/>
          </a:prstGeom>
          <a:noFill/>
        </p:spPr>
        <p:txBody>
          <a:bodyPr wrap="square">
            <a:spAutoFit/>
          </a:bodyPr>
          <a:lstStyle/>
          <a:p>
            <a:pPr marL="0" marR="31115" lvl="0" indent="0" algn="l" defTabSz="914400" rtl="0" eaLnBrk="1" fontAlgn="auto" latinLnBrk="0" hangingPunct="1">
              <a:lnSpc>
                <a:spcPct val="100000"/>
              </a:lnSpc>
              <a:spcBef>
                <a:spcPts val="160"/>
              </a:spcBef>
              <a:spcAft>
                <a:spcPts val="400"/>
              </a:spcAft>
              <a:buClrTx/>
              <a:buSzTx/>
              <a:buFontTx/>
              <a:buNone/>
              <a:tabLst/>
              <a:defRPr/>
            </a:pPr>
            <a:r>
              <a:rPr kumimoji="0" lang="en-GB" sz="1800" b="0" i="0"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W</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1" i="1" u="none" strike="noStrike" kern="1200" cap="none" spc="2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Progress Meeting 3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Associate Teachers’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v</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p</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nd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 a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est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j</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u</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b</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ed u</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on p</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ce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g</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ai</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nst</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l </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BCU Key Themes</a:t>
            </a:r>
            <a:r>
              <a:rPr kumimoji="0" lang="en-GB" sz="1800" b="0" i="0" u="none" strike="noStrike" kern="1200" cap="none" spc="-2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as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ec</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d in</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he</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sse</a:t>
            </a:r>
            <a:r>
              <a:rPr kumimoji="0" lang="en-GB" sz="1800" b="0" i="0" u="none" strike="noStrike" kern="1200" cap="none" spc="-1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m</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n</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 </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eri</a:t>
            </a:r>
            <a:r>
              <a:rPr kumimoji="0" lang="en-GB" sz="1800" b="0" i="0" u="none" strike="noStrike" kern="1200" cap="none" spc="-5"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0" marR="31115" lvl="0" indent="0" algn="l" defTabSz="914400" rtl="0" eaLnBrk="1" fontAlgn="auto" latinLnBrk="0" hangingPunct="1">
              <a:lnSpc>
                <a:spcPct val="100000"/>
              </a:lnSpc>
              <a:spcBef>
                <a:spcPts val="160"/>
              </a:spcBef>
              <a:spcAft>
                <a:spcPts val="4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If the Associate Teacher has any </a:t>
            </a: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RAPID IMPROVEMENT TARGETS</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 outstanding from during the placement, please review these during Progress Meeting 3.</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8" name="TextBox 7">
            <a:extLst>
              <a:ext uri="{FF2B5EF4-FFF2-40B4-BE49-F238E27FC236}">
                <a16:creationId xmlns:a16="http://schemas.microsoft.com/office/drawing/2014/main" id="{AD8D66D1-5DD1-EC46-AD75-9B3A0FE24FFF}"/>
              </a:ext>
            </a:extLst>
          </p:cNvPr>
          <p:cNvSpPr txBox="1"/>
          <p:nvPr/>
        </p:nvSpPr>
        <p:spPr>
          <a:xfrm>
            <a:off x="308008" y="4364365"/>
            <a:ext cx="10308657" cy="2133918"/>
          </a:xfrm>
          <a:prstGeom prst="rect">
            <a:avLst/>
          </a:prstGeom>
          <a:noFill/>
          <a:ln w="57150">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0" lang="en-GB" sz="1800" b="1"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Progress Meeting 3 </a:t>
            </a:r>
            <a:r>
              <a:rPr kumimoji="0" lang="en-GB" sz="1800" b="0" i="0" u="none" strike="noStrike" kern="1200" cap="none" spc="1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Associate Teachers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who are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on track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to be awarded QTS will be demonstrating their competence in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all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of the BCU Curriculum Key Themes at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Working At level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Associate Teachers in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Working Beyond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levels can be deemed to have made very good progress in readiness for their ECT year.</a:t>
            </a: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GB" sz="1800" b="0" i="0" u="none" strike="noStrike" kern="1200" cap="none" spc="-1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If Associate Teachers have any standard in the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Working Towards level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the placement is deemed as a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FAIL.</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585471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E7B1817-E8A7-4B6A-85EE-417BEC5D20FA}" vid="{0811E515-5653-4CFD-8407-9F55761F73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1576</Words>
  <Application>Microsoft Office PowerPoint</Application>
  <PresentationFormat>Widescreen</PresentationFormat>
  <Paragraphs>91</Paragraphs>
  <Slides>8</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1_Office Theme</vt:lpstr>
      <vt:lpstr>PowerPoint Presentation</vt:lpstr>
      <vt:lpstr>Review Meeting and Progress Meeting</vt:lpstr>
      <vt:lpstr>PowerPoint Presentation</vt:lpstr>
      <vt:lpstr> Progress meeting 1 (End of SBT1)  </vt:lpstr>
      <vt:lpstr>PowerPoint Presentation</vt:lpstr>
      <vt:lpstr> Progress meeting 2 (End of SBT2)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Whitacre</dc:creator>
  <cp:lastModifiedBy>Anne Whitacre</cp:lastModifiedBy>
  <cp:revision>1</cp:revision>
  <dcterms:created xsi:type="dcterms:W3CDTF">2023-03-10T13:24:18Z</dcterms:created>
  <dcterms:modified xsi:type="dcterms:W3CDTF">2023-03-10T14:17:39Z</dcterms:modified>
</cp:coreProperties>
</file>