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70" r:id="rId3"/>
    <p:sldId id="273" r:id="rId4"/>
    <p:sldId id="275" r:id="rId5"/>
    <p:sldId id="271" r:id="rId6"/>
    <p:sldId id="265" r:id="rId7"/>
    <p:sldId id="274" r:id="rId8"/>
    <p:sldId id="268" r:id="rId9"/>
    <p:sldId id="266" r:id="rId10"/>
    <p:sldId id="263" r:id="rId11"/>
    <p:sldId id="267" r:id="rId12"/>
    <p:sldId id="272" r:id="rId13"/>
    <p:sldId id="264" r:id="rId14"/>
    <p:sldId id="269" r:id="rId15"/>
  </p:sldIdLst>
  <p:sldSz cx="9144000" cy="6858000" type="screen4x3"/>
  <p:notesSz cx="6781800" cy="9912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000E2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8" autoAdjust="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28DA7-352F-48BB-B616-4F9A07E09558}" type="datetimeFigureOut">
              <a:rPr lang="en-GB" smtClean="0"/>
              <a:pPr/>
              <a:t>14/04/2015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15012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1" y="9415012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6CBC4-283D-4169-BDC7-6F83B7CC51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44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5CB83-D446-4902-9B76-E2A653A524A3}" type="datetimeFigureOut">
              <a:rPr lang="en-GB" smtClean="0"/>
              <a:pPr/>
              <a:t>14/04/2015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2950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708366"/>
            <a:ext cx="5425440" cy="44605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15012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1" y="9415012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46CA8-FF01-4CD4-979E-2DBBEF27D2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8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46CA8-FF01-4CD4-979E-2DBBEF27D2B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80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GB" dirty="0" smtClean="0"/>
              <a:t>Questions / spatial scenarios need to be carefully written not to misrepresent the position of organisations / authorities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 smtClean="0"/>
              <a:t>Feedback received indicated that the success of the exercise was dependent upon the strength of the facilitator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46CA8-FF01-4CD4-979E-2DBBEF27D2B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15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46CA8-FF01-4CD4-979E-2DBBEF27D2B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93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46CA8-FF01-4CD4-979E-2DBBEF27D2B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93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are the key challenges as identified having</a:t>
            </a:r>
            <a:r>
              <a:rPr lang="en-GB" baseline="0" dirty="0" smtClean="0"/>
              <a:t> to be addressed in the forthcoming Local Plan for the SDNP.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46CA8-FF01-4CD4-979E-2DBBEF27D2B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031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SDNP Stats: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Towns: Lewes, Petersfield and Midhurst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300 other villages and hamlets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112,000 people live in the National Park (Census 2011), and millions of visits are made every year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46CA8-FF01-4CD4-979E-2DBBEF27D2B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65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A0 map with 6</a:t>
            </a:r>
            <a:r>
              <a:rPr lang="en-GB" baseline="0" dirty="0" smtClean="0"/>
              <a:t> questions / spatial scenarios for each of the 6 highlighted areas (some big some quite small / scattered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46CA8-FF01-4CD4-979E-2DBBEF27D2B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667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Picked special character areas that were identified for focus in their Local Plan that is being developed (2014-2016)</a:t>
            </a:r>
          </a:p>
          <a:p>
            <a:r>
              <a:rPr lang="en-GB" dirty="0" smtClean="0"/>
              <a:t>See</a:t>
            </a:r>
            <a:r>
              <a:rPr lang="en-GB" baseline="0" dirty="0" smtClean="0"/>
              <a:t> e.g. http://southdowns.gov.uk/planning/planning-policy/national-park-local-plan/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46CA8-FF01-4CD4-979E-2DBBEF27D2B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988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Specific coastal area that the game focuses 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46CA8-FF01-4CD4-979E-2DBBEF27D2B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637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Fictitious landscape replaced with real sites and questions based around spatial scenarios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Adaptation of </a:t>
            </a:r>
            <a:r>
              <a:rPr lang="en-GB" dirty="0" err="1" smtClean="0"/>
              <a:t>Rufopoly</a:t>
            </a:r>
            <a:r>
              <a:rPr lang="en-GB" dirty="0" smtClean="0"/>
              <a:t> to specific contexts, requires time, money, technical expertise (e.g. GIS skills)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a ready-made toolkit under this KE project which users can quickly and easily tailor to their needs is key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coastal area;</a:t>
            </a:r>
            <a:r>
              <a:rPr lang="en-GB" baseline="0" dirty="0" smtClean="0"/>
              <a:t> specific industrial / post-industrial issues (e.g. Shoreham cement works)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The length of time and resources it took to develop the questions (probably 1.5 – 2 days for 36 questions)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 smtClean="0"/>
              <a:t>The spatial areas were very large (SDNP</a:t>
            </a:r>
            <a:r>
              <a:rPr lang="en-GB" baseline="0" dirty="0" smtClean="0"/>
              <a:t> covers </a:t>
            </a:r>
            <a:r>
              <a:rPr lang="en-GB" dirty="0" smtClean="0"/>
              <a:t>1600 km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need for (aerial) photos and additional information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46CA8-FF01-4CD4-979E-2DBBEF27D2B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52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239A-C7B6-47A0-ACE6-740B5A8B6F34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67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EA7A-0C55-4852-AA2B-1E08F3EE0929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48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A08-A347-4888-9321-E0833A236976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03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dirty="0" smtClean="0"/>
              <a:t>5085 Plan &amp; Dev </a:t>
            </a:r>
            <a:r>
              <a:rPr lang="en-GB" altLang="en-US" dirty="0" err="1" smtClean="0"/>
              <a:t>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AAD4-C516-4940-A404-79C55DEF40AE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3704" y="6165304"/>
            <a:ext cx="802432" cy="365125"/>
          </a:xfrm>
        </p:spPr>
        <p:txBody>
          <a:bodyPr/>
          <a:lstStyle>
            <a:lvl1pPr>
              <a:defRPr sz="3200">
                <a:solidFill>
                  <a:srgbClr val="001642"/>
                </a:solidFill>
              </a:defRPr>
            </a:lvl1pPr>
          </a:lstStyle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BCU new logo.jpg"/>
          <p:cNvPicPr>
            <a:picLocks noChangeAspect="1"/>
          </p:cNvPicPr>
          <p:nvPr userDrawn="1"/>
        </p:nvPicPr>
        <p:blipFill>
          <a:blip r:embed="rId2" cstate="print"/>
          <a:srcRect r="71183"/>
          <a:stretch>
            <a:fillRect/>
          </a:stretch>
        </p:blipFill>
        <p:spPr>
          <a:xfrm>
            <a:off x="7500958" y="142852"/>
            <a:ext cx="1419204" cy="136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2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2FD9-70F3-4341-A52B-B5BCBF672C57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40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E8FA-5DDC-4895-92DD-6B388269E331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00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F06C-319B-4D12-B09D-07EEDDBF39AF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19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C0-1D5F-401A-B342-3896779C479F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64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BD7F-948E-4136-85BA-ACB588A3588B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80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C567-D3A0-4B0D-ADB7-7FF7FF0A0186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34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9D8D-FE02-4A8C-A4EA-1CCA12721D48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26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83595-B422-4A99-A84C-19CC59C76883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799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4008" y="6356350"/>
            <a:ext cx="802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BCU new 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715040" y="5882523"/>
            <a:ext cx="3357554" cy="93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en-GB" b="1" dirty="0" smtClean="0"/>
              <a:t>SDNP </a:t>
            </a:r>
            <a:r>
              <a:rPr lang="en-GB" b="1" dirty="0" err="1" smtClean="0"/>
              <a:t>Rufopoly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6640" cy="1752600"/>
          </a:xfrm>
        </p:spPr>
        <p:txBody>
          <a:bodyPr/>
          <a:lstStyle/>
          <a:p>
            <a:r>
              <a:rPr lang="en-GB" dirty="0" smtClean="0">
                <a:solidFill>
                  <a:srgbClr val="001642"/>
                </a:solidFill>
              </a:rPr>
              <a:t>Insights from the South Downs National Park (SDNP) Adaptation of </a:t>
            </a:r>
            <a:r>
              <a:rPr lang="en-GB" dirty="0" err="1" smtClean="0">
                <a:solidFill>
                  <a:srgbClr val="001642"/>
                </a:solidFill>
              </a:rPr>
              <a:t>Rufopoly</a:t>
            </a:r>
            <a:endParaRPr lang="en-GB" dirty="0">
              <a:solidFill>
                <a:srgbClr val="00164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172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Real sites with questions based around spatial scenarios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Adaptation requires time, money, technical expertise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a </a:t>
            </a:r>
            <a:r>
              <a:rPr lang="en-GB" dirty="0"/>
              <a:t>ready-made toolkit under this </a:t>
            </a:r>
            <a:r>
              <a:rPr lang="en-GB" dirty="0" smtClean="0"/>
              <a:t>KE project </a:t>
            </a:r>
            <a:r>
              <a:rPr lang="en-GB" dirty="0"/>
              <a:t>which users can quickly and easily tailor to their needs is </a:t>
            </a:r>
            <a:r>
              <a:rPr lang="en-GB" dirty="0" smtClean="0"/>
              <a:t>key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Took about 1.5–2 </a:t>
            </a:r>
            <a:r>
              <a:rPr lang="en-GB" dirty="0"/>
              <a:t>days for 36 </a:t>
            </a:r>
            <a:r>
              <a:rPr lang="en-GB" dirty="0" smtClean="0"/>
              <a:t>questions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 smtClean="0"/>
              <a:t>The </a:t>
            </a:r>
            <a:r>
              <a:rPr lang="en-GB" dirty="0"/>
              <a:t>spatial areas </a:t>
            </a:r>
            <a:r>
              <a:rPr lang="en-GB" dirty="0" smtClean="0"/>
              <a:t>were </a:t>
            </a:r>
            <a:r>
              <a:rPr lang="en-GB" dirty="0"/>
              <a:t>very large </a:t>
            </a:r>
            <a:r>
              <a:rPr lang="en-GB" dirty="0" smtClean="0"/>
              <a:t>(SDNP:1600 km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</a:t>
            </a:r>
            <a:r>
              <a:rPr lang="en-GB" dirty="0" smtClean="0"/>
              <a:t>erial photos and additional information used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35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Taster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2052"/>
            <a:ext cx="4644008" cy="4593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256" y="2536007"/>
            <a:ext cx="4484744" cy="3407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623" y="1397395"/>
            <a:ext cx="1233858" cy="881327"/>
          </a:xfrm>
          <a:prstGeom prst="rect">
            <a:avLst/>
          </a:prstGeom>
        </p:spPr>
      </p:pic>
      <p:sp>
        <p:nvSpPr>
          <p:cNvPr id="8" name="AutoShape 4" descr="Image result for d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160" y="691376"/>
            <a:ext cx="1529962" cy="9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9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2536"/>
            <a:ext cx="7190060" cy="53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2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GB" dirty="0" smtClean="0"/>
              <a:t>Questions / spatial scenarios need to be carefully written not to misrepresent </a:t>
            </a:r>
            <a:r>
              <a:rPr lang="en-GB" dirty="0"/>
              <a:t>the position of organisations / </a:t>
            </a:r>
            <a:r>
              <a:rPr lang="en-GB" dirty="0" smtClean="0"/>
              <a:t>authorities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 smtClean="0"/>
              <a:t>The </a:t>
            </a:r>
            <a:r>
              <a:rPr lang="en-GB" dirty="0"/>
              <a:t>success of the exercise was dependent upon the strength of the </a:t>
            </a:r>
            <a:r>
              <a:rPr lang="en-GB" dirty="0" smtClean="0"/>
              <a:t>facilitator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02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the game for range of communities-based discussions to inform the Local Plan</a:t>
            </a:r>
          </a:p>
          <a:p>
            <a:endParaRPr lang="en-GB" dirty="0"/>
          </a:p>
          <a:p>
            <a:r>
              <a:rPr lang="en-GB" dirty="0" smtClean="0"/>
              <a:t>Adapt the game for neighbourhood planning (e.g. Lewes)</a:t>
            </a:r>
          </a:p>
          <a:p>
            <a:endParaRPr lang="en-GB" dirty="0"/>
          </a:p>
          <a:p>
            <a:r>
              <a:rPr lang="en-GB" dirty="0" smtClean="0"/>
              <a:t>Adapt the game to specifically tease out Green Infrastructure issues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63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900" dirty="0" smtClean="0">
                <a:solidFill>
                  <a:schemeClr val="accent6">
                    <a:lumMod val="75000"/>
                  </a:schemeClr>
                </a:solidFill>
              </a:rPr>
              <a:t>“Planning 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</a:rPr>
              <a:t>to Deliver Multi-functional Benefits for the South Downs National Park and </a:t>
            </a:r>
            <a:r>
              <a:rPr lang="en-GB" sz="2900" dirty="0" smtClean="0">
                <a:solidFill>
                  <a:schemeClr val="accent6">
                    <a:lumMod val="75000"/>
                  </a:schemeClr>
                </a:solidFill>
              </a:rPr>
              <a:t>Beyond”</a:t>
            </a:r>
            <a:br>
              <a:rPr lang="en-GB" sz="29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900" dirty="0" smtClean="0">
                <a:solidFill>
                  <a:schemeClr val="accent6">
                    <a:lumMod val="75000"/>
                  </a:schemeClr>
                </a:solidFill>
              </a:rPr>
              <a:t>13 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</a:rPr>
              <a:t>October </a:t>
            </a:r>
            <a:r>
              <a:rPr lang="en-GB" sz="2900" dirty="0" smtClean="0">
                <a:solidFill>
                  <a:schemeClr val="accent6">
                    <a:lumMod val="75000"/>
                  </a:schemeClr>
                </a:solidFill>
              </a:rPr>
              <a:t>2014</a:t>
            </a:r>
            <a:endParaRPr lang="en-GB" sz="29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8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accent5"/>
                </a:solidFill>
              </a:rPr>
              <a:t>Lead: </a:t>
            </a:r>
            <a:r>
              <a:rPr lang="en-GB" sz="2800" dirty="0" smtClean="0"/>
              <a:t>Ray Drabble, SDNPA 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accent5"/>
                </a:solidFill>
              </a:rPr>
              <a:t>Participants: </a:t>
            </a:r>
            <a:r>
              <a:rPr lang="en-GB" sz="2800" dirty="0" smtClean="0"/>
              <a:t>Environmental agencies, </a:t>
            </a:r>
            <a:r>
              <a:rPr lang="en-GB" sz="2800" dirty="0" err="1" smtClean="0"/>
              <a:t>eNGOs</a:t>
            </a:r>
            <a:r>
              <a:rPr lang="en-GB" sz="2800" dirty="0" smtClean="0"/>
              <a:t>, Local Authorities, SDNPA members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97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4349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accent5"/>
                </a:solidFill>
              </a:rPr>
              <a:t>Purpose:</a:t>
            </a:r>
            <a:r>
              <a:rPr lang="en-GB" sz="2800" dirty="0" smtClean="0"/>
              <a:t> Discuss spatial scenarios as part of SDNP workshop to develop </a:t>
            </a:r>
            <a:r>
              <a:rPr lang="en-GB" sz="2800" dirty="0" smtClean="0"/>
              <a:t>a Green Infrastructure (GI) </a:t>
            </a:r>
            <a:r>
              <a:rPr lang="en-GB" sz="2800" dirty="0" smtClean="0"/>
              <a:t>framework. 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pPr marL="0" indent="0">
              <a:buNone/>
            </a:pPr>
            <a:r>
              <a:rPr lang="en-GB" sz="2600" dirty="0" smtClean="0"/>
              <a:t>SDNP-</a:t>
            </a:r>
            <a:r>
              <a:rPr lang="en-GB" sz="2600" dirty="0" err="1" smtClean="0"/>
              <a:t>Rufopoly</a:t>
            </a:r>
            <a:r>
              <a:rPr lang="en-GB" sz="2600" dirty="0" smtClean="0"/>
              <a:t> </a:t>
            </a:r>
            <a:r>
              <a:rPr lang="en-GB" sz="2600" dirty="0" smtClean="0"/>
              <a:t>game used to facilitate discussion about:</a:t>
            </a:r>
          </a:p>
          <a:p>
            <a:pPr lvl="1"/>
            <a:r>
              <a:rPr lang="en-GB" sz="2300" dirty="0" smtClean="0"/>
              <a:t>What </a:t>
            </a:r>
            <a:r>
              <a:rPr lang="en-GB" sz="2300" dirty="0"/>
              <a:t>benefits to society should the Framework seek to deliver?</a:t>
            </a:r>
          </a:p>
          <a:p>
            <a:pPr lvl="1"/>
            <a:r>
              <a:rPr lang="en-GB" sz="2300" dirty="0"/>
              <a:t>What principles of partnership working have been identified that could deliver a better environment through a </a:t>
            </a:r>
            <a:r>
              <a:rPr lang="en-GB" sz="2300" dirty="0" smtClean="0"/>
              <a:t>GI </a:t>
            </a:r>
            <a:r>
              <a:rPr lang="en-GB" sz="2300" dirty="0"/>
              <a:t>Framework?</a:t>
            </a:r>
          </a:p>
          <a:p>
            <a:pPr lvl="1"/>
            <a:r>
              <a:rPr lang="en-GB" sz="2300" dirty="0"/>
              <a:t>What areas of opportunity spatially and thematically should be the priorities for cross-border collaboration on GI</a:t>
            </a:r>
            <a:r>
              <a:rPr lang="en-GB" sz="2300" dirty="0" smtClean="0"/>
              <a:t>?</a:t>
            </a:r>
            <a:endParaRPr lang="en-GB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44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Threatened habitats and heritage</a:t>
            </a:r>
          </a:p>
          <a:p>
            <a:r>
              <a:rPr lang="en-GB" dirty="0" smtClean="0"/>
              <a:t>Visitor pressure</a:t>
            </a:r>
          </a:p>
          <a:p>
            <a:r>
              <a:rPr lang="en-GB" dirty="0" smtClean="0"/>
              <a:t>Water resources</a:t>
            </a:r>
          </a:p>
          <a:p>
            <a:r>
              <a:rPr lang="en-GB" dirty="0" smtClean="0"/>
              <a:t>Economic and market trends</a:t>
            </a:r>
          </a:p>
          <a:p>
            <a:r>
              <a:rPr lang="en-GB" dirty="0" smtClean="0"/>
              <a:t>Climate change</a:t>
            </a:r>
          </a:p>
          <a:p>
            <a:r>
              <a:rPr lang="en-GB" dirty="0" smtClean="0"/>
              <a:t>Changing values, behaviours, lifestyles</a:t>
            </a:r>
          </a:p>
          <a:p>
            <a:r>
              <a:rPr lang="en-GB" dirty="0" smtClean="0"/>
              <a:t>Development pressures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21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26" name="Picture 2" descr="Fig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63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6985" cy="66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1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Landscapes / 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The focus in the game is on specific areas identified as of particular concern for the forthcoming Local Plan:</a:t>
            </a:r>
          </a:p>
          <a:p>
            <a:r>
              <a:rPr lang="en-GB" dirty="0" smtClean="0"/>
              <a:t>Petersfield (growing market town)</a:t>
            </a:r>
          </a:p>
          <a:p>
            <a:r>
              <a:rPr lang="en-GB" dirty="0" smtClean="0"/>
              <a:t>Parishes: </a:t>
            </a:r>
            <a:r>
              <a:rPr lang="en-GB" dirty="0" err="1" smtClean="0"/>
              <a:t>Fernhurst</a:t>
            </a:r>
            <a:r>
              <a:rPr lang="en-GB" dirty="0" smtClean="0"/>
              <a:t>, </a:t>
            </a:r>
            <a:r>
              <a:rPr lang="en-GB" dirty="0" err="1" smtClean="0"/>
              <a:t>Lavant</a:t>
            </a:r>
            <a:endParaRPr lang="en-GB" dirty="0" smtClean="0"/>
          </a:p>
          <a:p>
            <a:r>
              <a:rPr lang="en-GB" dirty="0" err="1" smtClean="0"/>
              <a:t>Wealdon</a:t>
            </a:r>
            <a:r>
              <a:rPr lang="en-GB" dirty="0" smtClean="0"/>
              <a:t> Heath SPA</a:t>
            </a:r>
          </a:p>
          <a:p>
            <a:r>
              <a:rPr lang="en-GB" dirty="0" smtClean="0"/>
              <a:t>Heritage coast</a:t>
            </a:r>
          </a:p>
          <a:p>
            <a:r>
              <a:rPr lang="en-GB" dirty="0" smtClean="0"/>
              <a:t>Urban coastal fringe</a:t>
            </a:r>
          </a:p>
          <a:p>
            <a:r>
              <a:rPr lang="en-GB" dirty="0" smtClean="0"/>
              <a:t>Shoreham Cement Works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24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656"/>
            <a:ext cx="9144000" cy="55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1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90" y="237158"/>
            <a:ext cx="9250465" cy="648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2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531</Words>
  <Application>Microsoft Office PowerPoint</Application>
  <PresentationFormat>On-screen Show (4:3)</PresentationFormat>
  <Paragraphs>94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SDNP Rufopoly</vt:lpstr>
      <vt:lpstr>Event</vt:lpstr>
      <vt:lpstr>Purpose</vt:lpstr>
      <vt:lpstr>Key Challenges</vt:lpstr>
      <vt:lpstr>PowerPoint Presentation</vt:lpstr>
      <vt:lpstr>PowerPoint Presentation</vt:lpstr>
      <vt:lpstr>Landscapes / Areas</vt:lpstr>
      <vt:lpstr>PowerPoint Presentation</vt:lpstr>
      <vt:lpstr>PowerPoint Presentation</vt:lpstr>
      <vt:lpstr>Practicalities</vt:lpstr>
      <vt:lpstr>Questions Taster</vt:lpstr>
      <vt:lpstr>PowerPoint Presentation</vt:lpstr>
      <vt:lpstr>Lessons learnt</vt:lpstr>
      <vt:lpstr>Opportunities</vt:lpstr>
    </vt:vector>
  </TitlesOfParts>
  <Company>Birmingham City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ID110846</dc:creator>
  <cp:lastModifiedBy>Claudia Carter</cp:lastModifiedBy>
  <cp:revision>76</cp:revision>
  <cp:lastPrinted>2014-09-22T08:12:12Z</cp:lastPrinted>
  <dcterms:created xsi:type="dcterms:W3CDTF">2013-03-12T13:27:14Z</dcterms:created>
  <dcterms:modified xsi:type="dcterms:W3CDTF">2015-04-14T08:24:24Z</dcterms:modified>
</cp:coreProperties>
</file>