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5"/>
  </p:notesMasterIdLst>
  <p:sldIdLst>
    <p:sldId id="257" r:id="rId3"/>
    <p:sldId id="514" r:id="rId4"/>
    <p:sldId id="353" r:id="rId5"/>
    <p:sldId id="419" r:id="rId6"/>
    <p:sldId id="513" r:id="rId7"/>
    <p:sldId id="392" r:id="rId8"/>
    <p:sldId id="395" r:id="rId9"/>
    <p:sldId id="379" r:id="rId10"/>
    <p:sldId id="414" r:id="rId11"/>
    <p:sldId id="396" r:id="rId12"/>
    <p:sldId id="412" r:id="rId13"/>
    <p:sldId id="521" r:id="rId14"/>
    <p:sldId id="286" r:id="rId15"/>
    <p:sldId id="522" r:id="rId16"/>
    <p:sldId id="328" r:id="rId17"/>
    <p:sldId id="523" r:id="rId18"/>
    <p:sldId id="325" r:id="rId19"/>
    <p:sldId id="403" r:id="rId20"/>
    <p:sldId id="524" r:id="rId21"/>
    <p:sldId id="699" r:id="rId22"/>
    <p:sldId id="381" r:id="rId23"/>
    <p:sldId id="702" r:id="rId24"/>
    <p:sldId id="703" r:id="rId25"/>
    <p:sldId id="704" r:id="rId26"/>
    <p:sldId id="705" r:id="rId27"/>
    <p:sldId id="700" r:id="rId28"/>
    <p:sldId id="402" r:id="rId29"/>
    <p:sldId id="344" r:id="rId30"/>
    <p:sldId id="502" r:id="rId31"/>
    <p:sldId id="517" r:id="rId32"/>
    <p:sldId id="503" r:id="rId33"/>
    <p:sldId id="347" r:id="rId34"/>
    <p:sldId id="518" r:id="rId35"/>
    <p:sldId id="525" r:id="rId36"/>
    <p:sldId id="504" r:id="rId37"/>
    <p:sldId id="505" r:id="rId38"/>
    <p:sldId id="506" r:id="rId39"/>
    <p:sldId id="511" r:id="rId40"/>
    <p:sldId id="512" r:id="rId41"/>
    <p:sldId id="349" r:id="rId42"/>
    <p:sldId id="528" r:id="rId43"/>
    <p:sldId id="69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65570" autoAdjust="0"/>
  </p:normalViewPr>
  <p:slideViewPr>
    <p:cSldViewPr snapToGrid="0">
      <p:cViewPr varScale="1">
        <p:scale>
          <a:sx n="44" d="100"/>
          <a:sy n="44" d="100"/>
        </p:scale>
        <p:origin x="1536"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27B70-A470-4597-BA79-1F1C8E9C24B0}" type="datetimeFigureOut">
              <a:rPr lang="en-GB" smtClean="0"/>
              <a:t>21/01/2024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3E135-300A-4735-AB6F-A0E0B44227A8}" type="slidenum">
              <a:rPr lang="en-GB" smtClean="0"/>
              <a:t>‹#›</a:t>
            </a:fld>
            <a:endParaRPr lang="en-GB" dirty="0"/>
          </a:p>
        </p:txBody>
      </p:sp>
    </p:spTree>
    <p:extLst>
      <p:ext uri="{BB962C8B-B14F-4D97-AF65-F5344CB8AC3E}">
        <p14:creationId xmlns:p14="http://schemas.microsoft.com/office/powerpoint/2010/main" val="293586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 very warm welcome. This is the Agenda for today's CPD.  We will be recoding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726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School Based Training Mentor Guidance is your one-stop ‘bible’ for understanding your role as a mentor working with us this year. Associate Teachers should have shared this with you via their One Drive.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954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BB86-5288-4C58-BF81-3561961CF0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706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10606-CD91-4D41-B972-550445D45E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195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These questions are intended as support for the lesson observation feedback discussion. Tale a moment to read and share any thoughts in the chat bar.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197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As you will see from this</a:t>
            </a:r>
            <a:r>
              <a:rPr lang="en-GB" sz="1200" b="1" kern="1200" baseline="0" dirty="0">
                <a:solidFill>
                  <a:schemeClr val="tx1"/>
                </a:solidFill>
                <a:effectLst/>
                <a:latin typeface="+mn-lt"/>
                <a:ea typeface="+mn-ea"/>
                <a:cs typeface="+mn-cs"/>
              </a:rPr>
              <a:t> slide t</a:t>
            </a:r>
            <a:r>
              <a:rPr lang="en-GB" sz="1200" b="1" kern="1200" dirty="0">
                <a:solidFill>
                  <a:schemeClr val="tx1"/>
                </a:solidFill>
                <a:effectLst/>
                <a:latin typeface="+mn-lt"/>
                <a:ea typeface="+mn-ea"/>
                <a:cs typeface="+mn-cs"/>
              </a:rPr>
              <a:t>he BCU ITE Curriculum</a:t>
            </a:r>
            <a:r>
              <a:rPr lang="en-GB" sz="1200" kern="1200" dirty="0">
                <a:solidFill>
                  <a:schemeClr val="tx1"/>
                </a:solidFill>
                <a:effectLst/>
                <a:latin typeface="+mn-lt"/>
                <a:ea typeface="+mn-ea"/>
                <a:cs typeface="+mn-cs"/>
              </a:rPr>
              <a:t> has six principles which underpin the content of all our Initial Teacher Education courses.  These principles are used by mentors and BCU University tutors in review and progress meetings to formatively assess a trainee’s strengths and areas for development.  The six foci within this core curriculum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342900" lvl="0" indent="-342900">
              <a:lnSpc>
                <a:spcPct val="105000"/>
              </a:lnSpc>
              <a:spcAft>
                <a:spcPts val="800"/>
              </a:spcAft>
              <a:buFont typeface="+mj-lt"/>
              <a:buAutoNum type="alphaUcPeriod"/>
            </a:pPr>
            <a:r>
              <a:rPr lang="en-GB" sz="1800" b="1" dirty="0">
                <a:effectLst/>
                <a:latin typeface="Arial" panose="020B0604020202020204" pitchFamily="34" charset="0"/>
                <a:ea typeface="Calibri" panose="020F0502020204030204" pitchFamily="34" charset="0"/>
              </a:rPr>
              <a:t>Associate Teacher uses critical enquiry and research informed practice to develop their understanding of effective teaching and learning</a:t>
            </a:r>
            <a:endParaRPr lang="en-GB" sz="18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mj-lt"/>
              <a:buAutoNum type="alphaUcPeriod"/>
            </a:pPr>
            <a:r>
              <a:rPr lang="en-GB" sz="1800" b="1" dirty="0">
                <a:effectLst/>
                <a:latin typeface="Arial" panose="020B0604020202020204" pitchFamily="34" charset="0"/>
                <a:ea typeface="Calibri" panose="020F0502020204030204" pitchFamily="34" charset="0"/>
              </a:rPr>
              <a:t>Associate Teacher’s classroom practice establishes effective behaviour management using high expectations and awareness of pupil wellbeing</a:t>
            </a:r>
            <a:endParaRPr lang="en-GB" sz="18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mj-lt"/>
              <a:buAutoNum type="alphaUcPeriod"/>
            </a:pPr>
            <a:r>
              <a:rPr lang="en-GB" sz="1800" b="1" dirty="0">
                <a:effectLst/>
                <a:latin typeface="Arial" panose="020B0604020202020204" pitchFamily="34" charset="0"/>
                <a:ea typeface="Calibri" panose="020F0502020204030204" pitchFamily="34" charset="0"/>
              </a:rPr>
              <a:t>Associate Teacher knows more, remembers more and applies subject knowledge and subject specific pedagogy to impact on pupils’ progress</a:t>
            </a:r>
            <a:endParaRPr lang="en-GB" sz="18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mj-lt"/>
              <a:buAutoNum type="alphaUcPeriod"/>
            </a:pPr>
            <a:r>
              <a:rPr lang="en-GB" sz="1800" b="1" dirty="0">
                <a:effectLst/>
                <a:latin typeface="Arial" panose="020B0604020202020204" pitchFamily="34" charset="0"/>
                <a:ea typeface="Calibri" panose="020F0502020204030204" pitchFamily="34" charset="0"/>
              </a:rPr>
              <a:t>Associate Teacher uses knowledge about how pupils learn to plan and assess learning to ensure that all pupils make progress</a:t>
            </a:r>
            <a:endParaRPr lang="en-GB" sz="18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mj-lt"/>
              <a:buAutoNum type="alphaUcPeriod"/>
            </a:pPr>
            <a:r>
              <a:rPr lang="en-GB" sz="1800" b="1" dirty="0">
                <a:effectLst/>
                <a:latin typeface="Arial" panose="020B0604020202020204" pitchFamily="34" charset="0"/>
                <a:ea typeface="Calibri" panose="020F0502020204030204" pitchFamily="34" charset="0"/>
              </a:rPr>
              <a:t>Associate Teacher implements effective adaptive teaching approaches to meet all learners’ needs, including SEND (Special Educational Needs and Disability) and EAL (English as an Additional Language learners).</a:t>
            </a:r>
            <a:endParaRPr lang="en-GB" sz="18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mj-lt"/>
              <a:buAutoNum type="alphaUcPeriod"/>
            </a:pPr>
            <a:r>
              <a:rPr lang="en-GB" sz="1800" b="1" dirty="0">
                <a:effectLst/>
                <a:latin typeface="Arial" panose="020B0604020202020204" pitchFamily="34" charset="0"/>
                <a:ea typeface="Calibri" panose="020F0502020204030204" pitchFamily="34" charset="0"/>
              </a:rPr>
              <a:t>Associate Teacher demonstrates professional behaviours and contributes effectively to the wider life of the school</a:t>
            </a:r>
            <a:endParaRPr lang="en-GB" sz="1800" dirty="0">
              <a:effectLst/>
              <a:latin typeface="Calibri" panose="020F0502020204030204" pitchFamily="34" charset="0"/>
              <a:ea typeface="Calibri" panose="020F0502020204030204" pitchFamily="34" charset="0"/>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1A9A4-6FE0-4F92-A385-5C3A41B525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601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copy of Theme C. You will see that the colour coding as for our Phase 1, Phase 2 and Phase 3 of both our BAQTS and PGCE Curriculum coincides with our Primary Assessment Tracker. Theme C, focusing on subject knowledge through the Associate Teacher’s Subject Specific Development Journal which PGCE Associate Teachers will have shared with you. As an activity, click on the link on the PowerPoint to access the Primary BCU ITE Assessment Tracker. If you have a PGCE you will be primarily focusing on Phase 1 ‘Working towards’. If you are working with a BA Year 3 you should be looking at ‘Working at’ and ‘Working Beyond.’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40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an effective target look like? You will notice that to support you when thinking about each What Why How aspect, these have been developed to remind you when you are completing the Lesson Observation Feedback form.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D68736-EDC8-4ACC-9B52-A6E9DFBACD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679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support our Associate Teachers following their observation, one of these targets needs to be subject based. As this slide outlines, what the next step would be to support progress, why this is important and how will this be achieved.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D68736-EDC8-4ACC-9B52-A6E9DFBACD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3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 in PE. This target is subject specific – links to the next step, scaffold learning, why this is important – to enable all children to demonstrate the skill jumping from 2 feet to 2 feet and how this will be achieved, using the STEP model (Space, Time, Task, Equipment. People). Remember to add in the Key Theme which this target represents.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D68736-EDC8-4ACC-9B52-A6E9DFBACD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427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example in mathematics. Remember you can also add in additional targets but these are specific.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D68736-EDC8-4ACC-9B52-A6E9DFBACD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44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add your name and email address to the chat bar.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BB86-5288-4C58-BF81-3561961CF0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778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demonstrate what these might look like, please look at the example shared. If you think the Associate Teacher would benefit from further reading or a short video, add in the links. Also the Subject Specific Prompts are designed to give you examples of how targets can be generated.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D68736-EDC8-4ACC-9B52-A6E9DFBACD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41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Critical Incident Foci – as a general rule the PGCEs completing SBT1 will focus on Behaviour and subject of development. For BA Year 3’s they will link to subject and a further area of development.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BB86-5288-4C58-BF81-3561961CF0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168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653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welcome</a:t>
            </a:r>
            <a:r>
              <a:rPr lang="en-GB" baseline="0" dirty="0"/>
              <a:t> your feedback. Please add comments in the chat bar. Thank you again for joining us.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11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 warm welcome to this CPD 3 aimed at New Schools and partners who are working with us for the first time this academic year. For those of you who have already been working with us some of the content you will be familiar, but we want to draw your attention to how to work with your Associate Teacher to support their subject specific knowledge development through engagement with our BCU ITE Curriculum and complementary resources. </a:t>
            </a:r>
          </a:p>
          <a:p>
            <a:endParaRPr lang="en-GB" baseline="0" dirty="0"/>
          </a:p>
          <a:p>
            <a:r>
              <a:rPr lang="en-GB" baseline="0" dirty="0"/>
              <a:t>For all placement enquiries, please contact Hels Placement. We are signposting all our ATs to this team to resolve any questions/issues they or you may have.</a:t>
            </a:r>
          </a:p>
          <a:p>
            <a:r>
              <a:rPr lang="en-GB" baseline="0" dirty="0"/>
              <a:t>We currently have PGCE, BA Year 1 and 2 out on placement. </a:t>
            </a:r>
          </a:p>
          <a:p>
            <a:r>
              <a:rPr lang="en-GB" baseline="0" dirty="0"/>
              <a:t>To support you if you are new, we’d recommend that you look at the Mentor Induction PowerPoint. This will support you to ensure that the Associate Teacher shares their One Drive and in particular their Subject Specific Development Journal. </a:t>
            </a:r>
          </a:p>
          <a:p>
            <a:r>
              <a:rPr lang="en-GB" baseline="0" dirty="0"/>
              <a:t>We will also share the School Based Training Mentor Guidance for 2023-24 later in this presentation. </a:t>
            </a:r>
          </a:p>
          <a:p>
            <a:r>
              <a:rPr lang="en-GB" baseline="0" dirty="0"/>
              <a:t>You will also be guided to the specific School Colleague Mentor Briefings, again the links for will be shared shortly.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10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This is our Primary Partnership Website, the source of key information. I'm going to click on the link and show you around.  Check and discuss on this slide and next slide. </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00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BB86-5288-4C58-BF81-3561961CF0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37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mentioned earlier, the Mentor Induction gives you a useful overview of our processes if you have not worked with us before. I’d recommend that you review the PowerPoint presentation which outlines roles and responsibilities, particularly as a mentor and how our Universtiy Tutors will be working with you. We look at the ways in which you can support struggling ATs and the supporting documentation.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40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our future CPD dates. We also have a further Mentor Conference which we will discuss at the end of this briefing. </a:t>
            </a:r>
          </a:p>
          <a:p>
            <a:endParaRPr lang="en-GB" dirty="0"/>
          </a:p>
          <a:p>
            <a:r>
              <a:rPr lang="en-GB" dirty="0">
                <a:cs typeface="Calibri" panose="020F0502020204030204"/>
              </a:rPr>
              <a:t>We have changed our focus this year to work more effectively with you as mentors. Hence, there are two CPD sessions close together (which you can access again at your leisure) and a drop-in in case you have queries. Your University Tutor is also key and suggest if you have any immediate questions to ask them when they visit Associate Teachers.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88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our Mentor CPD Calendar. This outlines key dates for placement and includes Mentor CPD.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64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 Briefing Mentor Meetings have already taken place for our Associate Teachers in schools. These school briefings hold important information for you to be able to support our Associate Teachers effectively. School briefings will be shared with you by your University Tutor, but in the interim you can find these on our Primary Partnership Website as well as using the links in this presentation. If you have any questions regarding content, please liaise with your University Tutor when you have your initial conversation.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776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256D-B553-4D59-B22C-9B6913EFC264}"/>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6F04630-48BC-4155-ACB9-BC02A59C0A2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110459-1BC5-4365-AD23-24C7020BD618}"/>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21/01/2024</a:t>
            </a:fld>
            <a:endParaRPr lang="en-GB" dirty="0"/>
          </a:p>
        </p:txBody>
      </p:sp>
      <p:sp>
        <p:nvSpPr>
          <p:cNvPr id="5" name="Footer Placeholder 4">
            <a:extLst>
              <a:ext uri="{FF2B5EF4-FFF2-40B4-BE49-F238E27FC236}">
                <a16:creationId xmlns:a16="http://schemas.microsoft.com/office/drawing/2014/main" id="{1937DFE4-3E95-4DB6-A922-5E3619BED0BF}"/>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327AC009-8F58-4658-8A9F-4A4390FE7489}"/>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201439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7A4D-47A0-49F5-AFFB-143DB0474F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CC6F1A-F30D-44F6-9298-F5051539F6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D8E753-6AF5-4BE6-A398-7375A3B0B483}"/>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21/01/2024</a:t>
            </a:fld>
            <a:endParaRPr lang="en-GB" dirty="0"/>
          </a:p>
        </p:txBody>
      </p:sp>
      <p:sp>
        <p:nvSpPr>
          <p:cNvPr id="5" name="Footer Placeholder 4">
            <a:extLst>
              <a:ext uri="{FF2B5EF4-FFF2-40B4-BE49-F238E27FC236}">
                <a16:creationId xmlns:a16="http://schemas.microsoft.com/office/drawing/2014/main" id="{959880F7-A542-40B7-9C1A-D85259905559}"/>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8C810782-02CB-4CFC-984D-C2B5D623D13C}"/>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232777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027201-9A46-4675-8FC6-C80C62EEE0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BBF73F-3E27-44B1-B3CB-2A5F8414D5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B80C6D-7B0E-48FB-BE02-BBF6B8319CE7}"/>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21/01/2024</a:t>
            </a:fld>
            <a:endParaRPr lang="en-GB" dirty="0"/>
          </a:p>
        </p:txBody>
      </p:sp>
      <p:sp>
        <p:nvSpPr>
          <p:cNvPr id="5" name="Footer Placeholder 4">
            <a:extLst>
              <a:ext uri="{FF2B5EF4-FFF2-40B4-BE49-F238E27FC236}">
                <a16:creationId xmlns:a16="http://schemas.microsoft.com/office/drawing/2014/main" id="{C452C6EF-9CE1-4390-8494-38673FA45691}"/>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5D9C5A8-9A74-42C1-806D-F3E4FC67194C}"/>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129537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9D90-6353-4D98-8603-0426EE7F48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551E97-C779-442A-B203-79D55F79C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BB588E-C4DD-4E51-99A3-8A8F24D34B4F}"/>
              </a:ext>
            </a:extLst>
          </p:cNvPr>
          <p:cNvSpPr>
            <a:spLocks noGrp="1"/>
          </p:cNvSpPr>
          <p:nvPr>
            <p:ph type="dt" sz="half" idx="10"/>
          </p:nvPr>
        </p:nvSpPr>
        <p:spPr/>
        <p:txBody>
          <a:bodyPr/>
          <a:lstStyle/>
          <a:p>
            <a:fld id="{450CE5C3-E188-4E7D-ABD8-8B92D85F961A}" type="datetimeFigureOut">
              <a:rPr lang="en-GB" smtClean="0"/>
              <a:t>22/01/2024</a:t>
            </a:fld>
            <a:endParaRPr lang="en-GB" dirty="0"/>
          </a:p>
        </p:txBody>
      </p:sp>
      <p:sp>
        <p:nvSpPr>
          <p:cNvPr id="5" name="Footer Placeholder 4">
            <a:extLst>
              <a:ext uri="{FF2B5EF4-FFF2-40B4-BE49-F238E27FC236}">
                <a16:creationId xmlns:a16="http://schemas.microsoft.com/office/drawing/2014/main" id="{6C076655-935C-4DAB-8F87-F1C1973491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4A9955A-966C-43B4-AD7A-299FA777F627}"/>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8" name="Picture 7">
            <a:extLst>
              <a:ext uri="{FF2B5EF4-FFF2-40B4-BE49-F238E27FC236}">
                <a16:creationId xmlns:a16="http://schemas.microsoft.com/office/drawing/2014/main" id="{B4A89D5C-0D7A-4F26-85D9-C4A8848F493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716049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C270-8C28-4DF3-A1BE-1B768C5209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57AC2-8FB7-4530-8265-3B9B50334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319269-6FD2-4285-AE67-2A466F5125A8}"/>
              </a:ext>
            </a:extLst>
          </p:cNvPr>
          <p:cNvSpPr>
            <a:spLocks noGrp="1"/>
          </p:cNvSpPr>
          <p:nvPr>
            <p:ph type="dt" sz="half" idx="10"/>
          </p:nvPr>
        </p:nvSpPr>
        <p:spPr/>
        <p:txBody>
          <a:bodyPr/>
          <a:lstStyle/>
          <a:p>
            <a:fld id="{450CE5C3-E188-4E7D-ABD8-8B92D85F961A}" type="datetimeFigureOut">
              <a:rPr lang="en-GB" smtClean="0"/>
              <a:t>22/01/2024</a:t>
            </a:fld>
            <a:endParaRPr lang="en-GB" dirty="0"/>
          </a:p>
        </p:txBody>
      </p:sp>
      <p:sp>
        <p:nvSpPr>
          <p:cNvPr id="5" name="Footer Placeholder 4">
            <a:extLst>
              <a:ext uri="{FF2B5EF4-FFF2-40B4-BE49-F238E27FC236}">
                <a16:creationId xmlns:a16="http://schemas.microsoft.com/office/drawing/2014/main" id="{8373E651-F0CA-496F-A936-5538BE64439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F963AD0-A34A-42D9-A86B-8F5D09D22D16}"/>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7" name="Picture 6">
            <a:extLst>
              <a:ext uri="{FF2B5EF4-FFF2-40B4-BE49-F238E27FC236}">
                <a16:creationId xmlns:a16="http://schemas.microsoft.com/office/drawing/2014/main" id="{5AD73B05-8BBB-425B-8780-95626CA0A94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348898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8C22-9A09-4D3A-A6F4-CCCE3E1B60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D74862-F2C5-4816-84F2-174FEA8F0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ED457-0EA9-4E45-89DB-06C344999F17}"/>
              </a:ext>
            </a:extLst>
          </p:cNvPr>
          <p:cNvSpPr>
            <a:spLocks noGrp="1"/>
          </p:cNvSpPr>
          <p:nvPr>
            <p:ph type="dt" sz="half" idx="10"/>
          </p:nvPr>
        </p:nvSpPr>
        <p:spPr/>
        <p:txBody>
          <a:bodyPr/>
          <a:lstStyle/>
          <a:p>
            <a:fld id="{450CE5C3-E188-4E7D-ABD8-8B92D85F961A}" type="datetimeFigureOut">
              <a:rPr lang="en-GB" smtClean="0"/>
              <a:t>22/01/2024</a:t>
            </a:fld>
            <a:endParaRPr lang="en-GB" dirty="0"/>
          </a:p>
        </p:txBody>
      </p:sp>
      <p:sp>
        <p:nvSpPr>
          <p:cNvPr id="5" name="Footer Placeholder 4">
            <a:extLst>
              <a:ext uri="{FF2B5EF4-FFF2-40B4-BE49-F238E27FC236}">
                <a16:creationId xmlns:a16="http://schemas.microsoft.com/office/drawing/2014/main" id="{E8148CE1-BB90-4D60-A552-3BBDA0BA02A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B8BDBB-01FB-4CF7-B70C-A18D95841886}"/>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7" name="Picture 6">
            <a:extLst>
              <a:ext uri="{FF2B5EF4-FFF2-40B4-BE49-F238E27FC236}">
                <a16:creationId xmlns:a16="http://schemas.microsoft.com/office/drawing/2014/main" id="{E3BC8E17-2C9E-4F7A-8586-6D332265C56E}"/>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320671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C3BB-1746-488E-8FFD-18DC799BDC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251BD3-5898-4DFD-9BDB-C6E1E12873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7B8041-8BE8-4DD4-B173-DC987882AF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3D1C3A-9A15-4F54-A7D9-CF93A5E11E8F}"/>
              </a:ext>
            </a:extLst>
          </p:cNvPr>
          <p:cNvSpPr>
            <a:spLocks noGrp="1"/>
          </p:cNvSpPr>
          <p:nvPr>
            <p:ph type="dt" sz="half" idx="10"/>
          </p:nvPr>
        </p:nvSpPr>
        <p:spPr/>
        <p:txBody>
          <a:bodyPr/>
          <a:lstStyle/>
          <a:p>
            <a:fld id="{450CE5C3-E188-4E7D-ABD8-8B92D85F961A}" type="datetimeFigureOut">
              <a:rPr lang="en-GB" smtClean="0"/>
              <a:t>22/01/2024</a:t>
            </a:fld>
            <a:endParaRPr lang="en-GB" dirty="0"/>
          </a:p>
        </p:txBody>
      </p:sp>
      <p:sp>
        <p:nvSpPr>
          <p:cNvPr id="6" name="Footer Placeholder 5">
            <a:extLst>
              <a:ext uri="{FF2B5EF4-FFF2-40B4-BE49-F238E27FC236}">
                <a16:creationId xmlns:a16="http://schemas.microsoft.com/office/drawing/2014/main" id="{CAFBD746-6F02-4B3A-8270-3A4E87BF7C3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97AB93B-670F-40A0-A153-82DA1431657C}"/>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8" name="Picture 7">
            <a:extLst>
              <a:ext uri="{FF2B5EF4-FFF2-40B4-BE49-F238E27FC236}">
                <a16:creationId xmlns:a16="http://schemas.microsoft.com/office/drawing/2014/main" id="{6E2241B0-8EF7-4DB8-9986-1E5C6C80C21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33749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2CBD-80BA-41AD-9837-0A297ABFD0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B0829A-DA13-40DF-9C26-AF0950991D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D4955E-6EB4-4B40-A54D-E5FCAD2DEC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034645-E1B8-407A-B662-9D19B3CF1A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447228-71D7-4A35-A23D-FC4FDC1EEF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8D3D4D-04E7-48B1-9710-EBF95AD1F8FC}"/>
              </a:ext>
            </a:extLst>
          </p:cNvPr>
          <p:cNvSpPr>
            <a:spLocks noGrp="1"/>
          </p:cNvSpPr>
          <p:nvPr>
            <p:ph type="dt" sz="half" idx="10"/>
          </p:nvPr>
        </p:nvSpPr>
        <p:spPr/>
        <p:txBody>
          <a:bodyPr/>
          <a:lstStyle/>
          <a:p>
            <a:fld id="{450CE5C3-E188-4E7D-ABD8-8B92D85F961A}" type="datetimeFigureOut">
              <a:rPr lang="en-GB" smtClean="0"/>
              <a:t>22/01/2024</a:t>
            </a:fld>
            <a:endParaRPr lang="en-GB" dirty="0"/>
          </a:p>
        </p:txBody>
      </p:sp>
      <p:sp>
        <p:nvSpPr>
          <p:cNvPr id="8" name="Footer Placeholder 7">
            <a:extLst>
              <a:ext uri="{FF2B5EF4-FFF2-40B4-BE49-F238E27FC236}">
                <a16:creationId xmlns:a16="http://schemas.microsoft.com/office/drawing/2014/main" id="{D2667719-5D09-4E09-B3FD-A1AEA9E84B1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18EE642-14D5-40F6-A20E-A45E4A963F78}"/>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10" name="Picture 9">
            <a:extLst>
              <a:ext uri="{FF2B5EF4-FFF2-40B4-BE49-F238E27FC236}">
                <a16:creationId xmlns:a16="http://schemas.microsoft.com/office/drawing/2014/main" id="{41C72F2D-AC6A-40AD-9232-E5277EBC439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954455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A3834-46D5-4EC7-B013-F9F07DAB16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F51427-4A10-4E7B-85FC-FD1628F266FF}"/>
              </a:ext>
            </a:extLst>
          </p:cNvPr>
          <p:cNvSpPr>
            <a:spLocks noGrp="1"/>
          </p:cNvSpPr>
          <p:nvPr>
            <p:ph type="dt" sz="half" idx="10"/>
          </p:nvPr>
        </p:nvSpPr>
        <p:spPr/>
        <p:txBody>
          <a:bodyPr/>
          <a:lstStyle/>
          <a:p>
            <a:fld id="{450CE5C3-E188-4E7D-ABD8-8B92D85F961A}" type="datetimeFigureOut">
              <a:rPr lang="en-GB" smtClean="0"/>
              <a:t>22/01/2024</a:t>
            </a:fld>
            <a:endParaRPr lang="en-GB" dirty="0"/>
          </a:p>
        </p:txBody>
      </p:sp>
      <p:sp>
        <p:nvSpPr>
          <p:cNvPr id="4" name="Footer Placeholder 3">
            <a:extLst>
              <a:ext uri="{FF2B5EF4-FFF2-40B4-BE49-F238E27FC236}">
                <a16:creationId xmlns:a16="http://schemas.microsoft.com/office/drawing/2014/main" id="{6263BF4F-44FE-4582-8AEE-46BCEBBA1AC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AEB8C61-B705-468C-85C2-60DE1B8C29E1}"/>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6" name="Picture 5">
            <a:extLst>
              <a:ext uri="{FF2B5EF4-FFF2-40B4-BE49-F238E27FC236}">
                <a16:creationId xmlns:a16="http://schemas.microsoft.com/office/drawing/2014/main" id="{D923512A-09D0-411C-B2B5-824FB1FA8FC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661546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53360-BB54-4A9E-89A1-CA1AB0FB1B65}"/>
              </a:ext>
            </a:extLst>
          </p:cNvPr>
          <p:cNvSpPr>
            <a:spLocks noGrp="1"/>
          </p:cNvSpPr>
          <p:nvPr>
            <p:ph type="dt" sz="half" idx="10"/>
          </p:nvPr>
        </p:nvSpPr>
        <p:spPr/>
        <p:txBody>
          <a:bodyPr/>
          <a:lstStyle/>
          <a:p>
            <a:fld id="{450CE5C3-E188-4E7D-ABD8-8B92D85F961A}" type="datetimeFigureOut">
              <a:rPr lang="en-GB" smtClean="0"/>
              <a:t>22/01/2024</a:t>
            </a:fld>
            <a:endParaRPr lang="en-GB" dirty="0"/>
          </a:p>
        </p:txBody>
      </p:sp>
      <p:sp>
        <p:nvSpPr>
          <p:cNvPr id="3" name="Footer Placeholder 2">
            <a:extLst>
              <a:ext uri="{FF2B5EF4-FFF2-40B4-BE49-F238E27FC236}">
                <a16:creationId xmlns:a16="http://schemas.microsoft.com/office/drawing/2014/main" id="{FCB525BE-E11C-43B4-8597-B7864919853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B30DD5B-EFCF-43FE-93A3-2240AEC498DE}"/>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5" name="Picture 4">
            <a:extLst>
              <a:ext uri="{FF2B5EF4-FFF2-40B4-BE49-F238E27FC236}">
                <a16:creationId xmlns:a16="http://schemas.microsoft.com/office/drawing/2014/main" id="{D238593D-791D-4E33-978B-CF99B2B1691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231860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4440-236B-4F0A-9CDF-210C10E14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1A418B-9F6A-411E-ACF0-E4CEE11B2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8EFF62-B908-4A1B-819C-BFA92ED6A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EC326-13B2-46F1-914B-7FF87F9BC20F}"/>
              </a:ext>
            </a:extLst>
          </p:cNvPr>
          <p:cNvSpPr>
            <a:spLocks noGrp="1"/>
          </p:cNvSpPr>
          <p:nvPr>
            <p:ph type="dt" sz="half" idx="10"/>
          </p:nvPr>
        </p:nvSpPr>
        <p:spPr/>
        <p:txBody>
          <a:bodyPr/>
          <a:lstStyle/>
          <a:p>
            <a:fld id="{450CE5C3-E188-4E7D-ABD8-8B92D85F961A}" type="datetimeFigureOut">
              <a:rPr lang="en-GB" smtClean="0"/>
              <a:t>22/01/2024</a:t>
            </a:fld>
            <a:endParaRPr lang="en-GB" dirty="0"/>
          </a:p>
        </p:txBody>
      </p:sp>
      <p:sp>
        <p:nvSpPr>
          <p:cNvPr id="6" name="Footer Placeholder 5">
            <a:extLst>
              <a:ext uri="{FF2B5EF4-FFF2-40B4-BE49-F238E27FC236}">
                <a16:creationId xmlns:a16="http://schemas.microsoft.com/office/drawing/2014/main" id="{C3440A65-EBBC-47A7-8811-B4799A95A7B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E5DA22-1AF1-4EE5-A641-72C9BF6F4509}"/>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8" name="Picture 7">
            <a:extLst>
              <a:ext uri="{FF2B5EF4-FFF2-40B4-BE49-F238E27FC236}">
                <a16:creationId xmlns:a16="http://schemas.microsoft.com/office/drawing/2014/main" id="{FD365563-2B2A-49B7-8095-AAB9B7CC30B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84329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ED86-7488-4157-AFC2-623790EA09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4DD1AE-1EA5-4105-96B9-34B02C86CF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B23B19-E8E8-4D0D-B115-38876EB1B260}"/>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21/01/2024</a:t>
            </a:fld>
            <a:endParaRPr lang="en-GB" dirty="0"/>
          </a:p>
        </p:txBody>
      </p:sp>
      <p:sp>
        <p:nvSpPr>
          <p:cNvPr id="5" name="Footer Placeholder 4">
            <a:extLst>
              <a:ext uri="{FF2B5EF4-FFF2-40B4-BE49-F238E27FC236}">
                <a16:creationId xmlns:a16="http://schemas.microsoft.com/office/drawing/2014/main" id="{7D3EC1FB-CAC7-472B-9A31-14491F471519}"/>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C4B1EEA-BE4A-43EE-BF2D-4855A58212C2}"/>
              </a:ext>
            </a:extLst>
          </p:cNvPr>
          <p:cNvSpPr>
            <a:spLocks noGrp="1"/>
          </p:cNvSpPr>
          <p:nvPr>
            <p:ph type="sldNum" sz="quarter" idx="12"/>
          </p:nvPr>
        </p:nvSpPr>
        <p:spPr/>
        <p:txBody>
          <a:bodyPr/>
          <a:lstStyle/>
          <a:p>
            <a:fld id="{0455B33B-EB00-4CB3-A79B-76997B985EBC}" type="slidenum">
              <a:rPr lang="en-GB" smtClean="0"/>
              <a:t>‹#›</a:t>
            </a:fld>
            <a:endParaRPr lang="en-GB" dirty="0"/>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897756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F439-0497-4BCD-A37B-E6AF67819F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A0A0AA-FA7F-4CFE-9DC1-2EA359A9C2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5395210C-6837-43ED-B967-A27E58A6F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9B1272-3E87-49FA-8A24-B8B78978CF98}"/>
              </a:ext>
            </a:extLst>
          </p:cNvPr>
          <p:cNvSpPr>
            <a:spLocks noGrp="1"/>
          </p:cNvSpPr>
          <p:nvPr>
            <p:ph type="dt" sz="half" idx="10"/>
          </p:nvPr>
        </p:nvSpPr>
        <p:spPr/>
        <p:txBody>
          <a:bodyPr/>
          <a:lstStyle/>
          <a:p>
            <a:fld id="{450CE5C3-E188-4E7D-ABD8-8B92D85F961A}" type="datetimeFigureOut">
              <a:rPr lang="en-GB" smtClean="0"/>
              <a:t>22/01/2024</a:t>
            </a:fld>
            <a:endParaRPr lang="en-GB" dirty="0"/>
          </a:p>
        </p:txBody>
      </p:sp>
      <p:sp>
        <p:nvSpPr>
          <p:cNvPr id="6" name="Footer Placeholder 5">
            <a:extLst>
              <a:ext uri="{FF2B5EF4-FFF2-40B4-BE49-F238E27FC236}">
                <a16:creationId xmlns:a16="http://schemas.microsoft.com/office/drawing/2014/main" id="{F8840D9B-DF79-4B17-A987-17D91D19485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5055D4-EF63-4C9A-8D27-E5C4B663F4D3}"/>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8" name="Picture 7">
            <a:extLst>
              <a:ext uri="{FF2B5EF4-FFF2-40B4-BE49-F238E27FC236}">
                <a16:creationId xmlns:a16="http://schemas.microsoft.com/office/drawing/2014/main" id="{8CFDC64D-838D-4DA5-AA58-872A9CBB7A8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089835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200D-D855-4905-ABA4-5E1563331B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181861-5CB6-4247-A237-C648423A8C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0EB1A-1B37-48CE-B145-588D6F02DB26}"/>
              </a:ext>
            </a:extLst>
          </p:cNvPr>
          <p:cNvSpPr>
            <a:spLocks noGrp="1"/>
          </p:cNvSpPr>
          <p:nvPr>
            <p:ph type="dt" sz="half" idx="10"/>
          </p:nvPr>
        </p:nvSpPr>
        <p:spPr/>
        <p:txBody>
          <a:bodyPr/>
          <a:lstStyle/>
          <a:p>
            <a:fld id="{450CE5C3-E188-4E7D-ABD8-8B92D85F961A}" type="datetimeFigureOut">
              <a:rPr lang="en-GB" smtClean="0"/>
              <a:t>22/01/2024</a:t>
            </a:fld>
            <a:endParaRPr lang="en-GB" dirty="0"/>
          </a:p>
        </p:txBody>
      </p:sp>
      <p:sp>
        <p:nvSpPr>
          <p:cNvPr id="5" name="Footer Placeholder 4">
            <a:extLst>
              <a:ext uri="{FF2B5EF4-FFF2-40B4-BE49-F238E27FC236}">
                <a16:creationId xmlns:a16="http://schemas.microsoft.com/office/drawing/2014/main" id="{27150025-5E3B-4D2B-A2DB-DBDC0F9208C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6C97731-2E27-450C-9606-34D6F16DF9FD}"/>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7" name="Picture 6">
            <a:extLst>
              <a:ext uri="{FF2B5EF4-FFF2-40B4-BE49-F238E27FC236}">
                <a16:creationId xmlns:a16="http://schemas.microsoft.com/office/drawing/2014/main" id="{BA13D9B6-FF8A-4CE1-BEF2-91E673B52B9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24341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D3577-71A2-4D2A-A1E4-18D6CA03E5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42D5C0-C556-48CE-8A67-E9F3B22E0C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A4FE02-DC2E-4535-81CD-76F8F0334CE9}"/>
              </a:ext>
            </a:extLst>
          </p:cNvPr>
          <p:cNvSpPr>
            <a:spLocks noGrp="1"/>
          </p:cNvSpPr>
          <p:nvPr>
            <p:ph type="dt" sz="half" idx="10"/>
          </p:nvPr>
        </p:nvSpPr>
        <p:spPr/>
        <p:txBody>
          <a:bodyPr/>
          <a:lstStyle/>
          <a:p>
            <a:fld id="{450CE5C3-E188-4E7D-ABD8-8B92D85F961A}" type="datetimeFigureOut">
              <a:rPr lang="en-GB" smtClean="0"/>
              <a:t>22/01/2024</a:t>
            </a:fld>
            <a:endParaRPr lang="en-GB" dirty="0"/>
          </a:p>
        </p:txBody>
      </p:sp>
      <p:sp>
        <p:nvSpPr>
          <p:cNvPr id="5" name="Footer Placeholder 4">
            <a:extLst>
              <a:ext uri="{FF2B5EF4-FFF2-40B4-BE49-F238E27FC236}">
                <a16:creationId xmlns:a16="http://schemas.microsoft.com/office/drawing/2014/main" id="{27447D2C-9A99-43BA-B2AE-E9ECE1CDE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49A8AE6-BCEC-49E9-ABBB-B098B122C3FC}"/>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7" name="Picture 6">
            <a:extLst>
              <a:ext uri="{FF2B5EF4-FFF2-40B4-BE49-F238E27FC236}">
                <a16:creationId xmlns:a16="http://schemas.microsoft.com/office/drawing/2014/main" id="{C3BE4314-BE52-462A-9555-D557514CB46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70107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452D-DC47-4D68-9605-436AC69BCC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ACB5F8-B8F4-40FC-B0F1-6FFA5C872A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234134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48037-08F3-4C15-A4A1-D5CA628DA6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76A640-00C5-45B3-8496-51EC4591E6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1D39F0-E939-4E0B-AFB3-8B8F50DDF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3541565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FFFC-8D99-44EF-8A26-26BFDD4A2F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A6D855-CB7C-4B08-8819-9D11AE892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63F735-C190-47ED-BE9A-9208BFF02E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A30DCC-1481-41B1-B7FC-FAACCF4F04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608A32-3C25-4A30-B92A-038A28BE7A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BF10F1B6-38F3-4657-AFF3-E1B68E3477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027" t="23559" r="31622" b="24513"/>
          <a:stretch/>
        </p:blipFill>
        <p:spPr>
          <a:xfrm>
            <a:off x="11129319" y="5707575"/>
            <a:ext cx="1062681" cy="1074533"/>
          </a:xfrm>
          <a:prstGeom prst="rect">
            <a:avLst/>
          </a:prstGeom>
        </p:spPr>
      </p:pic>
    </p:spTree>
    <p:extLst>
      <p:ext uri="{BB962C8B-B14F-4D97-AF65-F5344CB8AC3E}">
        <p14:creationId xmlns:p14="http://schemas.microsoft.com/office/powerpoint/2010/main" val="193505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F8CD-87E8-492E-9E92-9C4663C697A4}"/>
              </a:ext>
            </a:extLst>
          </p:cNvPr>
          <p:cNvSpPr>
            <a:spLocks noGrp="1"/>
          </p:cNvSpPr>
          <p:nvPr>
            <p:ph type="title"/>
          </p:nvPr>
        </p:nvSpPr>
        <p:spPr/>
        <p:txBody>
          <a:bodyPr/>
          <a:lstStyle/>
          <a:p>
            <a:r>
              <a:rPr lang="en-US"/>
              <a:t>Click to edit Master title style</a:t>
            </a:r>
            <a:endParaRPr lang="en-GB"/>
          </a:p>
        </p:txBody>
      </p:sp>
      <p:pic>
        <p:nvPicPr>
          <p:cNvPr id="4" name="Picture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280429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113606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F51B326-7801-4B36-8852-40966283646E}"/>
              </a:ext>
            </a:extLst>
          </p:cNvPr>
          <p:cNvSpPr>
            <a:spLocks noGrp="1"/>
          </p:cNvSpPr>
          <p:nvPr>
            <p:ph type="ctrTitle"/>
          </p:nvPr>
        </p:nvSpPr>
        <p:spPr>
          <a:xfrm>
            <a:off x="2397122" y="2235200"/>
            <a:ext cx="7382316" cy="2387600"/>
          </a:xfrm>
        </p:spPr>
        <p:txBody>
          <a:bodyPr anchor="ctr">
            <a:normAutofit fontScale="90000"/>
          </a:bodyPr>
          <a:lstStyle>
            <a:lvl1pPr algn="ctr">
              <a:defRPr/>
            </a:lvl1pPr>
          </a:lstStyle>
          <a:p>
            <a:pPr>
              <a:lnSpc>
                <a:spcPct val="70000"/>
              </a:lnSpc>
            </a:pPr>
            <a:r>
              <a:rPr lang="en-US" sz="5300" b="1" cap="all" spc="-15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Click to edit Master title style</a:t>
            </a:r>
            <a:endParaRPr lang="en-GB" sz="2400" cap="all" spc="-15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79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5FB07-E3B2-4E3D-8941-75BBC8EA8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9ECFDA-1F48-4702-A087-F38F002E4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A40E27F2-2416-4E91-AFA4-40F564BF9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C24AB-5525-48E5-9B6D-FF1A1ACA1416}"/>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21/01/2024</a:t>
            </a:fld>
            <a:endParaRPr lang="en-GB" dirty="0"/>
          </a:p>
        </p:txBody>
      </p:sp>
      <p:sp>
        <p:nvSpPr>
          <p:cNvPr id="6" name="Footer Placeholder 5">
            <a:extLst>
              <a:ext uri="{FF2B5EF4-FFF2-40B4-BE49-F238E27FC236}">
                <a16:creationId xmlns:a16="http://schemas.microsoft.com/office/drawing/2014/main" id="{B68045B7-E463-43D1-AD7A-9BBF8046FE83}"/>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828D3E16-24E1-4459-A8E7-13DA2B0A0A80}"/>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58619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19064E-8CB3-4B80-80A3-FA23A35D6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7C9726-C254-4351-AB8B-48033DEFB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4E3289D7-904A-4BD5-9DEE-C2A2BFB540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5B33B-EB00-4CB3-A79B-76997B985EBC}" type="slidenum">
              <a:rPr lang="en-GB" smtClean="0"/>
              <a:t>‹#›</a:t>
            </a:fld>
            <a:endParaRPr lang="en-GB" dirty="0"/>
          </a:p>
        </p:txBody>
      </p:sp>
      <p:pic>
        <p:nvPicPr>
          <p:cNvPr id="7" name="Picture 6">
            <a:extLst>
              <a:ext uri="{FF2B5EF4-FFF2-40B4-BE49-F238E27FC236}">
                <a16:creationId xmlns:a16="http://schemas.microsoft.com/office/drawing/2014/main" id="{1FC77122-F8E9-47C5-A56F-9A749FD78520}"/>
              </a:ext>
            </a:extLst>
          </p:cNvPr>
          <p:cNvPicPr>
            <a:picLocks noChangeAspect="1"/>
          </p:cNvPicPr>
          <p:nvPr userDrawn="1"/>
        </p:nvPicPr>
        <p:blipFill rotWithShape="1">
          <a:blip r:embed="rId13" cstate="screen">
            <a:alphaModFix amt="5000"/>
            <a:extLst>
              <a:ext uri="{28A0092B-C50C-407E-A947-70E740481C1C}">
                <a14:useLocalDpi xmlns:a14="http://schemas.microsoft.com/office/drawing/2010/main"/>
              </a:ext>
            </a:extLst>
          </a:blip>
          <a:srcRect r="17423" b="15777"/>
          <a:stretch/>
        </p:blipFill>
        <p:spPr>
          <a:xfrm>
            <a:off x="6146157" y="1258468"/>
            <a:ext cx="6045844" cy="5677909"/>
          </a:xfrm>
          <a:prstGeom prst="rect">
            <a:avLst/>
          </a:prstGeom>
        </p:spPr>
      </p:pic>
      <p:pic>
        <p:nvPicPr>
          <p:cNvPr id="8" name="Picture 7">
            <a:extLst>
              <a:ext uri="{FF2B5EF4-FFF2-40B4-BE49-F238E27FC236}">
                <a16:creationId xmlns:a16="http://schemas.microsoft.com/office/drawing/2014/main" id="{2DACE4C9-3108-4642-83B6-5620C70EA75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401865" y="294776"/>
            <a:ext cx="3667499" cy="1056946"/>
          </a:xfrm>
          <a:prstGeom prst="rect">
            <a:avLst/>
          </a:prstGeom>
        </p:spPr>
      </p:pic>
    </p:spTree>
    <p:extLst>
      <p:ext uri="{BB962C8B-B14F-4D97-AF65-F5344CB8AC3E}">
        <p14:creationId xmlns:p14="http://schemas.microsoft.com/office/powerpoint/2010/main" val="148994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F4D21-12DB-4400-A0C6-504BF0B8D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EE6962-5FBB-48A0-ABC8-DBCEBDBF2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1EFE19-AD11-4339-B036-CE99CB154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CE5C3-E188-4E7D-ABD8-8B92D85F961A}" type="datetimeFigureOut">
              <a:rPr lang="en-GB" smtClean="0"/>
              <a:t>22/01/2024</a:t>
            </a:fld>
            <a:endParaRPr lang="en-GB" dirty="0"/>
          </a:p>
        </p:txBody>
      </p:sp>
      <p:sp>
        <p:nvSpPr>
          <p:cNvPr id="5" name="Footer Placeholder 4">
            <a:extLst>
              <a:ext uri="{FF2B5EF4-FFF2-40B4-BE49-F238E27FC236}">
                <a16:creationId xmlns:a16="http://schemas.microsoft.com/office/drawing/2014/main" id="{6CDA2437-94DA-4086-8F04-AE2D009BA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1AE08D7-40B0-478F-B4F1-F298884DC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C903F-AB8D-41ED-9A58-E8573749D6CD}" type="slidenum">
              <a:rPr lang="en-GB" smtClean="0"/>
              <a:t>‹#›</a:t>
            </a:fld>
            <a:endParaRPr lang="en-GB" dirty="0"/>
          </a:p>
        </p:txBody>
      </p:sp>
      <p:pic>
        <p:nvPicPr>
          <p:cNvPr id="7" name="Picture 6">
            <a:extLst>
              <a:ext uri="{FF2B5EF4-FFF2-40B4-BE49-F238E27FC236}">
                <a16:creationId xmlns:a16="http://schemas.microsoft.com/office/drawing/2014/main" id="{806751C8-7B79-490C-9917-69235D0B53D2}"/>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pic>
        <p:nvPicPr>
          <p:cNvPr id="8" name="Picture 7">
            <a:extLst>
              <a:ext uri="{FF2B5EF4-FFF2-40B4-BE49-F238E27FC236}">
                <a16:creationId xmlns:a16="http://schemas.microsoft.com/office/drawing/2014/main" id="{009545E2-05BA-434B-BACA-73F0D2A5607F}"/>
              </a:ext>
            </a:extLst>
          </p:cNvPr>
          <p:cNvPicPr>
            <a:picLocks noChangeAspect="1"/>
          </p:cNvPicPr>
          <p:nvPr userDrawn="1"/>
        </p:nvPicPr>
        <p:blipFill rotWithShape="1">
          <a:blip r:embed="rId14" cstate="screen">
            <a:alphaModFix amt="5000"/>
            <a:extLst>
              <a:ext uri="{28A0092B-C50C-407E-A947-70E740481C1C}">
                <a14:useLocalDpi xmlns:a14="http://schemas.microsoft.com/office/drawing/2010/main"/>
              </a:ext>
            </a:extLst>
          </a:blip>
          <a:srcRect r="17423" b="15777"/>
          <a:stretch/>
        </p:blipFill>
        <p:spPr>
          <a:xfrm>
            <a:off x="4889594" y="0"/>
            <a:ext cx="7302406" cy="6857999"/>
          </a:xfrm>
          <a:prstGeom prst="rect">
            <a:avLst/>
          </a:prstGeom>
        </p:spPr>
      </p:pic>
    </p:spTree>
    <p:extLst>
      <p:ext uri="{BB962C8B-B14F-4D97-AF65-F5344CB8AC3E}">
        <p14:creationId xmlns:p14="http://schemas.microsoft.com/office/powerpoint/2010/main" val="28085349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bcu.ac.uk/education-and-social-work/partnerships-and-collaborations/primary-early-years-partnership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bcu.ac.uk/Download/Asset/1939462d-c369-ee11-9937-002248c63948"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cu.ac.uk/Download/Asset/fb70e54c-e07b-ee11-b004-002248c63f8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cu.ac.uk/education-and-social-work/partnerships-and-collaborations/primary-early-years-partnerships/placement-documents#subject-feedbac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hyperlink" Target="https://www.bcu.ac.uk/Download/Asset/4c440dfd-c569-ee11-9937-002248c6394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hyperlink" Target="https://www.bcu.ac.uk/Download/Asset/4c440dfd-c569-ee11-9937-002248c6394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bcu.ac.uk/Download/Asset/4c440dfd-c569-ee11-9937-002248c63948" TargetMode="External"/><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bcu.ac.uk/education-and-social-work/partnerships-and-collaborations/primary-early-years-partnerships/placement-documents#subject-feedbac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bcu.ac.uk/education-and-social-work/partnerships-and-collaborations/primary-early-years-partnerships/placement-documents#subject-feedback"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nicole-brown.co.uk/critical-incidents-according-to-tripp/?tag=reflectiv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HELS.Placements@bcu.ac.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cu.ac.uk/education-and-social-work/partnerships-and-collaborations/primary-early-years-partnership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mailto:primaryandearlyyearsbayear1team@bcu.ac.uk" TargetMode="External"/><Relationship Id="rId2" Type="http://schemas.openxmlformats.org/officeDocument/2006/relationships/hyperlink" Target="mailto:primaryandearlyyearspgcecourseteam@bcu.ac.uk" TargetMode="External"/><Relationship Id="rId1" Type="http://schemas.openxmlformats.org/officeDocument/2006/relationships/slideLayout" Target="../slideLayouts/slideLayout2.xml"/><Relationship Id="rId6" Type="http://schemas.openxmlformats.org/officeDocument/2006/relationships/hyperlink" Target="mailto:anne.whitacre@bcu.ac.uk" TargetMode="External"/><Relationship Id="rId5" Type="http://schemas.openxmlformats.org/officeDocument/2006/relationships/hyperlink" Target="mailto:HELS.Placements@bcu.ac.uk" TargetMode="External"/><Relationship Id="rId4" Type="http://schemas.openxmlformats.org/officeDocument/2006/relationships/hyperlink" Target="mailto:primaryandearlyyearsbayear2team@bcu.ac.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cu.ac.uk/Download/Asset/1f7795da-fe68-ee11-9937-002248c6394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bcu.ac.uk/education-and-social-work/partnerships-and-collaborations/primary-early-years-partnerships/mentor-cpd#edit-eefa15fb-f915-4d8c-b7d2-a94788dffae5" TargetMode="External"/><Relationship Id="rId4" Type="http://schemas.openxmlformats.org/officeDocument/2006/relationships/hyperlink" Target="https://youtu.be/eZUF2TFFer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teams.microsoft.com/l/meetup-join/19%3ameeting_N2ViZjllYjMtMjk4NC00NjAwLTk2MzgtNGU4Y2YyOWU2OWY2%40thread.v2/0?context=%7b%22Tid%22%3a%227e2be055-828a-4523-b5e5-b77ad9939785%22%2c%22Oid%22%3a%220bcae5b5-745e-489f-b067-b154703333cb%22%7d" TargetMode="External"/><Relationship Id="rId3" Type="http://schemas.openxmlformats.org/officeDocument/2006/relationships/hyperlink" Target="https://teams.microsoft.com/l/meetup-join/19%3ameeting_NzgyMjQ2MTktMzM4Ny00ZGRiLTg1ZGEtNmFlNWVjZjk3Yzc5%40thread.v2/0?context=%7b%22Tid%22%3a%227e2be055-828a-4523-b5e5-b77ad9939785%22%2c%22Oid%22%3a%220bcae5b5-745e-489f-b067-b154703333cb%22%7d" TargetMode="External"/><Relationship Id="rId7" Type="http://schemas.openxmlformats.org/officeDocument/2006/relationships/hyperlink" Target="https://teams.microsoft.com/l/meetup-join/19%3ameeting_MzUyNDM4MWUtNTQ0Zi00ZjJmLTkzMjktNzNhMmNkOTY3NjIx%40thread.v2/0?context=%7b%22Tid%22%3a%227e2be055-828a-4523-b5e5-b77ad9939785%22%2c%22Oid%22%3a%220bcae5b5-745e-489f-b067-b154703333cb%22%7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teams.microsoft.com/l/meetup-join/19%3ameeting_YTE1ZmYxODEtN2U4Yi00YzA1LWI1YzEtNGNkZjk1YTZlN2Nk%40thread.v2/0?context=%7b%22Tid%22%3a%227e2be055-828a-4523-b5e5-b77ad9939785%22%2c%22Oid%22%3a%220bcae5b5-745e-489f-b067-b154703333cb%22%7d" TargetMode="External"/><Relationship Id="rId5" Type="http://schemas.openxmlformats.org/officeDocument/2006/relationships/hyperlink" Target="https://teams.microsoft.com/l/meetup-join/19%3ameeting_NjhiZDg2YmEtM2U1Ni00MzNhLWFiOTctMjc4ZjVlMWUxYjRm%40thread.v2/0?context=%7b%22Tid%22%3a%227e2be055-828a-4523-b5e5-b77ad9939785%22%2c%22Oid%22%3a%220bcae5b5-745e-489f-b067-b154703333cb%22%7d" TargetMode="External"/><Relationship Id="rId4" Type="http://schemas.openxmlformats.org/officeDocument/2006/relationships/hyperlink" Target="https://teams.microsoft.com/l/meetup-join/19%3ameeting_YjRkMTQxYTItZWFmNC00ZDkwLWFmYmItOTYwODYzZGEwM2E3%40thread.v2/0?context=%7b%22Tid%22%3a%227e2be055-828a-4523-b5e5-b77ad9939785%22%2c%22Oid%22%3a%220bcae5b5-745e-489f-b067-b154703333cb%22%7d" TargetMode="External"/><Relationship Id="rId9" Type="http://schemas.openxmlformats.org/officeDocument/2006/relationships/hyperlink" Target="https://www.bcu.ac.uk/education-and-social-work/partnerships-and-collaborations/primary-early-years-partnerships/mentor-cpd#edit-eefa15fb-f915-4d8c-b7d2-a94788dffae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file:///C:\Users\ID120141\OneDrive%20-%20Birmingham%20City%20University\Documents%201\My%20Pictur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93rjCFm-XC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bcu.ac.uk/education-and-social-work/partnerships-and-collaborations/primary-early-years-partnerships/placement-documents" TargetMode="External"/><Relationship Id="rId5" Type="http://schemas.openxmlformats.org/officeDocument/2006/relationships/hyperlink" Target="https://www.bcu.ac.uk/Download/Asset/db763adf-efb5-ee11-bea0-002248c632ae" TargetMode="External"/><Relationship Id="rId4" Type="http://schemas.openxmlformats.org/officeDocument/2006/relationships/hyperlink" Target="https://www.bcu.ac.uk/Download/Asset/55af78a0-0baf-ee11-8925-002248c6380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ECACF9-F0A6-B246-ACCC-F4E079768024}"/>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Lst>
          </a:blip>
          <a:srcRect r="17423" b="15777"/>
          <a:stretch/>
        </p:blipFill>
        <p:spPr>
          <a:xfrm>
            <a:off x="6146157" y="1180091"/>
            <a:ext cx="6045844" cy="5677909"/>
          </a:xfrm>
          <a:prstGeom prst="rect">
            <a:avLst/>
          </a:prstGeom>
        </p:spPr>
      </p:pic>
      <p:pic>
        <p:nvPicPr>
          <p:cNvPr id="8" name="Picture 7">
            <a:extLst>
              <a:ext uri="{FF2B5EF4-FFF2-40B4-BE49-F238E27FC236}">
                <a16:creationId xmlns:a16="http://schemas.microsoft.com/office/drawing/2014/main" id="{E290EFD3-8C95-E64A-9305-FF686FF703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1865" y="294776"/>
            <a:ext cx="3667499" cy="1056946"/>
          </a:xfrm>
          <a:prstGeom prst="rect">
            <a:avLst/>
          </a:prstGeom>
        </p:spPr>
      </p:pic>
      <p:sp>
        <p:nvSpPr>
          <p:cNvPr id="2" name="Title 1">
            <a:extLst>
              <a:ext uri="{FF2B5EF4-FFF2-40B4-BE49-F238E27FC236}">
                <a16:creationId xmlns:a16="http://schemas.microsoft.com/office/drawing/2014/main" id="{05577E3B-0442-45AD-9D39-0B6DB55A94C1}"/>
              </a:ext>
            </a:extLst>
          </p:cNvPr>
          <p:cNvSpPr>
            <a:spLocks noGrp="1"/>
          </p:cNvSpPr>
          <p:nvPr>
            <p:ph type="ctrTitle"/>
          </p:nvPr>
        </p:nvSpPr>
        <p:spPr>
          <a:xfrm>
            <a:off x="122636" y="471642"/>
            <a:ext cx="6045844" cy="880080"/>
          </a:xfrm>
        </p:spPr>
        <p:txBody>
          <a:bodyPr>
            <a:normAutofit fontScale="90000"/>
          </a:bodyPr>
          <a:lstStyle/>
          <a:p>
            <a:r>
              <a:rPr lang="en-GB" b="1" dirty="0"/>
              <a:t>CPD 3: New Schools  </a:t>
            </a:r>
          </a:p>
        </p:txBody>
      </p:sp>
      <p:sp>
        <p:nvSpPr>
          <p:cNvPr id="3" name="Subtitle 2">
            <a:extLst>
              <a:ext uri="{FF2B5EF4-FFF2-40B4-BE49-F238E27FC236}">
                <a16:creationId xmlns:a16="http://schemas.microsoft.com/office/drawing/2014/main" id="{F9DCDC8B-93B5-4421-ACF0-382DB6C2A100}"/>
              </a:ext>
            </a:extLst>
          </p:cNvPr>
          <p:cNvSpPr>
            <a:spLocks noGrp="1"/>
          </p:cNvSpPr>
          <p:nvPr>
            <p:ph type="subTitle" idx="1"/>
          </p:nvPr>
        </p:nvSpPr>
        <p:spPr>
          <a:xfrm>
            <a:off x="277091" y="1474045"/>
            <a:ext cx="4599709" cy="602291"/>
          </a:xfrm>
        </p:spPr>
        <p:txBody>
          <a:bodyPr vert="horz" lIns="91440" tIns="45720" rIns="91440" bIns="45720" rtlCol="0" anchor="t">
            <a:noAutofit/>
          </a:bodyPr>
          <a:lstStyle/>
          <a:p>
            <a:r>
              <a:rPr lang="en-GB" sz="3200" dirty="0">
                <a:cs typeface="Calibri"/>
              </a:rPr>
              <a:t>22 or 23 January 2024</a:t>
            </a:r>
          </a:p>
        </p:txBody>
      </p:sp>
      <p:sp>
        <p:nvSpPr>
          <p:cNvPr id="9" name="TextBox 8">
            <a:extLst>
              <a:ext uri="{FF2B5EF4-FFF2-40B4-BE49-F238E27FC236}">
                <a16:creationId xmlns:a16="http://schemas.microsoft.com/office/drawing/2014/main" id="{9D635582-B868-4F1F-B0AD-24C4E44D8DBB}"/>
              </a:ext>
            </a:extLst>
          </p:cNvPr>
          <p:cNvSpPr txBox="1"/>
          <p:nvPr/>
        </p:nvSpPr>
        <p:spPr>
          <a:xfrm>
            <a:off x="2647965" y="3636202"/>
            <a:ext cx="9354643" cy="3046988"/>
          </a:xfrm>
          <a:prstGeom prst="rect">
            <a:avLst/>
          </a:prstGeom>
          <a:solidFill>
            <a:srgbClr val="2D789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US" sz="3200" dirty="0">
                <a:solidFill>
                  <a:prstClr val="white"/>
                </a:solidFill>
                <a:latin typeface="Calibri" panose="020F0502020204030204"/>
                <a:cs typeface="Calibri"/>
              </a:rPr>
              <a:t>Introduction and purpose</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  Keeping in touch:  Primary Partnership Website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  Supporting good mentoring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  Giving effective feedback: Verbal and Written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  Critical Incident reflection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  Feedback/Actions/next steps</a:t>
            </a:r>
          </a:p>
        </p:txBody>
      </p:sp>
    </p:spTree>
    <p:extLst>
      <p:ext uri="{BB962C8B-B14F-4D97-AF65-F5344CB8AC3E}">
        <p14:creationId xmlns:p14="http://schemas.microsoft.com/office/powerpoint/2010/main" val="1793999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D870A7B-DE0F-4C6A-9AC7-8B1613A9863D}"/>
              </a:ext>
            </a:extLst>
          </p:cNvPr>
          <p:cNvSpPr txBox="1"/>
          <p:nvPr/>
        </p:nvSpPr>
        <p:spPr>
          <a:xfrm>
            <a:off x="377536" y="6125288"/>
            <a:ext cx="29094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Primary Partnership Website</a:t>
            </a:r>
            <a:r>
              <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9" name="Picture 8" descr="Activity Word On Yellow Roadsign Concept Stock Photo 280157114 ...">
            <a:extLst>
              <a:ext uri="{FF2B5EF4-FFF2-40B4-BE49-F238E27FC236}">
                <a16:creationId xmlns:a16="http://schemas.microsoft.com/office/drawing/2014/main" id="{D74FEBB4-B336-4A05-A87B-42317423DAB0}"/>
              </a:ext>
            </a:extLst>
          </p:cNvPr>
          <p:cNvPicPr>
            <a:picLocks noChangeAspect="1"/>
          </p:cNvPicPr>
          <p:nvPr/>
        </p:nvPicPr>
        <p:blipFill rotWithShape="1">
          <a:blip r:embed="rId4">
            <a:extLst>
              <a:ext uri="{28A0092B-C50C-407E-A947-70E740481C1C}">
                <a14:useLocalDpi xmlns:a14="http://schemas.microsoft.com/office/drawing/2010/main" val="0"/>
              </a:ext>
            </a:extLst>
          </a:blip>
          <a:srcRect l="1250" t="11513" r="2225" b="16107"/>
          <a:stretch/>
        </p:blipFill>
        <p:spPr bwMode="auto">
          <a:xfrm>
            <a:off x="9140365" y="1916379"/>
            <a:ext cx="2780459" cy="1525877"/>
          </a:xfrm>
          <a:prstGeom prst="round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3C95ADF8-035C-48D0-9674-F20037606233}"/>
              </a:ext>
            </a:extLst>
          </p:cNvPr>
          <p:cNvSpPr txBox="1"/>
          <p:nvPr/>
        </p:nvSpPr>
        <p:spPr>
          <a:xfrm>
            <a:off x="377536" y="1848320"/>
            <a:ext cx="8534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alibri" panose="020F0502020204030204"/>
                <a:ea typeface="+mn-ea"/>
                <a:cs typeface="+mn-cs"/>
              </a:rPr>
              <a:t>Please take a moment to flick through the School Based Training Mentor Guidance PGCE-BAQTS 2023-24 </a:t>
            </a:r>
          </a:p>
        </p:txBody>
      </p:sp>
      <p:sp>
        <p:nvSpPr>
          <p:cNvPr id="10" name="Rounded Rectangle 3">
            <a:extLst>
              <a:ext uri="{FF2B5EF4-FFF2-40B4-BE49-F238E27FC236}">
                <a16:creationId xmlns:a16="http://schemas.microsoft.com/office/drawing/2014/main" id="{7A5F10E6-2493-4FAA-99C7-81F8F22E48BC}"/>
              </a:ext>
            </a:extLst>
          </p:cNvPr>
          <p:cNvSpPr txBox="1">
            <a:spLocks/>
          </p:cNvSpPr>
          <p:nvPr/>
        </p:nvSpPr>
        <p:spPr>
          <a:xfrm>
            <a:off x="220518" y="177281"/>
            <a:ext cx="6105236"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3. Supporting good mentoring: Mentor Guidance </a:t>
            </a:r>
          </a:p>
        </p:txBody>
      </p:sp>
      <p:sp>
        <p:nvSpPr>
          <p:cNvPr id="12" name="TextBox 11">
            <a:extLst>
              <a:ext uri="{FF2B5EF4-FFF2-40B4-BE49-F238E27FC236}">
                <a16:creationId xmlns:a16="http://schemas.microsoft.com/office/drawing/2014/main" id="{6EE58231-BA06-4072-8D40-385CC4130E4A}"/>
              </a:ext>
            </a:extLst>
          </p:cNvPr>
          <p:cNvSpPr txBox="1"/>
          <p:nvPr/>
        </p:nvSpPr>
        <p:spPr>
          <a:xfrm>
            <a:off x="307108" y="3917074"/>
            <a:ext cx="966066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School Based Training Mentor Guidance PGCE-BAQTS 2023-24</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166475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a:extLst>
              <a:ext uri="{FF2B5EF4-FFF2-40B4-BE49-F238E27FC236}">
                <a16:creationId xmlns:a16="http://schemas.microsoft.com/office/drawing/2014/main" id="{CD4FA94C-B601-4EAA-92F0-DECDDAD171BB}"/>
              </a:ext>
            </a:extLst>
          </p:cNvPr>
          <p:cNvSpPr txBox="1">
            <a:spLocks/>
          </p:cNvSpPr>
          <p:nvPr/>
        </p:nvSpPr>
        <p:spPr>
          <a:xfrm>
            <a:off x="220518" y="177281"/>
            <a:ext cx="6105236"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3. Supporting good mentoring: Mentor Guidance </a:t>
            </a:r>
          </a:p>
        </p:txBody>
      </p:sp>
      <p:pic>
        <p:nvPicPr>
          <p:cNvPr id="3" name="Picture 2">
            <a:extLst>
              <a:ext uri="{FF2B5EF4-FFF2-40B4-BE49-F238E27FC236}">
                <a16:creationId xmlns:a16="http://schemas.microsoft.com/office/drawing/2014/main" id="{9986B458-649C-408E-A87E-B3BBBF62B48D}"/>
              </a:ext>
            </a:extLst>
          </p:cNvPr>
          <p:cNvPicPr>
            <a:picLocks noChangeAspect="1"/>
          </p:cNvPicPr>
          <p:nvPr/>
        </p:nvPicPr>
        <p:blipFill>
          <a:blip r:embed="rId2"/>
          <a:stretch>
            <a:fillRect/>
          </a:stretch>
        </p:blipFill>
        <p:spPr>
          <a:xfrm>
            <a:off x="122976" y="1590838"/>
            <a:ext cx="10560593" cy="48770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3155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8A1D09-EB0C-4048-8EBD-457102B71E2B}"/>
              </a:ext>
            </a:extLst>
          </p:cNvPr>
          <p:cNvSpPr>
            <a:spLocks noGrp="1"/>
          </p:cNvSpPr>
          <p:nvPr>
            <p:ph idx="1"/>
          </p:nvPr>
        </p:nvSpPr>
        <p:spPr>
          <a:xfrm>
            <a:off x="711450" y="2133322"/>
            <a:ext cx="10515600" cy="4351338"/>
          </a:xfrm>
        </p:spPr>
        <p:txBody>
          <a:bodyPr/>
          <a:lstStyle/>
          <a:p>
            <a:pPr marL="0" indent="0" algn="ctr">
              <a:buNone/>
            </a:pPr>
            <a:r>
              <a:rPr lang="en-GB" sz="6000" dirty="0"/>
              <a:t>What does good feedback look like?</a:t>
            </a:r>
            <a:endParaRPr lang="en-GB" sz="4000" dirty="0"/>
          </a:p>
          <a:p>
            <a:pPr marL="0" indent="0">
              <a:buNone/>
            </a:pPr>
            <a:endParaRPr lang="en-GB" sz="4000" dirty="0"/>
          </a:p>
          <a:p>
            <a:pPr marL="0" indent="0">
              <a:buNone/>
            </a:pPr>
            <a:endParaRPr lang="en-GB" sz="4000" dirty="0"/>
          </a:p>
          <a:p>
            <a:pPr marL="0" indent="0" algn="ctr">
              <a:buNone/>
            </a:pPr>
            <a:r>
              <a:rPr lang="en-GB" sz="4000" b="1" dirty="0">
                <a:solidFill>
                  <a:srgbClr val="00B050"/>
                </a:solidFill>
              </a:rPr>
              <a:t>Discussion – share your thoughts? </a:t>
            </a:r>
          </a:p>
          <a:p>
            <a:endParaRPr lang="en-GB" dirty="0"/>
          </a:p>
        </p:txBody>
      </p:sp>
      <p:sp>
        <p:nvSpPr>
          <p:cNvPr id="4" name="Rounded Rectangle 3">
            <a:extLst>
              <a:ext uri="{FF2B5EF4-FFF2-40B4-BE49-F238E27FC236}">
                <a16:creationId xmlns:a16="http://schemas.microsoft.com/office/drawing/2014/main" id="{FCD9573F-2944-4DEA-AFA6-FAD066364229}"/>
              </a:ext>
            </a:extLst>
          </p:cNvPr>
          <p:cNvSpPr txBox="1">
            <a:spLocks/>
          </p:cNvSpPr>
          <p:nvPr/>
        </p:nvSpPr>
        <p:spPr>
          <a:xfrm>
            <a:off x="274838" y="373340"/>
            <a:ext cx="6105236"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4. Giving effective feedback: Verbal </a:t>
            </a:r>
          </a:p>
        </p:txBody>
      </p:sp>
    </p:spTree>
    <p:extLst>
      <p:ext uri="{BB962C8B-B14F-4D97-AF65-F5344CB8AC3E}">
        <p14:creationId xmlns:p14="http://schemas.microsoft.com/office/powerpoint/2010/main" val="1162336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63427EC4-B020-4BCB-86EB-C5213629474A}"/>
              </a:ext>
            </a:extLst>
          </p:cNvPr>
          <p:cNvSpPr/>
          <p:nvPr/>
        </p:nvSpPr>
        <p:spPr>
          <a:xfrm>
            <a:off x="208231" y="773882"/>
            <a:ext cx="3418682" cy="2023639"/>
          </a:xfrm>
          <a:prstGeom prst="wedgeEllipseCallout">
            <a:avLst/>
          </a:prstGeom>
          <a:solidFill>
            <a:schemeClr val="accent3">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Verbal  </a:t>
            </a:r>
          </a:p>
        </p:txBody>
      </p:sp>
      <p:sp>
        <p:nvSpPr>
          <p:cNvPr id="4" name="Speech Bubble: Oval 3">
            <a:extLst>
              <a:ext uri="{FF2B5EF4-FFF2-40B4-BE49-F238E27FC236}">
                <a16:creationId xmlns:a16="http://schemas.microsoft.com/office/drawing/2014/main" id="{CF7229EF-41BE-4E79-A59F-D22A7AD84234}"/>
              </a:ext>
            </a:extLst>
          </p:cNvPr>
          <p:cNvSpPr/>
          <p:nvPr/>
        </p:nvSpPr>
        <p:spPr>
          <a:xfrm>
            <a:off x="7547382" y="4133829"/>
            <a:ext cx="3361303" cy="2064390"/>
          </a:xfrm>
          <a:prstGeom prst="wedgeEllipseCallout">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Impart</a:t>
            </a:r>
          </a:p>
        </p:txBody>
      </p:sp>
      <p:sp>
        <p:nvSpPr>
          <p:cNvPr id="5" name="Speech Bubble: Oval 4">
            <a:extLst>
              <a:ext uri="{FF2B5EF4-FFF2-40B4-BE49-F238E27FC236}">
                <a16:creationId xmlns:a16="http://schemas.microsoft.com/office/drawing/2014/main" id="{86891AC9-6A54-4606-82E3-03571EF38E95}"/>
              </a:ext>
            </a:extLst>
          </p:cNvPr>
          <p:cNvSpPr/>
          <p:nvPr/>
        </p:nvSpPr>
        <p:spPr>
          <a:xfrm>
            <a:off x="525101" y="4133829"/>
            <a:ext cx="3046198" cy="1950289"/>
          </a:xfrm>
          <a:prstGeom prst="wedgeEllipseCallou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Support </a:t>
            </a:r>
          </a:p>
        </p:txBody>
      </p:sp>
      <p:sp>
        <p:nvSpPr>
          <p:cNvPr id="6" name="Speech Bubble: Oval 5">
            <a:extLst>
              <a:ext uri="{FF2B5EF4-FFF2-40B4-BE49-F238E27FC236}">
                <a16:creationId xmlns:a16="http://schemas.microsoft.com/office/drawing/2014/main" id="{507BD443-D620-4FDF-9DBF-A07F9A8FE790}"/>
              </a:ext>
            </a:extLst>
          </p:cNvPr>
          <p:cNvSpPr/>
          <p:nvPr/>
        </p:nvSpPr>
        <p:spPr>
          <a:xfrm>
            <a:off x="3721949" y="3038727"/>
            <a:ext cx="3300332" cy="1950289"/>
          </a:xfrm>
          <a:prstGeom prst="wedgeEllipseCallout">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Elicit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Speech Bubble: Oval 3">
            <a:extLst>
              <a:ext uri="{FF2B5EF4-FFF2-40B4-BE49-F238E27FC236}">
                <a16:creationId xmlns:a16="http://schemas.microsoft.com/office/drawing/2014/main" id="{CF7229EF-41BE-4E79-A59F-D22A7AD84234}"/>
              </a:ext>
            </a:extLst>
          </p:cNvPr>
          <p:cNvSpPr/>
          <p:nvPr/>
        </p:nvSpPr>
        <p:spPr>
          <a:xfrm>
            <a:off x="7825387" y="1374962"/>
            <a:ext cx="3183009" cy="1950289"/>
          </a:xfrm>
          <a:prstGeom prst="wedgeEllipseCallout">
            <a:avLst/>
          </a:prstGeom>
          <a:solidFill>
            <a:schemeClr val="accent3">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Challenge</a:t>
            </a:r>
          </a:p>
        </p:txBody>
      </p:sp>
      <p:sp>
        <p:nvSpPr>
          <p:cNvPr id="10" name="Speech Bubble: Oval 9">
            <a:extLst>
              <a:ext uri="{FF2B5EF4-FFF2-40B4-BE49-F238E27FC236}">
                <a16:creationId xmlns:a16="http://schemas.microsoft.com/office/drawing/2014/main" id="{E60985B5-2230-448F-9625-C72380757089}"/>
              </a:ext>
            </a:extLst>
          </p:cNvPr>
          <p:cNvSpPr/>
          <p:nvPr/>
        </p:nvSpPr>
        <p:spPr>
          <a:xfrm>
            <a:off x="4199300" y="326467"/>
            <a:ext cx="3418682" cy="2023639"/>
          </a:xfrm>
          <a:prstGeom prst="wedgeEllipseCallou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Written   </a:t>
            </a:r>
          </a:p>
        </p:txBody>
      </p:sp>
      <p:sp>
        <p:nvSpPr>
          <p:cNvPr id="2" name="TextBox 1">
            <a:extLst>
              <a:ext uri="{FF2B5EF4-FFF2-40B4-BE49-F238E27FC236}">
                <a16:creationId xmlns:a16="http://schemas.microsoft.com/office/drawing/2014/main" id="{83B0DFEE-FACE-4F72-9237-046E26A2F6A2}"/>
              </a:ext>
            </a:extLst>
          </p:cNvPr>
          <p:cNvSpPr txBox="1"/>
          <p:nvPr/>
        </p:nvSpPr>
        <p:spPr>
          <a:xfrm>
            <a:off x="3968685" y="6198219"/>
            <a:ext cx="37330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BCU Mentoring Hub (2023)</a:t>
            </a:r>
          </a:p>
        </p:txBody>
      </p:sp>
    </p:spTree>
    <p:extLst>
      <p:ext uri="{BB962C8B-B14F-4D97-AF65-F5344CB8AC3E}">
        <p14:creationId xmlns:p14="http://schemas.microsoft.com/office/powerpoint/2010/main" val="209566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020511-8BD2-44EB-8FC6-BCF363F2E3FD}"/>
              </a:ext>
            </a:extLst>
          </p:cNvPr>
          <p:cNvSpPr>
            <a:spLocks noGrp="1"/>
          </p:cNvSpPr>
          <p:nvPr>
            <p:ph idx="1"/>
          </p:nvPr>
        </p:nvSpPr>
        <p:spPr>
          <a:xfrm>
            <a:off x="838200" y="1626449"/>
            <a:ext cx="10515600" cy="4351338"/>
          </a:xfrm>
        </p:spPr>
        <p:txBody>
          <a:bodyPr>
            <a:normAutofit lnSpcReduction="10000"/>
          </a:bodyPr>
          <a:lstStyle/>
          <a:p>
            <a:r>
              <a:rPr lang="en-GB" sz="4000" dirty="0">
                <a:solidFill>
                  <a:srgbClr val="00B050"/>
                </a:solidFill>
              </a:rPr>
              <a:t>Elicit</a:t>
            </a:r>
            <a:r>
              <a:rPr lang="en-GB" sz="4000" dirty="0"/>
              <a:t> – ask questions and then listen </a:t>
            </a:r>
          </a:p>
          <a:p>
            <a:r>
              <a:rPr lang="en-GB" sz="4000" dirty="0">
                <a:solidFill>
                  <a:srgbClr val="00B050"/>
                </a:solidFill>
              </a:rPr>
              <a:t>Challenge</a:t>
            </a:r>
            <a:r>
              <a:rPr lang="en-GB" sz="4000" dirty="0"/>
              <a:t> – provide a different perspective, another point of view</a:t>
            </a:r>
          </a:p>
          <a:p>
            <a:r>
              <a:rPr lang="en-GB" sz="4000" dirty="0">
                <a:solidFill>
                  <a:srgbClr val="00B050"/>
                </a:solidFill>
              </a:rPr>
              <a:t>Support</a:t>
            </a:r>
            <a:r>
              <a:rPr lang="en-GB" sz="4000" dirty="0"/>
              <a:t> – encourage and validate</a:t>
            </a:r>
          </a:p>
          <a:p>
            <a:r>
              <a:rPr lang="en-GB" sz="4000" dirty="0">
                <a:solidFill>
                  <a:srgbClr val="00B050"/>
                </a:solidFill>
              </a:rPr>
              <a:t>Impart</a:t>
            </a:r>
            <a:r>
              <a:rPr lang="en-GB" sz="4000" dirty="0"/>
              <a:t> – share knowledge and experience </a:t>
            </a:r>
          </a:p>
          <a:p>
            <a:pPr marL="0" indent="0">
              <a:buNone/>
            </a:pPr>
            <a:endParaRPr lang="en-GB" sz="4000" dirty="0"/>
          </a:p>
          <a:p>
            <a:pPr marL="0" indent="0">
              <a:buNone/>
            </a:pPr>
            <a:r>
              <a:rPr lang="en-GB" sz="4000" b="1" dirty="0">
                <a:solidFill>
                  <a:srgbClr val="FFC000"/>
                </a:solidFill>
              </a:rPr>
              <a:t>Can you think of an example of your own?</a:t>
            </a:r>
          </a:p>
        </p:txBody>
      </p:sp>
      <p:sp>
        <p:nvSpPr>
          <p:cNvPr id="4" name="Rounded Rectangle 3">
            <a:extLst>
              <a:ext uri="{FF2B5EF4-FFF2-40B4-BE49-F238E27FC236}">
                <a16:creationId xmlns:a16="http://schemas.microsoft.com/office/drawing/2014/main" id="{859DE3A2-7F4A-4F17-B335-43ED4F5445C6}"/>
              </a:ext>
            </a:extLst>
          </p:cNvPr>
          <p:cNvSpPr txBox="1">
            <a:spLocks/>
          </p:cNvSpPr>
          <p:nvPr/>
        </p:nvSpPr>
        <p:spPr>
          <a:xfrm>
            <a:off x="274838" y="373340"/>
            <a:ext cx="6105236"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4. Giving effective feedback: Verbal </a:t>
            </a:r>
          </a:p>
        </p:txBody>
      </p:sp>
    </p:spTree>
    <p:extLst>
      <p:ext uri="{BB962C8B-B14F-4D97-AF65-F5344CB8AC3E}">
        <p14:creationId xmlns:p14="http://schemas.microsoft.com/office/powerpoint/2010/main" val="68020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518" y="1327960"/>
            <a:ext cx="11502189" cy="4351338"/>
          </a:xfrm>
        </p:spPr>
        <p:txBody>
          <a:bodyPr>
            <a:normAutofit fontScale="92500" lnSpcReduction="20000"/>
          </a:bodyPr>
          <a:lstStyle/>
          <a:p>
            <a:r>
              <a:rPr lang="en-GB" sz="1800" dirty="0"/>
              <a:t>What went well in the lesson how do you know? </a:t>
            </a:r>
          </a:p>
          <a:p>
            <a:r>
              <a:rPr lang="en-GB" sz="1800" dirty="0"/>
              <a:t>How well did the lesson sit within the sequence of lessons being taught in the subject?</a:t>
            </a:r>
          </a:p>
          <a:p>
            <a:r>
              <a:rPr lang="en-GB" sz="1800" dirty="0"/>
              <a:t>Did you achieve your learning outcomes? If not, how would you address this if you taught the same lesson again?</a:t>
            </a:r>
          </a:p>
          <a:p>
            <a:r>
              <a:rPr lang="en-GB" sz="1800" dirty="0"/>
              <a:t>What did the pupils learn in the subject taught ? How do you know? Did all pupils make good progress?</a:t>
            </a:r>
          </a:p>
          <a:p>
            <a:r>
              <a:rPr lang="en-GB" sz="1800" dirty="0"/>
              <a:t>How did you adapt your teaching to meet the needs of all learners?</a:t>
            </a:r>
          </a:p>
          <a:p>
            <a:r>
              <a:rPr lang="en-GB" sz="1800" dirty="0"/>
              <a:t>Do you think you created a positive learning environment? How? What behaviour management strategies did you use? Were they effective?</a:t>
            </a:r>
          </a:p>
          <a:p>
            <a:r>
              <a:rPr lang="en-GB" sz="1800" dirty="0"/>
              <a:t> Do you think you organised and managed the groupings of pupils well? </a:t>
            </a:r>
          </a:p>
          <a:p>
            <a:r>
              <a:rPr lang="en-GB" sz="1800" dirty="0"/>
              <a:t>How did knowledge of pupil data/prior knowledge inform your decisions?</a:t>
            </a:r>
          </a:p>
          <a:p>
            <a:r>
              <a:rPr lang="en-GB" sz="1800" dirty="0"/>
              <a:t>Did you challenge the different attainment levels effectively? How were they engaged and inspired?</a:t>
            </a:r>
          </a:p>
          <a:p>
            <a:r>
              <a:rPr lang="en-GB" sz="1800" dirty="0"/>
              <a:t>How did you use your body language (non-verbal communication NVC)/voice effectively? How might you improve this further?</a:t>
            </a:r>
          </a:p>
          <a:p>
            <a:r>
              <a:rPr lang="en-GB" sz="1800" dirty="0"/>
              <a:t>How well did you manage transitions between tasks?</a:t>
            </a:r>
          </a:p>
          <a:p>
            <a:r>
              <a:rPr lang="en-GB" sz="1800" dirty="0"/>
              <a:t>In which part of the lesson did you feel most confident? Why?</a:t>
            </a:r>
          </a:p>
          <a:p>
            <a:r>
              <a:rPr lang="en-GB" sz="1800" dirty="0"/>
              <a:t>How effective were the resources you used? How do you know? Would you tweak/change any of them for next time?</a:t>
            </a:r>
          </a:p>
          <a:p>
            <a:endParaRPr lang="en-GB" sz="1800" dirty="0"/>
          </a:p>
          <a:p>
            <a:pPr marL="0" indent="0">
              <a:buNone/>
            </a:pPr>
            <a:endParaRPr lang="en-GB" dirty="0"/>
          </a:p>
          <a:p>
            <a:endParaRPr lang="en-GB" dirty="0"/>
          </a:p>
          <a:p>
            <a:endParaRPr lang="en-GB" dirty="0"/>
          </a:p>
        </p:txBody>
      </p:sp>
      <p:pic>
        <p:nvPicPr>
          <p:cNvPr id="7" name="Picture 6"/>
          <p:cNvPicPr>
            <a:picLocks noChangeAspect="1"/>
          </p:cNvPicPr>
          <p:nvPr/>
        </p:nvPicPr>
        <p:blipFill>
          <a:blip r:embed="rId3"/>
          <a:stretch>
            <a:fillRect/>
          </a:stretch>
        </p:blipFill>
        <p:spPr>
          <a:xfrm>
            <a:off x="293520" y="5980661"/>
            <a:ext cx="7229475" cy="314325"/>
          </a:xfrm>
          <a:prstGeom prst="rect">
            <a:avLst/>
          </a:prstGeom>
        </p:spPr>
      </p:pic>
      <p:sp>
        <p:nvSpPr>
          <p:cNvPr id="9" name="Rounded Rectangle 3">
            <a:extLst>
              <a:ext uri="{FF2B5EF4-FFF2-40B4-BE49-F238E27FC236}">
                <a16:creationId xmlns:a16="http://schemas.microsoft.com/office/drawing/2014/main" id="{DE55E088-D11D-42E2-B04F-17CC8412046D}"/>
              </a:ext>
            </a:extLst>
          </p:cNvPr>
          <p:cNvSpPr txBox="1">
            <a:spLocks/>
          </p:cNvSpPr>
          <p:nvPr/>
        </p:nvSpPr>
        <p:spPr>
          <a:xfrm>
            <a:off x="220518" y="177281"/>
            <a:ext cx="6105236"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4. Giving effective feedback: Verbal </a:t>
            </a:r>
          </a:p>
        </p:txBody>
      </p:sp>
    </p:spTree>
    <p:extLst>
      <p:ext uri="{BB962C8B-B14F-4D97-AF65-F5344CB8AC3E}">
        <p14:creationId xmlns:p14="http://schemas.microsoft.com/office/powerpoint/2010/main" val="1002773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9E3491-D515-4070-8B6D-53E505D75F55}"/>
              </a:ext>
            </a:extLst>
          </p:cNvPr>
          <p:cNvSpPr>
            <a:spLocks noGrp="1"/>
          </p:cNvSpPr>
          <p:nvPr>
            <p:ph idx="1"/>
          </p:nvPr>
        </p:nvSpPr>
        <p:spPr>
          <a:xfrm>
            <a:off x="439847" y="1454433"/>
            <a:ext cx="10515600" cy="4351338"/>
          </a:xfrm>
        </p:spPr>
        <p:txBody>
          <a:bodyPr>
            <a:normAutofit lnSpcReduction="10000"/>
          </a:bodyPr>
          <a:lstStyle/>
          <a:p>
            <a:r>
              <a:rPr lang="en-GB" sz="3600" dirty="0"/>
              <a:t>Focus on the targets</a:t>
            </a:r>
          </a:p>
          <a:p>
            <a:r>
              <a:rPr lang="en-GB" sz="3600" dirty="0"/>
              <a:t>Knowing what the Associate Teacher needs to develop further</a:t>
            </a:r>
          </a:p>
          <a:p>
            <a:r>
              <a:rPr lang="en-GB" sz="3600" dirty="0"/>
              <a:t>Setting precise targets to support Associate Teacher</a:t>
            </a:r>
          </a:p>
          <a:p>
            <a:r>
              <a:rPr lang="en-GB" sz="3600" dirty="0"/>
              <a:t>Identify next steps </a:t>
            </a:r>
          </a:p>
          <a:p>
            <a:r>
              <a:rPr lang="en-GB" sz="3600" dirty="0"/>
              <a:t>Making links to the BCU ITE Assessment Tracker</a:t>
            </a:r>
          </a:p>
          <a:p>
            <a:r>
              <a:rPr lang="en-GB" sz="3600" b="1" dirty="0">
                <a:solidFill>
                  <a:srgbClr val="FFC000"/>
                </a:solidFill>
              </a:rPr>
              <a:t>Using the Subject Specific Prompts to support written feedback </a:t>
            </a:r>
          </a:p>
        </p:txBody>
      </p:sp>
      <p:sp>
        <p:nvSpPr>
          <p:cNvPr id="4" name="Rounded Rectangle 3">
            <a:extLst>
              <a:ext uri="{FF2B5EF4-FFF2-40B4-BE49-F238E27FC236}">
                <a16:creationId xmlns:a16="http://schemas.microsoft.com/office/drawing/2014/main" id="{B02144D4-6DF9-4FD9-BBD0-ED4317140E2E}"/>
              </a:ext>
            </a:extLst>
          </p:cNvPr>
          <p:cNvSpPr txBox="1">
            <a:spLocks/>
          </p:cNvSpPr>
          <p:nvPr/>
        </p:nvSpPr>
        <p:spPr>
          <a:xfrm>
            <a:off x="274837" y="373340"/>
            <a:ext cx="7221431"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4. Giving effective feedback: Written targets </a:t>
            </a:r>
          </a:p>
        </p:txBody>
      </p:sp>
    </p:spTree>
    <p:extLst>
      <p:ext uri="{BB962C8B-B14F-4D97-AF65-F5344CB8AC3E}">
        <p14:creationId xmlns:p14="http://schemas.microsoft.com/office/powerpoint/2010/main" val="421226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1746" y="116040"/>
            <a:ext cx="8414328" cy="77704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rPr>
              <a:t>BCU ITE Curriculum Key Themes: Assessment Tracker</a:t>
            </a:r>
            <a:endParaRPr kumimoji="0" lang="en-GB"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graphicFrame>
        <p:nvGraphicFramePr>
          <p:cNvPr id="6" name="Content Placeholder 5"/>
          <p:cNvGraphicFramePr>
            <a:graphicFrameLocks/>
          </p:cNvGraphicFramePr>
          <p:nvPr/>
        </p:nvGraphicFramePr>
        <p:xfrm>
          <a:off x="341746" y="1135734"/>
          <a:ext cx="9749084" cy="5606226"/>
        </p:xfrm>
        <a:graphic>
          <a:graphicData uri="http://schemas.openxmlformats.org/drawingml/2006/table">
            <a:tbl>
              <a:tblPr firstRow="1" bandRow="1">
                <a:tableStyleId>{5C22544A-7EE6-4342-B048-85BDC9FD1C3A}</a:tableStyleId>
              </a:tblPr>
              <a:tblGrid>
                <a:gridCol w="9749084">
                  <a:extLst>
                    <a:ext uri="{9D8B030D-6E8A-4147-A177-3AD203B41FA5}">
                      <a16:colId xmlns:a16="http://schemas.microsoft.com/office/drawing/2014/main" val="3736789133"/>
                    </a:ext>
                  </a:extLst>
                </a:gridCol>
              </a:tblGrid>
              <a:tr h="419959">
                <a:tc>
                  <a:txBody>
                    <a:bodyPr/>
                    <a:lstStyle/>
                    <a:p>
                      <a:pPr algn="ctr"/>
                      <a:r>
                        <a:rPr lang="en-GB" sz="2400" dirty="0">
                          <a:solidFill>
                            <a:schemeClr val="tx1"/>
                          </a:solidFill>
                        </a:rPr>
                        <a:t>BCU ITE Curriculum Key Themes</a:t>
                      </a:r>
                    </a:p>
                  </a:txBody>
                  <a:tcPr/>
                </a:tc>
                <a:extLst>
                  <a:ext uri="{0D108BD9-81ED-4DB2-BD59-A6C34878D82A}">
                    <a16:rowId xmlns:a16="http://schemas.microsoft.com/office/drawing/2014/main" val="3521161149"/>
                  </a:ext>
                </a:extLst>
              </a:tr>
              <a:tr h="823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rPr>
                        <a:t>A. Associate Teachers use critical enquiry and research informed practice to develop their understanding of effective teaching and learning.</a:t>
                      </a:r>
                    </a:p>
                  </a:txBody>
                  <a:tcPr/>
                </a:tc>
                <a:extLst>
                  <a:ext uri="{0D108BD9-81ED-4DB2-BD59-A6C34878D82A}">
                    <a16:rowId xmlns:a16="http://schemas.microsoft.com/office/drawing/2014/main" val="1877097762"/>
                  </a:ext>
                </a:extLst>
              </a:tr>
              <a:tr h="823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7030A0"/>
                          </a:solidFill>
                        </a:rPr>
                        <a:t>B. Associate Teacher’s classroom practice establishes effective behaviour management through the use of high expectations and awareness of pupil wellbeing.</a:t>
                      </a:r>
                    </a:p>
                  </a:txBody>
                  <a:tcPr/>
                </a:tc>
                <a:extLst>
                  <a:ext uri="{0D108BD9-81ED-4DB2-BD59-A6C34878D82A}">
                    <a16:rowId xmlns:a16="http://schemas.microsoft.com/office/drawing/2014/main" val="2114099332"/>
                  </a:ext>
                </a:extLst>
              </a:tr>
              <a:tr h="1028441">
                <a:tc>
                  <a:txBody>
                    <a:bodyPr/>
                    <a:lstStyle/>
                    <a:p>
                      <a:pPr lvl="0"/>
                      <a:r>
                        <a:rPr lang="en-GB" sz="1800" b="1" dirty="0">
                          <a:solidFill>
                            <a:srgbClr val="0070C0"/>
                          </a:solidFill>
                        </a:rPr>
                        <a:t>C. Associate Teachers knows more, remembers more and applies subject knowledge and subject specific pedagogy to impact on pupils’ progress</a:t>
                      </a:r>
                    </a:p>
                  </a:txBody>
                  <a:tcPr/>
                </a:tc>
                <a:extLst>
                  <a:ext uri="{0D108BD9-81ED-4DB2-BD59-A6C34878D82A}">
                    <a16:rowId xmlns:a16="http://schemas.microsoft.com/office/drawing/2014/main" val="2629000502"/>
                  </a:ext>
                </a:extLst>
              </a:tr>
              <a:tr h="736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B050"/>
                          </a:solidFill>
                        </a:rPr>
                        <a:t>D. Associate Teachers uses knowledge about how pupils learn to plan and asses learning to ensure that all pupils make progress.</a:t>
                      </a:r>
                    </a:p>
                  </a:txBody>
                  <a:tcPr/>
                </a:tc>
                <a:extLst>
                  <a:ext uri="{0D108BD9-81ED-4DB2-BD59-A6C34878D82A}">
                    <a16:rowId xmlns:a16="http://schemas.microsoft.com/office/drawing/2014/main" val="2153299255"/>
                  </a:ext>
                </a:extLst>
              </a:tr>
              <a:tr h="823381">
                <a:tc>
                  <a:txBody>
                    <a:bodyPr/>
                    <a:lstStyle/>
                    <a:p>
                      <a:pPr lvl="0"/>
                      <a:r>
                        <a:rPr lang="en-GB" sz="1800" b="1" dirty="0">
                          <a:solidFill>
                            <a:schemeClr val="accent2">
                              <a:lumMod val="50000"/>
                            </a:schemeClr>
                          </a:solidFill>
                        </a:rPr>
                        <a:t>E. Associate Teachers implement effective adaptive teaching approaches to support all learners, including SEND (Special Educational Needs and Disabilities) and EAL (English as Additional Language) learners. </a:t>
                      </a:r>
                    </a:p>
                  </a:txBody>
                  <a:tcPr/>
                </a:tc>
                <a:extLst>
                  <a:ext uri="{0D108BD9-81ED-4DB2-BD59-A6C34878D82A}">
                    <a16:rowId xmlns:a16="http://schemas.microsoft.com/office/drawing/2014/main" val="16686228"/>
                  </a:ext>
                </a:extLst>
              </a:tr>
              <a:tr h="823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1">
                              <a:lumMod val="50000"/>
                            </a:schemeClr>
                          </a:solidFill>
                        </a:rPr>
                        <a:t>F. Associate Teacher’s demonstrate professional behaviours and contributes effectively to the wider life of the school.</a:t>
                      </a:r>
                    </a:p>
                  </a:txBody>
                  <a:tcPr/>
                </a:tc>
                <a:extLst>
                  <a:ext uri="{0D108BD9-81ED-4DB2-BD59-A6C34878D82A}">
                    <a16:rowId xmlns:a16="http://schemas.microsoft.com/office/drawing/2014/main" val="527581683"/>
                  </a:ext>
                </a:extLst>
              </a:tr>
            </a:tbl>
          </a:graphicData>
        </a:graphic>
      </p:graphicFrame>
    </p:spTree>
    <p:extLst>
      <p:ext uri="{BB962C8B-B14F-4D97-AF65-F5344CB8AC3E}">
        <p14:creationId xmlns:p14="http://schemas.microsoft.com/office/powerpoint/2010/main" val="4154201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B6A072-E0CD-405C-BC25-2DCF7A45508C}"/>
              </a:ext>
            </a:extLst>
          </p:cNvPr>
          <p:cNvSpPr txBox="1"/>
          <p:nvPr/>
        </p:nvSpPr>
        <p:spPr>
          <a:xfrm>
            <a:off x="246979" y="5583094"/>
            <a:ext cx="1031018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Click on the link to access the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BCU ITE Assessment Tracker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Flick through each of the Key Themes to familiarise yourself with the language. This will also support with target setting.  </a:t>
            </a: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D931ADDD-AC59-4FD4-9C02-10A1BB8052DA}"/>
              </a:ext>
            </a:extLst>
          </p:cNvPr>
          <p:cNvPicPr>
            <a:picLocks noGrp="1" noChangeAspect="1"/>
          </p:cNvPicPr>
          <p:nvPr>
            <p:ph idx="1"/>
          </p:nvPr>
        </p:nvPicPr>
        <p:blipFill>
          <a:blip r:embed="rId4"/>
          <a:stretch>
            <a:fillRect/>
          </a:stretch>
        </p:blipFill>
        <p:spPr>
          <a:xfrm>
            <a:off x="105570" y="1579683"/>
            <a:ext cx="11980859" cy="3897481"/>
          </a:xfrm>
        </p:spPr>
      </p:pic>
      <p:sp>
        <p:nvSpPr>
          <p:cNvPr id="4" name="Rounded Rectangle 3">
            <a:extLst>
              <a:ext uri="{FF2B5EF4-FFF2-40B4-BE49-F238E27FC236}">
                <a16:creationId xmlns:a16="http://schemas.microsoft.com/office/drawing/2014/main" id="{56BF8D5E-0E49-CCF8-CDEA-CD1610FEE828}"/>
              </a:ext>
            </a:extLst>
          </p:cNvPr>
          <p:cNvSpPr txBox="1">
            <a:spLocks/>
          </p:cNvSpPr>
          <p:nvPr/>
        </p:nvSpPr>
        <p:spPr>
          <a:xfrm>
            <a:off x="274837" y="373340"/>
            <a:ext cx="7221431"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4. Giving effective feedback: Written targets </a:t>
            </a:r>
          </a:p>
        </p:txBody>
      </p:sp>
    </p:spTree>
    <p:extLst>
      <p:ext uri="{BB962C8B-B14F-4D97-AF65-F5344CB8AC3E}">
        <p14:creationId xmlns:p14="http://schemas.microsoft.com/office/powerpoint/2010/main" val="179905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B03A0-D31F-4855-BB67-C1C82744DA9D}"/>
              </a:ext>
            </a:extLst>
          </p:cNvPr>
          <p:cNvSpPr>
            <a:spLocks noGrp="1"/>
          </p:cNvSpPr>
          <p:nvPr>
            <p:ph idx="1"/>
          </p:nvPr>
        </p:nvSpPr>
        <p:spPr>
          <a:xfrm>
            <a:off x="-3030721" y="1344765"/>
            <a:ext cx="10515600" cy="4351338"/>
          </a:xfrm>
        </p:spPr>
        <p:txBody>
          <a:bodyPr/>
          <a:lstStyle/>
          <a:p>
            <a:pPr marL="0" indent="0" algn="ctr">
              <a:buNone/>
            </a:pPr>
            <a:r>
              <a:rPr lang="en-GB" dirty="0">
                <a:hlinkClick r:id="rId2"/>
              </a:rPr>
              <a:t>Giving effective feedback </a:t>
            </a:r>
            <a:r>
              <a:rPr lang="en-GB" dirty="0"/>
              <a:t> </a:t>
            </a:r>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p:txBody>
      </p:sp>
      <p:sp>
        <p:nvSpPr>
          <p:cNvPr id="4" name="Rounded Rectangle 3">
            <a:extLst>
              <a:ext uri="{FF2B5EF4-FFF2-40B4-BE49-F238E27FC236}">
                <a16:creationId xmlns:a16="http://schemas.microsoft.com/office/drawing/2014/main" id="{B60E61CD-4A4E-493A-A17C-DB512C50311C}"/>
              </a:ext>
            </a:extLst>
          </p:cNvPr>
          <p:cNvSpPr txBox="1">
            <a:spLocks/>
          </p:cNvSpPr>
          <p:nvPr/>
        </p:nvSpPr>
        <p:spPr>
          <a:xfrm>
            <a:off x="274838" y="373340"/>
            <a:ext cx="7587117"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4. Giving effective feedback: Subject Specific Prompts </a:t>
            </a:r>
          </a:p>
        </p:txBody>
      </p:sp>
      <p:pic>
        <p:nvPicPr>
          <p:cNvPr id="6" name="Picture 5">
            <a:extLst>
              <a:ext uri="{FF2B5EF4-FFF2-40B4-BE49-F238E27FC236}">
                <a16:creationId xmlns:a16="http://schemas.microsoft.com/office/drawing/2014/main" id="{A644C171-578D-4FAC-9B97-E749710740F1}"/>
              </a:ext>
            </a:extLst>
          </p:cNvPr>
          <p:cNvPicPr>
            <a:picLocks noChangeAspect="1"/>
          </p:cNvPicPr>
          <p:nvPr/>
        </p:nvPicPr>
        <p:blipFill>
          <a:blip r:embed="rId3"/>
          <a:stretch>
            <a:fillRect/>
          </a:stretch>
        </p:blipFill>
        <p:spPr>
          <a:xfrm>
            <a:off x="2349627" y="2378812"/>
            <a:ext cx="7078063" cy="41058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8682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8484D88F-B4D1-6657-8B19-A7FC2757AF20}"/>
              </a:ext>
            </a:extLst>
          </p:cNvPr>
          <p:cNvSpPr>
            <a:spLocks noGrp="1"/>
          </p:cNvSpPr>
          <p:nvPr>
            <p:ph type="title"/>
          </p:nvPr>
        </p:nvSpPr>
        <p:spPr>
          <a:xfrm>
            <a:off x="133980" y="4988894"/>
            <a:ext cx="10386059" cy="1325563"/>
          </a:xfrm>
        </p:spPr>
        <p:txBody>
          <a:bodyPr anchor="ctr">
            <a:normAutofit/>
          </a:bodyPr>
          <a:lstStyle/>
          <a:p>
            <a:r>
              <a:rPr lang="en-US" b="1" dirty="0"/>
              <a:t>Please add your name and email address to the chat bar</a:t>
            </a:r>
          </a:p>
        </p:txBody>
      </p:sp>
      <p:pic>
        <p:nvPicPr>
          <p:cNvPr id="3" name="Content Placeholder 2" descr="Welcome Images, Pictures, Glitters, Graphics, Greetings, Photos free ...">
            <a:extLst>
              <a:ext uri="{FF2B5EF4-FFF2-40B4-BE49-F238E27FC236}">
                <a16:creationId xmlns:a16="http://schemas.microsoft.com/office/drawing/2014/main" id="{D9E77324-4BB6-37BC-CFD9-97DF0446100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9189" y="352287"/>
            <a:ext cx="773571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182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AB1765-DD38-6C25-6BE4-D5ED70301831}"/>
              </a:ext>
            </a:extLst>
          </p:cNvPr>
          <p:cNvPicPr>
            <a:picLocks noChangeAspect="1"/>
          </p:cNvPicPr>
          <p:nvPr/>
        </p:nvPicPr>
        <p:blipFill>
          <a:blip r:embed="rId3"/>
          <a:stretch>
            <a:fillRect/>
          </a:stretch>
        </p:blipFill>
        <p:spPr>
          <a:xfrm>
            <a:off x="798787" y="486075"/>
            <a:ext cx="8538376" cy="6303865"/>
          </a:xfrm>
          <a:prstGeom prst="rect">
            <a:avLst/>
          </a:prstGeom>
          <a:noFill/>
        </p:spPr>
      </p:pic>
    </p:spTree>
    <p:extLst>
      <p:ext uri="{BB962C8B-B14F-4D97-AF65-F5344CB8AC3E}">
        <p14:creationId xmlns:p14="http://schemas.microsoft.com/office/powerpoint/2010/main" val="151351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37433B-F961-0B3F-E015-F89BA5E6CBA5}"/>
              </a:ext>
            </a:extLst>
          </p:cNvPr>
          <p:cNvSpPr txBox="1"/>
          <p:nvPr/>
        </p:nvSpPr>
        <p:spPr>
          <a:xfrm>
            <a:off x="472966" y="962062"/>
            <a:ext cx="11246068" cy="4885953"/>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Target Setting: </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At least one subject specific target should be set following an observation. This should include </a:t>
            </a:r>
            <a:r>
              <a:rPr kumimoji="0" lang="en-GB" sz="28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what</a:t>
            </a:r>
            <a:r>
              <a:rPr kumimoji="0" lang="en-GB" sz="2800" b="0"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 is the next step (to support Associate Teacher progress)</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en-GB" sz="28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why</a:t>
            </a: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is this important (impact on pupil progress)</a:t>
            </a: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ea typeface="Arial" panose="020B0604020202020204" pitchFamily="34" charset="0"/>
                <a:cs typeface="+mn-cs"/>
              </a:rPr>
              <a:t> </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and </a:t>
            </a:r>
            <a:r>
              <a:rPr kumimoji="0" lang="en-GB" sz="2800" b="1" i="0" u="none" strike="noStrike" kern="1200" cap="none" spc="0" normalizeH="0" baseline="0" noProof="0" dirty="0">
                <a:ln>
                  <a:noFill/>
                </a:ln>
                <a:solidFill>
                  <a:srgbClr val="ED7D31"/>
                </a:solidFill>
                <a:effectLst/>
                <a:uLnTx/>
                <a:uFillTx/>
                <a:latin typeface="Calibri" panose="020F0502020204030204" pitchFamily="34" charset="0"/>
                <a:ea typeface="+mn-ea"/>
                <a:cs typeface="+mn-cs"/>
              </a:rPr>
              <a:t>how</a:t>
            </a:r>
            <a:r>
              <a:rPr kumimoji="0" lang="en-GB" sz="2800" b="0" i="0" u="none" strike="noStrike" kern="1200" cap="none" spc="0" normalizeH="0" baseline="0" noProof="0" dirty="0">
                <a:ln>
                  <a:noFill/>
                </a:ln>
                <a:solidFill>
                  <a:srgbClr val="ED7D31"/>
                </a:solidFill>
                <a:effectLst/>
                <a:uLnTx/>
                <a:uFillTx/>
                <a:latin typeface="Calibri" panose="020F0502020204030204" pitchFamily="34" charset="0"/>
                <a:ea typeface="+mn-ea"/>
                <a:cs typeface="+mn-cs"/>
              </a:rPr>
              <a:t> will this be achieved (what actions are needed?)</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2800" dirty="0">
              <a:solidFill>
                <a:srgbClr val="ED7D31"/>
              </a:solidFill>
              <a:latin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solidFill>
                <a:effectLst/>
                <a:uLnTx/>
                <a:uFillTx/>
                <a:latin typeface="Calibri" panose="020F0502020204030204" pitchFamily="34" charset="0"/>
                <a:ea typeface="Arial" panose="020B0604020202020204" pitchFamily="34" charset="0"/>
                <a:cs typeface="+mn-cs"/>
              </a:rPr>
              <a:t>(Make those links to Subject Specific Prompts)</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907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9D55A-0828-EA06-055F-D87BE697646B}"/>
              </a:ext>
            </a:extLst>
          </p:cNvPr>
          <p:cNvPicPr>
            <a:picLocks noChangeAspect="1"/>
          </p:cNvPicPr>
          <p:nvPr/>
        </p:nvPicPr>
        <p:blipFill>
          <a:blip r:embed="rId3"/>
          <a:stretch>
            <a:fillRect/>
          </a:stretch>
        </p:blipFill>
        <p:spPr>
          <a:xfrm>
            <a:off x="549813" y="1852863"/>
            <a:ext cx="11263943" cy="3152274"/>
          </a:xfrm>
          <a:prstGeom prst="rect">
            <a:avLst/>
          </a:prstGeom>
        </p:spPr>
      </p:pic>
      <p:sp>
        <p:nvSpPr>
          <p:cNvPr id="5" name="TextBox 4">
            <a:extLst>
              <a:ext uri="{FF2B5EF4-FFF2-40B4-BE49-F238E27FC236}">
                <a16:creationId xmlns:a16="http://schemas.microsoft.com/office/drawing/2014/main" id="{5242BBFE-2151-10B6-81FD-8CDB3BCCC482}"/>
              </a:ext>
            </a:extLst>
          </p:cNvPr>
          <p:cNvSpPr txBox="1"/>
          <p:nvPr/>
        </p:nvSpPr>
        <p:spPr>
          <a:xfrm>
            <a:off x="549813" y="288757"/>
            <a:ext cx="105156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Using the new Lesson Observation Feedback Prompt sheet : PE Example of Target</a:t>
            </a:r>
          </a:p>
        </p:txBody>
      </p:sp>
      <p:sp>
        <p:nvSpPr>
          <p:cNvPr id="6" name="TextBox 5">
            <a:extLst>
              <a:ext uri="{FF2B5EF4-FFF2-40B4-BE49-F238E27FC236}">
                <a16:creationId xmlns:a16="http://schemas.microsoft.com/office/drawing/2014/main" id="{05668409-B868-312C-C7D6-D54E9AC1EAD0}"/>
              </a:ext>
            </a:extLst>
          </p:cNvPr>
          <p:cNvSpPr txBox="1"/>
          <p:nvPr/>
        </p:nvSpPr>
        <p:spPr>
          <a:xfrm>
            <a:off x="578069" y="5854334"/>
            <a:ext cx="36576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Lesson Observation Feedback Form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90464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12895-BEF2-A10A-A693-550F41DC01BF}"/>
              </a:ext>
            </a:extLst>
          </p:cNvPr>
          <p:cNvPicPr>
            <a:picLocks noChangeAspect="1"/>
          </p:cNvPicPr>
          <p:nvPr/>
        </p:nvPicPr>
        <p:blipFill>
          <a:blip r:embed="rId3"/>
          <a:stretch>
            <a:fillRect/>
          </a:stretch>
        </p:blipFill>
        <p:spPr>
          <a:xfrm>
            <a:off x="357377" y="1877718"/>
            <a:ext cx="11477245" cy="3668840"/>
          </a:xfrm>
          <a:prstGeom prst="rect">
            <a:avLst/>
          </a:prstGeom>
        </p:spPr>
      </p:pic>
      <p:sp>
        <p:nvSpPr>
          <p:cNvPr id="4" name="TextBox 3">
            <a:extLst>
              <a:ext uri="{FF2B5EF4-FFF2-40B4-BE49-F238E27FC236}">
                <a16:creationId xmlns:a16="http://schemas.microsoft.com/office/drawing/2014/main" id="{B6AB225A-6AA3-F033-862D-F75492727AE0}"/>
              </a:ext>
            </a:extLst>
          </p:cNvPr>
          <p:cNvSpPr txBox="1"/>
          <p:nvPr/>
        </p:nvSpPr>
        <p:spPr>
          <a:xfrm>
            <a:off x="481263" y="357335"/>
            <a:ext cx="105156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Using the new Lesson Observation Feedback Prompt sheet : Maths example</a:t>
            </a:r>
          </a:p>
        </p:txBody>
      </p:sp>
      <p:sp>
        <p:nvSpPr>
          <p:cNvPr id="5" name="TextBox 4">
            <a:extLst>
              <a:ext uri="{FF2B5EF4-FFF2-40B4-BE49-F238E27FC236}">
                <a16:creationId xmlns:a16="http://schemas.microsoft.com/office/drawing/2014/main" id="{26E23E6E-0019-AEEF-0399-61B4DF482783}"/>
              </a:ext>
            </a:extLst>
          </p:cNvPr>
          <p:cNvSpPr txBox="1"/>
          <p:nvPr/>
        </p:nvSpPr>
        <p:spPr>
          <a:xfrm>
            <a:off x="578069" y="5854334"/>
            <a:ext cx="36576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Lesson Observation Feedback Form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68268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AB225A-6AA3-F033-862D-F75492727AE0}"/>
              </a:ext>
            </a:extLst>
          </p:cNvPr>
          <p:cNvSpPr txBox="1"/>
          <p:nvPr/>
        </p:nvSpPr>
        <p:spPr>
          <a:xfrm>
            <a:off x="481263" y="357335"/>
            <a:ext cx="105156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Using the new Lesson Observation Feedback Prompt sheet : History  example</a:t>
            </a:r>
          </a:p>
        </p:txBody>
      </p:sp>
      <p:pic>
        <p:nvPicPr>
          <p:cNvPr id="5" name="Picture 4">
            <a:extLst>
              <a:ext uri="{FF2B5EF4-FFF2-40B4-BE49-F238E27FC236}">
                <a16:creationId xmlns:a16="http://schemas.microsoft.com/office/drawing/2014/main" id="{C0840AC4-4D9A-6662-68E0-4B4C7AC028F8}"/>
              </a:ext>
            </a:extLst>
          </p:cNvPr>
          <p:cNvPicPr>
            <a:picLocks noChangeAspect="1"/>
          </p:cNvPicPr>
          <p:nvPr/>
        </p:nvPicPr>
        <p:blipFill>
          <a:blip r:embed="rId2"/>
          <a:stretch>
            <a:fillRect/>
          </a:stretch>
        </p:blipFill>
        <p:spPr>
          <a:xfrm>
            <a:off x="773843" y="2056877"/>
            <a:ext cx="11046255" cy="3429523"/>
          </a:xfrm>
          <a:prstGeom prst="rect">
            <a:avLst/>
          </a:prstGeom>
        </p:spPr>
      </p:pic>
      <p:sp>
        <p:nvSpPr>
          <p:cNvPr id="7" name="TextBox 6">
            <a:extLst>
              <a:ext uri="{FF2B5EF4-FFF2-40B4-BE49-F238E27FC236}">
                <a16:creationId xmlns:a16="http://schemas.microsoft.com/office/drawing/2014/main" id="{2EA623CD-1974-B1CE-2EBA-CC6B899D5A7C}"/>
              </a:ext>
            </a:extLst>
          </p:cNvPr>
          <p:cNvSpPr txBox="1"/>
          <p:nvPr/>
        </p:nvSpPr>
        <p:spPr>
          <a:xfrm>
            <a:off x="578069" y="5854334"/>
            <a:ext cx="36576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Lesson Observation Feedback Form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009820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52A79-ACAA-97D6-A392-A4FC22A829C7}"/>
              </a:ext>
            </a:extLst>
          </p:cNvPr>
          <p:cNvPicPr>
            <a:picLocks noChangeAspect="1"/>
          </p:cNvPicPr>
          <p:nvPr/>
        </p:nvPicPr>
        <p:blipFill rotWithShape="1">
          <a:blip r:embed="rId3"/>
          <a:srcRect t="39530" b="-39530"/>
          <a:stretch/>
        </p:blipFill>
        <p:spPr>
          <a:xfrm>
            <a:off x="441435" y="1957495"/>
            <a:ext cx="8082454" cy="5822843"/>
          </a:xfrm>
          <a:prstGeom prst="rect">
            <a:avLst/>
          </a:prstGeom>
        </p:spPr>
      </p:pic>
      <p:sp>
        <p:nvSpPr>
          <p:cNvPr id="4" name="Title 1">
            <a:extLst>
              <a:ext uri="{FF2B5EF4-FFF2-40B4-BE49-F238E27FC236}">
                <a16:creationId xmlns:a16="http://schemas.microsoft.com/office/drawing/2014/main" id="{4C3B4C6D-18A6-0B71-5110-336B8B3ABAFD}"/>
              </a:ext>
            </a:extLst>
          </p:cNvPr>
          <p:cNvSpPr txBox="1">
            <a:spLocks/>
          </p:cNvSpPr>
          <p:nvPr/>
        </p:nvSpPr>
        <p:spPr>
          <a:xfrm>
            <a:off x="9070428" y="2170521"/>
            <a:ext cx="2680137" cy="2348794"/>
          </a:xfrm>
          <a:prstGeom prst="ellipse">
            <a:avLst/>
          </a:prstGeom>
          <a:solidFill>
            <a:schemeClr val="accent1"/>
          </a:solidFill>
          <a:ln w="174625" cmpd="thinThick">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alibri Light" panose="020F0302020204030204"/>
                <a:ea typeface="+mj-ea"/>
                <a:cs typeface="+mj-cs"/>
              </a:rPr>
              <a:t> Targets</a:t>
            </a:r>
          </a:p>
        </p:txBody>
      </p:sp>
      <p:sp>
        <p:nvSpPr>
          <p:cNvPr id="5" name="TextBox 4">
            <a:extLst>
              <a:ext uri="{FF2B5EF4-FFF2-40B4-BE49-F238E27FC236}">
                <a16:creationId xmlns:a16="http://schemas.microsoft.com/office/drawing/2014/main" id="{1EE1C120-03A1-6F20-B965-C9C064275E96}"/>
              </a:ext>
            </a:extLst>
          </p:cNvPr>
          <p:cNvSpPr txBox="1"/>
          <p:nvPr/>
        </p:nvSpPr>
        <p:spPr>
          <a:xfrm>
            <a:off x="3483763" y="685242"/>
            <a:ext cx="2359573" cy="369332"/>
          </a:xfrm>
          <a:prstGeom prst="rect">
            <a:avLst/>
          </a:prstGeom>
          <a:solidFill>
            <a:srgbClr val="00B0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Maths focus: example</a:t>
            </a:r>
          </a:p>
        </p:txBody>
      </p:sp>
      <p:sp>
        <p:nvSpPr>
          <p:cNvPr id="8" name="TextBox 7">
            <a:extLst>
              <a:ext uri="{FF2B5EF4-FFF2-40B4-BE49-F238E27FC236}">
                <a16:creationId xmlns:a16="http://schemas.microsoft.com/office/drawing/2014/main" id="{E37D3535-03A2-2440-930B-9E4B20C5FE4B}"/>
              </a:ext>
            </a:extLst>
          </p:cNvPr>
          <p:cNvSpPr txBox="1"/>
          <p:nvPr/>
        </p:nvSpPr>
        <p:spPr>
          <a:xfrm>
            <a:off x="441435" y="5711093"/>
            <a:ext cx="375219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Subject Specific Feedback Prompts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742610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C59237-7B70-8B8A-ED1E-D504AD44B7BD}"/>
              </a:ext>
            </a:extLst>
          </p:cNvPr>
          <p:cNvPicPr>
            <a:picLocks noChangeAspect="1"/>
          </p:cNvPicPr>
          <p:nvPr/>
        </p:nvPicPr>
        <p:blipFill rotWithShape="1">
          <a:blip r:embed="rId2"/>
          <a:srcRect l="-1217" t="45776"/>
          <a:stretch/>
        </p:blipFill>
        <p:spPr>
          <a:xfrm>
            <a:off x="778180" y="1988113"/>
            <a:ext cx="7872595" cy="3339353"/>
          </a:xfrm>
          <a:prstGeom prst="rect">
            <a:avLst/>
          </a:prstGeom>
        </p:spPr>
      </p:pic>
      <p:sp>
        <p:nvSpPr>
          <p:cNvPr id="4" name="Title 1">
            <a:extLst>
              <a:ext uri="{FF2B5EF4-FFF2-40B4-BE49-F238E27FC236}">
                <a16:creationId xmlns:a16="http://schemas.microsoft.com/office/drawing/2014/main" id="{7AD413E3-F2F0-0656-1CF6-7E50E531AB7B}"/>
              </a:ext>
            </a:extLst>
          </p:cNvPr>
          <p:cNvSpPr txBox="1">
            <a:spLocks/>
          </p:cNvSpPr>
          <p:nvPr/>
        </p:nvSpPr>
        <p:spPr>
          <a:xfrm>
            <a:off x="8986346" y="2354464"/>
            <a:ext cx="2680137" cy="2348794"/>
          </a:xfrm>
          <a:prstGeom prst="ellipse">
            <a:avLst/>
          </a:prstGeom>
          <a:solidFill>
            <a:schemeClr val="accent1"/>
          </a:solidFill>
          <a:ln w="174625" cmpd="thinThick">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alibri Light" panose="020F0302020204030204"/>
                <a:ea typeface="+mj-ea"/>
                <a:cs typeface="+mj-cs"/>
              </a:rPr>
              <a:t> Targets</a:t>
            </a:r>
          </a:p>
        </p:txBody>
      </p:sp>
      <p:sp>
        <p:nvSpPr>
          <p:cNvPr id="5" name="TextBox 4">
            <a:extLst>
              <a:ext uri="{FF2B5EF4-FFF2-40B4-BE49-F238E27FC236}">
                <a16:creationId xmlns:a16="http://schemas.microsoft.com/office/drawing/2014/main" id="{771BAAB1-0C21-EAE6-3FE0-7EE262BE83DA}"/>
              </a:ext>
            </a:extLst>
          </p:cNvPr>
          <p:cNvSpPr txBox="1"/>
          <p:nvPr/>
        </p:nvSpPr>
        <p:spPr>
          <a:xfrm>
            <a:off x="3239986" y="853540"/>
            <a:ext cx="2443655" cy="369332"/>
          </a:xfrm>
          <a:prstGeom prst="rect">
            <a:avLst/>
          </a:prstGeom>
          <a:solidFill>
            <a:srgbClr val="00B0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History  focus: example</a:t>
            </a:r>
          </a:p>
        </p:txBody>
      </p:sp>
      <p:sp>
        <p:nvSpPr>
          <p:cNvPr id="6" name="TextBox 5">
            <a:extLst>
              <a:ext uri="{FF2B5EF4-FFF2-40B4-BE49-F238E27FC236}">
                <a16:creationId xmlns:a16="http://schemas.microsoft.com/office/drawing/2014/main" id="{E664B12F-8205-C670-F95A-DE475C4698BD}"/>
              </a:ext>
            </a:extLst>
          </p:cNvPr>
          <p:cNvSpPr txBox="1"/>
          <p:nvPr/>
        </p:nvSpPr>
        <p:spPr>
          <a:xfrm>
            <a:off x="778180" y="5908041"/>
            <a:ext cx="375219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Subject Specific Feedback Prompts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264389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3DC50E-C130-40C5-BC59-1C620866D9EE}"/>
              </a:ext>
            </a:extLst>
          </p:cNvPr>
          <p:cNvSpPr>
            <a:spLocks noGrp="1"/>
          </p:cNvSpPr>
          <p:nvPr>
            <p:ph idx="1"/>
          </p:nvPr>
        </p:nvSpPr>
        <p:spPr>
          <a:xfrm>
            <a:off x="459510" y="1456171"/>
            <a:ext cx="10515600" cy="4351338"/>
          </a:xfrm>
        </p:spPr>
        <p:txBody>
          <a:bodyPr>
            <a:normAutofit lnSpcReduction="10000"/>
          </a:bodyPr>
          <a:lstStyle/>
          <a:p>
            <a:r>
              <a:rPr lang="en-GB" sz="3600" dirty="0"/>
              <a:t>Developing Associate Teachers as reflective thinkers</a:t>
            </a:r>
          </a:p>
          <a:p>
            <a:r>
              <a:rPr lang="en-GB" sz="3600" dirty="0"/>
              <a:t>Critical incidents that lead to significant learning and personal growth</a:t>
            </a:r>
          </a:p>
          <a:p>
            <a:r>
              <a:rPr lang="en-GB" sz="3600" dirty="0"/>
              <a:t>The impact of completing a critical incident reflection</a:t>
            </a:r>
          </a:p>
          <a:p>
            <a:r>
              <a:rPr lang="en-GB" sz="3600" dirty="0"/>
              <a:t>Working with Associate Teachers to support this reflection at Review Meeting and Progress Meeting 1 or 3</a:t>
            </a:r>
          </a:p>
          <a:p>
            <a:r>
              <a:rPr lang="en-GB" sz="3600" b="1" dirty="0">
                <a:solidFill>
                  <a:srgbClr val="00B050"/>
                </a:solidFill>
              </a:rPr>
              <a:t>Part of the Associate Teacher Progress Journal </a:t>
            </a:r>
          </a:p>
          <a:p>
            <a:pPr marL="0" indent="0">
              <a:buNone/>
            </a:pPr>
            <a:endParaRPr lang="en-GB" sz="3600" dirty="0"/>
          </a:p>
          <a:p>
            <a:endParaRPr lang="en-GB" sz="3600" dirty="0"/>
          </a:p>
        </p:txBody>
      </p:sp>
      <p:sp>
        <p:nvSpPr>
          <p:cNvPr id="5" name="Rounded Rectangle 3">
            <a:extLst>
              <a:ext uri="{FF2B5EF4-FFF2-40B4-BE49-F238E27FC236}">
                <a16:creationId xmlns:a16="http://schemas.microsoft.com/office/drawing/2014/main" id="{15462C58-5510-4EF6-AEA2-478E1319E31C}"/>
              </a:ext>
            </a:extLst>
          </p:cNvPr>
          <p:cNvSpPr txBox="1">
            <a:spLocks/>
          </p:cNvSpPr>
          <p:nvPr/>
        </p:nvSpPr>
        <p:spPr>
          <a:xfrm>
            <a:off x="220518" y="177281"/>
            <a:ext cx="6105236"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5. Critical incident reflection   </a:t>
            </a:r>
          </a:p>
        </p:txBody>
      </p:sp>
    </p:spTree>
    <p:extLst>
      <p:ext uri="{BB962C8B-B14F-4D97-AF65-F5344CB8AC3E}">
        <p14:creationId xmlns:p14="http://schemas.microsoft.com/office/powerpoint/2010/main" val="2439395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3255" y="180398"/>
            <a:ext cx="10515600" cy="1325563"/>
          </a:xfrm>
        </p:spPr>
        <p:txBody>
          <a:bodyPr/>
          <a:lstStyle/>
          <a:p>
            <a:r>
              <a:rPr lang="en-GB" b="1" dirty="0"/>
              <a:t>The Critical Incident Tripp (1993)</a:t>
            </a:r>
          </a:p>
        </p:txBody>
      </p:sp>
      <p:sp>
        <p:nvSpPr>
          <p:cNvPr id="6" name="Content Placeholder 5"/>
          <p:cNvSpPr>
            <a:spLocks noGrp="1"/>
          </p:cNvSpPr>
          <p:nvPr>
            <p:ph idx="1"/>
          </p:nvPr>
        </p:nvSpPr>
        <p:spPr>
          <a:xfrm>
            <a:off x="166255" y="1302327"/>
            <a:ext cx="11776363" cy="5329382"/>
          </a:xfrm>
        </p:spPr>
        <p:txBody>
          <a:bodyPr>
            <a:normAutofit/>
          </a:bodyPr>
          <a:lstStyle/>
          <a:p>
            <a:pPr marL="0" indent="0" fontAlgn="base">
              <a:buNone/>
            </a:pPr>
            <a:endParaRPr lang="en-GB" dirty="0"/>
          </a:p>
          <a:p>
            <a:pPr marL="0" indent="0" fontAlgn="base">
              <a:buNone/>
            </a:pPr>
            <a:endParaRPr lang="en-GB" dirty="0"/>
          </a:p>
          <a:p>
            <a:pPr marL="0" indent="0" fontAlgn="base">
              <a:buNone/>
            </a:pPr>
            <a:endParaRPr lang="en-GB" dirty="0"/>
          </a:p>
          <a:p>
            <a:pPr marL="0" indent="0" fontAlgn="base">
              <a:buNone/>
            </a:pPr>
            <a:endParaRPr lang="en-GB" dirty="0"/>
          </a:p>
          <a:p>
            <a:pPr marL="0" indent="0" fontAlgn="base">
              <a:buNone/>
            </a:pPr>
            <a:endParaRPr lang="en-GB" dirty="0"/>
          </a:p>
          <a:p>
            <a:pPr marL="0" indent="0" fontAlgn="base">
              <a:buNone/>
            </a:pPr>
            <a:endParaRPr lang="en-GB" dirty="0"/>
          </a:p>
          <a:p>
            <a:pPr marL="0" indent="0" fontAlgn="base">
              <a:buNone/>
            </a:pPr>
            <a:r>
              <a:rPr lang="en-GB" dirty="0"/>
              <a:t>Reference:</a:t>
            </a:r>
          </a:p>
          <a:p>
            <a:pPr fontAlgn="base"/>
            <a:r>
              <a:rPr lang="en-GB" dirty="0"/>
              <a:t>Tripp, D. (1993). </a:t>
            </a:r>
            <a:r>
              <a:rPr lang="en-GB" i="1" dirty="0"/>
              <a:t>Critical Incidents in Teaching: Developing Professional Judgement</a:t>
            </a:r>
            <a:r>
              <a:rPr lang="en-GB" dirty="0"/>
              <a:t>. London: Routledge.</a:t>
            </a:r>
          </a:p>
          <a:p>
            <a:pPr marL="0" indent="0" fontAlgn="base">
              <a:buNone/>
            </a:pPr>
            <a:endParaRPr lang="en-GB" dirty="0"/>
          </a:p>
          <a:p>
            <a:pPr marL="0" indent="0" fontAlgn="base">
              <a:buNone/>
            </a:pPr>
            <a:r>
              <a:rPr lang="en-GB" sz="1600" dirty="0">
                <a:hlinkClick r:id="rId2"/>
              </a:rPr>
              <a:t>https://www.nicole-brown.co.uk/critical-incidents-according-to-tripp/?tag=reflective</a:t>
            </a:r>
            <a:r>
              <a:rPr lang="en-GB" sz="1600" dirty="0"/>
              <a:t> </a:t>
            </a:r>
          </a:p>
          <a:p>
            <a:pPr marL="0" indent="0">
              <a:buNone/>
            </a:pPr>
            <a:endParaRPr lang="en-GB" dirty="0"/>
          </a:p>
        </p:txBody>
      </p:sp>
      <p:pic>
        <p:nvPicPr>
          <p:cNvPr id="7" name="Picture 6"/>
          <p:cNvPicPr>
            <a:picLocks noChangeAspect="1"/>
          </p:cNvPicPr>
          <p:nvPr/>
        </p:nvPicPr>
        <p:blipFill>
          <a:blip r:embed="rId3"/>
          <a:stretch>
            <a:fillRect/>
          </a:stretch>
        </p:blipFill>
        <p:spPr>
          <a:xfrm>
            <a:off x="166255" y="1302327"/>
            <a:ext cx="7779039" cy="2693699"/>
          </a:xfrm>
          <a:prstGeom prst="rect">
            <a:avLst/>
          </a:prstGeom>
        </p:spPr>
      </p:pic>
      <p:sp>
        <p:nvSpPr>
          <p:cNvPr id="8" name="TextBox 7"/>
          <p:cNvSpPr txBox="1"/>
          <p:nvPr/>
        </p:nvSpPr>
        <p:spPr>
          <a:xfrm>
            <a:off x="8464171" y="1302327"/>
            <a:ext cx="287095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Often, teachers who are new to the profession struggle to identify situations that should be used for deeper reflections.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Tripp’s (1993) approach to learning is via what he considers “critical incidents” that come out of observations of what happens in classrooms.</a:t>
            </a:r>
          </a:p>
        </p:txBody>
      </p:sp>
    </p:spTree>
    <p:extLst>
      <p:ext uri="{BB962C8B-B14F-4D97-AF65-F5344CB8AC3E}">
        <p14:creationId xmlns:p14="http://schemas.microsoft.com/office/powerpoint/2010/main" val="221978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489E4-670F-4503-9533-C8602DCF6200}"/>
              </a:ext>
            </a:extLst>
          </p:cNvPr>
          <p:cNvSpPr>
            <a:spLocks noGrp="1"/>
          </p:cNvSpPr>
          <p:nvPr>
            <p:ph idx="1"/>
          </p:nvPr>
        </p:nvSpPr>
        <p:spPr>
          <a:xfrm>
            <a:off x="419478" y="1796937"/>
            <a:ext cx="11404348" cy="4351338"/>
          </a:xfrm>
        </p:spPr>
        <p:txBody>
          <a:bodyPr/>
          <a:lstStyle/>
          <a:p>
            <a:r>
              <a:rPr lang="en-GB" dirty="0"/>
              <a:t>Ensure that ATs are using the BCU Assessment tracker to identify key areas of progression</a:t>
            </a:r>
          </a:p>
          <a:p>
            <a:r>
              <a:rPr lang="en-GB" dirty="0"/>
              <a:t>How can ATs show that they are progressing toward the BCU Curriculum Key Themes</a:t>
            </a:r>
          </a:p>
          <a:p>
            <a:r>
              <a:rPr lang="en-GB" dirty="0"/>
              <a:t>The Critical Incident is their opportunity to show and prove they are progressing and developing </a:t>
            </a:r>
          </a:p>
          <a:p>
            <a:endParaRPr lang="en-GB" dirty="0"/>
          </a:p>
          <a:p>
            <a:r>
              <a:rPr lang="en-GB" sz="3200" b="1" dirty="0">
                <a:solidFill>
                  <a:srgbClr val="00B050"/>
                </a:solidFill>
              </a:rPr>
              <a:t>Your involvement and discussion as mentor is vital being the expert </a:t>
            </a:r>
          </a:p>
        </p:txBody>
      </p:sp>
      <p:sp>
        <p:nvSpPr>
          <p:cNvPr id="6" name="Rounded Rectangle 3">
            <a:extLst>
              <a:ext uri="{FF2B5EF4-FFF2-40B4-BE49-F238E27FC236}">
                <a16:creationId xmlns:a16="http://schemas.microsoft.com/office/drawing/2014/main" id="{5B29F53E-7189-4CAB-A3C8-819372938398}"/>
              </a:ext>
            </a:extLst>
          </p:cNvPr>
          <p:cNvSpPr txBox="1">
            <a:spLocks/>
          </p:cNvSpPr>
          <p:nvPr/>
        </p:nvSpPr>
        <p:spPr>
          <a:xfrm>
            <a:off x="220518" y="177281"/>
            <a:ext cx="6105236"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5. Critical incident reflection   </a:t>
            </a:r>
          </a:p>
        </p:txBody>
      </p:sp>
    </p:spTree>
    <p:extLst>
      <p:ext uri="{BB962C8B-B14F-4D97-AF65-F5344CB8AC3E}">
        <p14:creationId xmlns:p14="http://schemas.microsoft.com/office/powerpoint/2010/main" val="121264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18" y="1187551"/>
            <a:ext cx="11085334" cy="4482897"/>
          </a:xfrm>
        </p:spPr>
        <p:txBody>
          <a:bodyPr vert="horz" lIns="91440" tIns="45720" rIns="91440" bIns="45720" rtlCol="0" anchor="t">
            <a:normAutofit fontScale="92500" lnSpcReduction="20000"/>
          </a:bodyPr>
          <a:lstStyle/>
          <a:p>
            <a:r>
              <a:rPr lang="en-GB" sz="3500" dirty="0"/>
              <a:t>Introductions</a:t>
            </a:r>
          </a:p>
          <a:p>
            <a:r>
              <a:rPr lang="en-GB" sz="3500" dirty="0"/>
              <a:t>Placement communication </a:t>
            </a:r>
            <a:r>
              <a:rPr lang="en-GB" sz="3600" dirty="0">
                <a:hlinkClick r:id="rId3"/>
              </a:rPr>
              <a:t>HELS.Placements@bcu.ac.uk</a:t>
            </a:r>
            <a:r>
              <a:rPr lang="en-GB" sz="3600" dirty="0"/>
              <a:t> </a:t>
            </a:r>
            <a:endParaRPr lang="en-GB" sz="3500" dirty="0"/>
          </a:p>
          <a:p>
            <a:r>
              <a:rPr lang="en-GB" sz="3500" dirty="0"/>
              <a:t>PGCE and BA Year 2 Associate Teachers are on School Based Training 2</a:t>
            </a:r>
          </a:p>
          <a:p>
            <a:r>
              <a:rPr lang="en-GB" sz="3500" dirty="0"/>
              <a:t>BA Year 1 Associate Teachers are on School Based Training 1 </a:t>
            </a:r>
          </a:p>
          <a:p>
            <a:r>
              <a:rPr lang="en-GB" sz="3500" dirty="0"/>
              <a:t>CPD training </a:t>
            </a:r>
          </a:p>
          <a:p>
            <a:r>
              <a:rPr lang="en-GB" sz="3500" dirty="0"/>
              <a:t>Mentor Induction – overview of our documentation  </a:t>
            </a:r>
          </a:p>
          <a:p>
            <a:r>
              <a:rPr lang="en-GB" sz="3500" dirty="0"/>
              <a:t>School Based Training Mentor Guidance 2023-24</a:t>
            </a:r>
            <a:r>
              <a:rPr lang="en-GB" sz="3500" u="sng" dirty="0"/>
              <a:t> </a:t>
            </a:r>
          </a:p>
          <a:p>
            <a:r>
              <a:rPr lang="en-GB" sz="3500" dirty="0"/>
              <a:t>School Colleague Mentor Briefings – identify specifics of the placement </a:t>
            </a:r>
          </a:p>
          <a:p>
            <a:endParaRPr lang="en-GB" sz="3500" u="sng" dirty="0"/>
          </a:p>
          <a:p>
            <a:pPr marL="0" indent="0">
              <a:buNone/>
            </a:pPr>
            <a:endParaRPr lang="en-GB" sz="3500" dirty="0"/>
          </a:p>
          <a:p>
            <a:pPr marL="0" indent="0">
              <a:buNone/>
            </a:pPr>
            <a:endParaRPr lang="en-GB" sz="4800" dirty="0">
              <a:cs typeface="Calibri" panose="020F0502020204030204"/>
            </a:endParaRPr>
          </a:p>
          <a:p>
            <a:endParaRPr lang="en-GB" sz="4800" dirty="0">
              <a:cs typeface="Calibri" panose="020F0502020204030204"/>
            </a:endParaRPr>
          </a:p>
          <a:p>
            <a:endParaRPr lang="en-GB" sz="4800" dirty="0"/>
          </a:p>
          <a:p>
            <a:endParaRPr lang="en-GB" sz="4800" dirty="0"/>
          </a:p>
        </p:txBody>
      </p:sp>
      <p:sp>
        <p:nvSpPr>
          <p:cNvPr id="5" name="Rounded Rectangle 3">
            <a:extLst>
              <a:ext uri="{FF2B5EF4-FFF2-40B4-BE49-F238E27FC236}">
                <a16:creationId xmlns:a16="http://schemas.microsoft.com/office/drawing/2014/main" id="{53F2CD3C-6C6B-4D2F-966B-C82FFAFF3E8F}"/>
              </a:ext>
            </a:extLst>
          </p:cNvPr>
          <p:cNvSpPr txBox="1">
            <a:spLocks/>
          </p:cNvSpPr>
          <p:nvPr/>
        </p:nvSpPr>
        <p:spPr>
          <a:xfrm>
            <a:off x="341746" y="248142"/>
            <a:ext cx="7949998"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1. Introductions and </a:t>
            </a:r>
            <a:r>
              <a:rPr lang="en-GB" dirty="0">
                <a:solidFill>
                  <a:srgbClr val="002060"/>
                </a:solidFill>
                <a:latin typeface="Calibri" panose="020F0502020204030204"/>
              </a:rPr>
              <a:t>purpose</a:t>
            </a: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157954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FA40AB-07DB-44DC-9FD5-9637E486B422}"/>
              </a:ext>
            </a:extLst>
          </p:cNvPr>
          <p:cNvSpPr>
            <a:spLocks noGrp="1"/>
          </p:cNvSpPr>
          <p:nvPr>
            <p:ph idx="1"/>
          </p:nvPr>
        </p:nvSpPr>
        <p:spPr>
          <a:xfrm>
            <a:off x="477981" y="1603953"/>
            <a:ext cx="10515600" cy="4351338"/>
          </a:xfrm>
        </p:spPr>
        <p:txBody>
          <a:bodyPr>
            <a:normAutofit fontScale="92500" lnSpcReduction="20000"/>
          </a:bodyPr>
          <a:lstStyle/>
          <a:p>
            <a:pPr lvl="0">
              <a:lnSpc>
                <a:spcPct val="115000"/>
              </a:lnSpc>
              <a:tabLst>
                <a:tab pos="685800" algn="l"/>
              </a:tabLst>
            </a:pPr>
            <a:r>
              <a:rPr lang="en-GB" sz="2800" dirty="0">
                <a:effectLst/>
                <a:ea typeface="Calibri" panose="020F0502020204030204" pitchFamily="34" charset="0"/>
                <a:cs typeface="Times New Roman" panose="02020603050405020304" pitchFamily="18" charset="0"/>
              </a:rPr>
              <a:t>CI RM1 – Behaviour </a:t>
            </a:r>
            <a:r>
              <a:rPr lang="en-GB" sz="2800" b="1" dirty="0">
                <a:solidFill>
                  <a:srgbClr val="00B050"/>
                </a:solidFill>
                <a:effectLst/>
                <a:ea typeface="Calibri" panose="020F0502020204030204" pitchFamily="34" charset="0"/>
                <a:cs typeface="Times New Roman" panose="02020603050405020304" pitchFamily="18" charset="0"/>
              </a:rPr>
              <a:t>(</a:t>
            </a:r>
            <a:r>
              <a:rPr lang="en-GB" b="1" dirty="0">
                <a:solidFill>
                  <a:srgbClr val="00B050"/>
                </a:solidFill>
                <a:ea typeface="Calibri" panose="020F0502020204030204" pitchFamily="34" charset="0"/>
                <a:cs typeface="Times New Roman" panose="02020603050405020304" pitchFamily="18" charset="0"/>
              </a:rPr>
              <a:t>BA Year 1, SBT1</a:t>
            </a:r>
            <a:r>
              <a:rPr lang="en-GB" sz="2800" b="1" dirty="0">
                <a:solidFill>
                  <a:srgbClr val="00B050"/>
                </a:solidFill>
                <a:effectLst/>
                <a:ea typeface="Calibri" panose="020F0502020204030204" pitchFamily="34" charset="0"/>
                <a:cs typeface="Times New Roman" panose="02020603050405020304" pitchFamily="18" charset="0"/>
              </a:rPr>
              <a:t>) </a:t>
            </a:r>
          </a:p>
          <a:p>
            <a:pPr lvl="0">
              <a:lnSpc>
                <a:spcPct val="115000"/>
              </a:lnSpc>
              <a:tabLst>
                <a:tab pos="685800" algn="l"/>
              </a:tabLst>
            </a:pPr>
            <a:r>
              <a:rPr lang="en-GB" sz="2800" dirty="0">
                <a:effectLst/>
                <a:ea typeface="Calibri" panose="020F0502020204030204" pitchFamily="34" charset="0"/>
                <a:cs typeface="Times New Roman" panose="02020603050405020304" pitchFamily="18" charset="0"/>
              </a:rPr>
              <a:t>CI PM1 – Linked to Phonics/Subject Specialism/An area of student reflection/learning </a:t>
            </a:r>
            <a:r>
              <a:rPr lang="en-GB" sz="2800" b="1" dirty="0">
                <a:solidFill>
                  <a:srgbClr val="00B050"/>
                </a:solidFill>
                <a:effectLst/>
                <a:ea typeface="Calibri" panose="020F0502020204030204" pitchFamily="34" charset="0"/>
                <a:cs typeface="Times New Roman" panose="02020603050405020304" pitchFamily="18" charset="0"/>
              </a:rPr>
              <a:t>(</a:t>
            </a:r>
            <a:r>
              <a:rPr lang="en-GB" b="1" dirty="0">
                <a:solidFill>
                  <a:srgbClr val="00B050"/>
                </a:solidFill>
                <a:ea typeface="Calibri" panose="020F0502020204030204" pitchFamily="34" charset="0"/>
                <a:cs typeface="Times New Roman" panose="02020603050405020304" pitchFamily="18" charset="0"/>
              </a:rPr>
              <a:t>BA Year 1, SBT1</a:t>
            </a:r>
            <a:r>
              <a:rPr lang="en-GB" sz="2800" b="1" dirty="0">
                <a:solidFill>
                  <a:srgbClr val="00B050"/>
                </a:solidFill>
                <a:effectLst/>
                <a:ea typeface="Calibri" panose="020F0502020204030204" pitchFamily="34" charset="0"/>
                <a:cs typeface="Times New Roman" panose="02020603050405020304" pitchFamily="18" charset="0"/>
              </a:rPr>
              <a:t>) </a:t>
            </a:r>
          </a:p>
          <a:p>
            <a:pPr lvl="0">
              <a:lnSpc>
                <a:spcPct val="115000"/>
              </a:lnSpc>
              <a:tabLst>
                <a:tab pos="685800" algn="l"/>
              </a:tabLst>
            </a:pPr>
            <a:r>
              <a:rPr lang="en-GB" sz="2800" dirty="0">
                <a:effectLst/>
                <a:ea typeface="Calibri" panose="020F0502020204030204" pitchFamily="34" charset="0"/>
                <a:cs typeface="Times New Roman" panose="02020603050405020304" pitchFamily="18" charset="0"/>
              </a:rPr>
              <a:t>CI RM2 – Adaptive teaching linked to a subject </a:t>
            </a:r>
            <a:r>
              <a:rPr lang="en-GB" sz="2800" b="1" dirty="0">
                <a:solidFill>
                  <a:srgbClr val="00B050"/>
                </a:solidFill>
                <a:effectLst/>
                <a:ea typeface="Calibri" panose="020F0502020204030204" pitchFamily="34" charset="0"/>
                <a:cs typeface="Times New Roman" panose="02020603050405020304" pitchFamily="18" charset="0"/>
              </a:rPr>
              <a:t>(PGCE and BA Year 2, SBT2)</a:t>
            </a:r>
          </a:p>
          <a:p>
            <a:pPr lvl="0">
              <a:lnSpc>
                <a:spcPct val="115000"/>
              </a:lnSpc>
              <a:tabLst>
                <a:tab pos="685800" algn="l"/>
              </a:tabLst>
            </a:pPr>
            <a:r>
              <a:rPr lang="en-GB" sz="2800" dirty="0">
                <a:effectLst/>
                <a:ea typeface="Calibri" panose="020F0502020204030204" pitchFamily="34" charset="0"/>
                <a:cs typeface="Times New Roman" panose="02020603050405020304" pitchFamily="18" charset="0"/>
              </a:rPr>
              <a:t>CI PM2 - Linked to Phonics/Subject Specialism/An area of student reflection/learning </a:t>
            </a:r>
            <a:r>
              <a:rPr lang="en-GB" sz="2800" b="1" dirty="0">
                <a:solidFill>
                  <a:srgbClr val="00B050"/>
                </a:solidFill>
                <a:effectLst/>
                <a:ea typeface="Calibri" panose="020F0502020204030204" pitchFamily="34" charset="0"/>
                <a:cs typeface="Times New Roman" panose="02020603050405020304" pitchFamily="18" charset="0"/>
              </a:rPr>
              <a:t>(PGCE and BA Year 2, SBT2)</a:t>
            </a:r>
          </a:p>
          <a:p>
            <a:pPr lvl="0">
              <a:lnSpc>
                <a:spcPct val="115000"/>
              </a:lnSpc>
              <a:tabLst>
                <a:tab pos="685800" algn="l"/>
              </a:tabLst>
            </a:pPr>
            <a:r>
              <a:rPr lang="en-GB" sz="2800" dirty="0">
                <a:effectLst/>
                <a:ea typeface="Calibri" panose="020F0502020204030204" pitchFamily="34" charset="0"/>
                <a:cs typeface="Times New Roman" panose="02020603050405020304" pitchFamily="18" charset="0"/>
              </a:rPr>
              <a:t>CI RM3 – Assessment linked to a subject </a:t>
            </a:r>
          </a:p>
          <a:p>
            <a:pPr lvl="0">
              <a:lnSpc>
                <a:spcPct val="115000"/>
              </a:lnSpc>
              <a:tabLst>
                <a:tab pos="685800" algn="l"/>
              </a:tabLst>
            </a:pPr>
            <a:r>
              <a:rPr lang="en-GB" sz="2800" dirty="0">
                <a:effectLst/>
                <a:ea typeface="Calibri" panose="020F0502020204030204" pitchFamily="34" charset="0"/>
                <a:cs typeface="Times New Roman" panose="02020603050405020304" pitchFamily="18" charset="0"/>
              </a:rPr>
              <a:t>CI PM3 - Linked to Phonics/Subject Specialism/An area of student reflection/learning</a:t>
            </a:r>
            <a:endParaRPr lang="en-GB" dirty="0"/>
          </a:p>
        </p:txBody>
      </p:sp>
      <p:sp>
        <p:nvSpPr>
          <p:cNvPr id="4" name="Rounded Rectangle 3">
            <a:extLst>
              <a:ext uri="{FF2B5EF4-FFF2-40B4-BE49-F238E27FC236}">
                <a16:creationId xmlns:a16="http://schemas.microsoft.com/office/drawing/2014/main" id="{BBCF3E39-3AA7-480B-ABD5-C8639B767BAE}"/>
              </a:ext>
            </a:extLst>
          </p:cNvPr>
          <p:cNvSpPr txBox="1">
            <a:spLocks/>
          </p:cNvSpPr>
          <p:nvPr/>
        </p:nvSpPr>
        <p:spPr>
          <a:xfrm>
            <a:off x="220518" y="177281"/>
            <a:ext cx="6105236"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5. Critical incident reflection: Focus  </a:t>
            </a:r>
          </a:p>
        </p:txBody>
      </p:sp>
    </p:spTree>
    <p:extLst>
      <p:ext uri="{BB962C8B-B14F-4D97-AF65-F5344CB8AC3E}">
        <p14:creationId xmlns:p14="http://schemas.microsoft.com/office/powerpoint/2010/main" val="3485807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A597C1-97DE-4DEC-9EAE-0492044E1FA3}"/>
              </a:ext>
            </a:extLst>
          </p:cNvPr>
          <p:cNvPicPr>
            <a:picLocks noChangeAspect="1"/>
          </p:cNvPicPr>
          <p:nvPr/>
        </p:nvPicPr>
        <p:blipFill>
          <a:blip r:embed="rId2"/>
          <a:stretch>
            <a:fillRect/>
          </a:stretch>
        </p:blipFill>
        <p:spPr>
          <a:xfrm>
            <a:off x="822036" y="157018"/>
            <a:ext cx="7741128" cy="6666202"/>
          </a:xfrm>
          <a:prstGeom prst="rect">
            <a:avLst/>
          </a:prstGeom>
        </p:spPr>
      </p:pic>
      <p:sp>
        <p:nvSpPr>
          <p:cNvPr id="3" name="TextBox 2">
            <a:extLst>
              <a:ext uri="{FF2B5EF4-FFF2-40B4-BE49-F238E27FC236}">
                <a16:creationId xmlns:a16="http://schemas.microsoft.com/office/drawing/2014/main" id="{7C1D7A9E-8E86-46BA-98C1-6082C140FD02}"/>
              </a:ext>
            </a:extLst>
          </p:cNvPr>
          <p:cNvSpPr txBox="1"/>
          <p:nvPr/>
        </p:nvSpPr>
        <p:spPr>
          <a:xfrm>
            <a:off x="8986982" y="1736436"/>
            <a:ext cx="2900218"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template is in the Progress Journal and must be completed before the Review Meeting and Progress Meeting.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Ideally, there should be an on-going discussion with the Associate Teacher to support them to complete this reflection piece and provide some examples to prove progress is being made. </a:t>
            </a:r>
          </a:p>
        </p:txBody>
      </p:sp>
    </p:spTree>
    <p:extLst>
      <p:ext uri="{BB962C8B-B14F-4D97-AF65-F5344CB8AC3E}">
        <p14:creationId xmlns:p14="http://schemas.microsoft.com/office/powerpoint/2010/main" val="2448421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44909" y="414337"/>
            <a:ext cx="8046509" cy="6029325"/>
          </a:xfrm>
          <a:prstGeom prst="rect">
            <a:avLst/>
          </a:prstGeom>
        </p:spPr>
      </p:pic>
    </p:spTree>
    <p:extLst>
      <p:ext uri="{BB962C8B-B14F-4D97-AF65-F5344CB8AC3E}">
        <p14:creationId xmlns:p14="http://schemas.microsoft.com/office/powerpoint/2010/main" val="42833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E02C04E-6074-40D5-B5B3-BC73903D800B}"/>
              </a:ext>
            </a:extLst>
          </p:cNvPr>
          <p:cNvSpPr txBox="1">
            <a:spLocks/>
          </p:cNvSpPr>
          <p:nvPr/>
        </p:nvSpPr>
        <p:spPr>
          <a:xfrm>
            <a:off x="220518" y="177281"/>
            <a:ext cx="6105236"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5. Critical incident reflection: Behaviour   </a:t>
            </a:r>
          </a:p>
        </p:txBody>
      </p:sp>
      <p:pic>
        <p:nvPicPr>
          <p:cNvPr id="5" name="Picture 4">
            <a:extLst>
              <a:ext uri="{FF2B5EF4-FFF2-40B4-BE49-F238E27FC236}">
                <a16:creationId xmlns:a16="http://schemas.microsoft.com/office/drawing/2014/main" id="{CAE620DD-4920-4DAE-85C2-EB49A3737BEB}"/>
              </a:ext>
            </a:extLst>
          </p:cNvPr>
          <p:cNvPicPr>
            <a:picLocks noChangeAspect="1"/>
          </p:cNvPicPr>
          <p:nvPr/>
        </p:nvPicPr>
        <p:blipFill>
          <a:blip r:embed="rId2"/>
          <a:stretch>
            <a:fillRect/>
          </a:stretch>
        </p:blipFill>
        <p:spPr>
          <a:xfrm>
            <a:off x="995062" y="916430"/>
            <a:ext cx="8696003" cy="57642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079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2AFDAA-7288-4098-A5A1-1A75129F788A}"/>
              </a:ext>
            </a:extLst>
          </p:cNvPr>
          <p:cNvPicPr>
            <a:picLocks noChangeAspect="1"/>
          </p:cNvPicPr>
          <p:nvPr/>
        </p:nvPicPr>
        <p:blipFill>
          <a:blip r:embed="rId2"/>
          <a:stretch>
            <a:fillRect/>
          </a:stretch>
        </p:blipFill>
        <p:spPr>
          <a:xfrm>
            <a:off x="399496" y="437339"/>
            <a:ext cx="9037468" cy="6126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05571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CAAB01-2A8D-4A5D-82FD-1288D55AB590}"/>
              </a:ext>
            </a:extLst>
          </p:cNvPr>
          <p:cNvPicPr>
            <a:picLocks noChangeAspect="1"/>
          </p:cNvPicPr>
          <p:nvPr/>
        </p:nvPicPr>
        <p:blipFill>
          <a:blip r:embed="rId2"/>
          <a:stretch>
            <a:fillRect/>
          </a:stretch>
        </p:blipFill>
        <p:spPr>
          <a:xfrm>
            <a:off x="570890" y="361718"/>
            <a:ext cx="8820150" cy="6010275"/>
          </a:xfrm>
          <a:prstGeom prst="rect">
            <a:avLst/>
          </a:prstGeom>
          <a:ln>
            <a:noFill/>
          </a:ln>
          <a:effectLst>
            <a:outerShdw blurRad="190500" algn="tl" rotWithShape="0">
              <a:srgbClr val="000000">
                <a:alpha val="70000"/>
              </a:srgbClr>
            </a:outerShdw>
          </a:effectLst>
        </p:spPr>
      </p:pic>
      <p:sp>
        <p:nvSpPr>
          <p:cNvPr id="5" name="Arrow: Left 4">
            <a:extLst>
              <a:ext uri="{FF2B5EF4-FFF2-40B4-BE49-F238E27FC236}">
                <a16:creationId xmlns:a16="http://schemas.microsoft.com/office/drawing/2014/main" id="{F7C030F3-61AA-48AD-AB66-6A5C03B7E8BA}"/>
              </a:ext>
            </a:extLst>
          </p:cNvPr>
          <p:cNvSpPr/>
          <p:nvPr/>
        </p:nvSpPr>
        <p:spPr>
          <a:xfrm>
            <a:off x="9524206" y="1695636"/>
            <a:ext cx="2496160" cy="15003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Subject: Science</a:t>
            </a:r>
          </a:p>
        </p:txBody>
      </p:sp>
    </p:spTree>
    <p:extLst>
      <p:ext uri="{BB962C8B-B14F-4D97-AF65-F5344CB8AC3E}">
        <p14:creationId xmlns:p14="http://schemas.microsoft.com/office/powerpoint/2010/main" val="161861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8F5F6C-8DBE-4DDA-A577-C8FAD61CCE70}"/>
              </a:ext>
            </a:extLst>
          </p:cNvPr>
          <p:cNvPicPr>
            <a:picLocks noChangeAspect="1"/>
          </p:cNvPicPr>
          <p:nvPr/>
        </p:nvPicPr>
        <p:blipFill>
          <a:blip r:embed="rId2"/>
          <a:stretch>
            <a:fillRect/>
          </a:stretch>
        </p:blipFill>
        <p:spPr>
          <a:xfrm>
            <a:off x="644652" y="295275"/>
            <a:ext cx="8763000" cy="62674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41588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71B8E6-C3AB-499D-A29D-7215403C09BD}"/>
              </a:ext>
            </a:extLst>
          </p:cNvPr>
          <p:cNvPicPr>
            <a:picLocks noChangeAspect="1"/>
          </p:cNvPicPr>
          <p:nvPr/>
        </p:nvPicPr>
        <p:blipFill>
          <a:blip r:embed="rId2"/>
          <a:stretch>
            <a:fillRect/>
          </a:stretch>
        </p:blipFill>
        <p:spPr>
          <a:xfrm>
            <a:off x="1402897" y="304475"/>
            <a:ext cx="8014905" cy="64533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35902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B7637A-D95C-4946-8755-93E39AB77BCD}"/>
              </a:ext>
            </a:extLst>
          </p:cNvPr>
          <p:cNvPicPr>
            <a:picLocks noChangeAspect="1"/>
          </p:cNvPicPr>
          <p:nvPr/>
        </p:nvPicPr>
        <p:blipFill>
          <a:blip r:embed="rId2"/>
          <a:stretch>
            <a:fillRect/>
          </a:stretch>
        </p:blipFill>
        <p:spPr>
          <a:xfrm>
            <a:off x="2035743" y="332656"/>
            <a:ext cx="8120515" cy="5400600"/>
          </a:xfrm>
          <a:prstGeom prst="rect">
            <a:avLst/>
          </a:prstGeom>
        </p:spPr>
      </p:pic>
    </p:spTree>
    <p:extLst>
      <p:ext uri="{BB962C8B-B14F-4D97-AF65-F5344CB8AC3E}">
        <p14:creationId xmlns:p14="http://schemas.microsoft.com/office/powerpoint/2010/main" val="1331687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458BA19E-4949-4EB5-885B-E36DCC93D0C0}"/>
              </a:ext>
            </a:extLst>
          </p:cNvPr>
          <p:cNvPicPr>
            <a:picLocks noChangeAspect="1"/>
          </p:cNvPicPr>
          <p:nvPr/>
        </p:nvPicPr>
        <p:blipFill>
          <a:blip r:embed="rId2"/>
          <a:stretch>
            <a:fillRect/>
          </a:stretch>
        </p:blipFill>
        <p:spPr>
          <a:xfrm>
            <a:off x="1614489" y="493611"/>
            <a:ext cx="8963025" cy="5870781"/>
          </a:xfrm>
          <a:prstGeom prst="rect">
            <a:avLst/>
          </a:prstGeom>
          <a:noFill/>
        </p:spPr>
      </p:pic>
    </p:spTree>
    <p:extLst>
      <p:ext uri="{BB962C8B-B14F-4D97-AF65-F5344CB8AC3E}">
        <p14:creationId xmlns:p14="http://schemas.microsoft.com/office/powerpoint/2010/main" val="25466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09888"/>
            <a:ext cx="11085334" cy="4482897"/>
          </a:xfrm>
        </p:spPr>
        <p:txBody>
          <a:bodyPr>
            <a:normAutofit/>
          </a:bodyPr>
          <a:lstStyle/>
          <a:p>
            <a:pPr marL="0" indent="0">
              <a:buNone/>
            </a:pPr>
            <a:endParaRPr lang="en-GB" sz="4400" u="sng" dirty="0">
              <a:hlinkClick r:id="" action="ppaction://noaction"/>
            </a:endParaRPr>
          </a:p>
          <a:p>
            <a:pPr marL="0" indent="0" algn="ctr">
              <a:buNone/>
            </a:pPr>
            <a:endParaRPr lang="en-GB" sz="4400" u="sng" dirty="0">
              <a:hlinkClick r:id="" action="ppaction://noaction"/>
            </a:endParaRPr>
          </a:p>
          <a:p>
            <a:pPr marL="0" indent="0" algn="ctr">
              <a:buNone/>
            </a:pPr>
            <a:r>
              <a:rPr lang="en-GB" sz="4400" u="sng" dirty="0">
                <a:hlinkClick r:id="" action="ppaction://noaction"/>
              </a:rPr>
              <a:t>Primary Partnership Website</a:t>
            </a:r>
            <a:r>
              <a:rPr lang="en-GB" sz="4400" u="sng" dirty="0"/>
              <a:t> </a:t>
            </a:r>
          </a:p>
          <a:p>
            <a:pPr marL="0" indent="0">
              <a:buNone/>
            </a:pPr>
            <a:endParaRPr lang="en-GB" sz="4400" dirty="0"/>
          </a:p>
          <a:p>
            <a:endParaRPr lang="en-GB" sz="4800" dirty="0"/>
          </a:p>
          <a:p>
            <a:endParaRPr lang="en-GB" sz="4800" dirty="0"/>
          </a:p>
          <a:p>
            <a:endParaRPr lang="en-GB" sz="4800" dirty="0"/>
          </a:p>
          <a:p>
            <a:endParaRPr lang="en-GB" sz="4800" dirty="0"/>
          </a:p>
          <a:p>
            <a:endParaRPr lang="en-GB" sz="4800" dirty="0"/>
          </a:p>
        </p:txBody>
      </p:sp>
      <p:pic>
        <p:nvPicPr>
          <p:cNvPr id="5" name="Picture 4">
            <a:hlinkClick r:id="rId3"/>
            <a:extLst>
              <a:ext uri="{FF2B5EF4-FFF2-40B4-BE49-F238E27FC236}">
                <a16:creationId xmlns:a16="http://schemas.microsoft.com/office/drawing/2014/main" id="{CFB460B5-B177-48C8-9CEB-B517B437151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05178" y="3429000"/>
            <a:ext cx="8474978" cy="2241928"/>
          </a:xfrm>
          <a:prstGeom prst="rect">
            <a:avLst/>
          </a:prstGeom>
          <a:noFill/>
          <a:ln>
            <a:noFill/>
          </a:ln>
        </p:spPr>
      </p:pic>
      <p:sp>
        <p:nvSpPr>
          <p:cNvPr id="2" name="Rounded Rectangle 3">
            <a:extLst>
              <a:ext uri="{FF2B5EF4-FFF2-40B4-BE49-F238E27FC236}">
                <a16:creationId xmlns:a16="http://schemas.microsoft.com/office/drawing/2014/main" id="{DBECB135-5D2C-24DD-5B3B-3D7DD14A7E56}"/>
              </a:ext>
            </a:extLst>
          </p:cNvPr>
          <p:cNvSpPr txBox="1">
            <a:spLocks/>
          </p:cNvSpPr>
          <p:nvPr/>
        </p:nvSpPr>
        <p:spPr>
          <a:xfrm>
            <a:off x="193964" y="231745"/>
            <a:ext cx="7822572"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2. </a:t>
            </a:r>
            <a:r>
              <a:rPr kumimoji="0" lang="en-GB" sz="5300" b="0" i="0" u="none" strike="noStrike" kern="1200" cap="none" spc="0" normalizeH="0" baseline="0" noProof="0" dirty="0">
                <a:ln>
                  <a:noFill/>
                </a:ln>
                <a:solidFill>
                  <a:srgbClr val="002060"/>
                </a:solidFill>
                <a:effectLst/>
                <a:uLnTx/>
                <a:uFillTx/>
                <a:latin typeface="Calibri" panose="020F0502020204030204"/>
                <a:ea typeface="+mn-ea"/>
                <a:cs typeface="+mn-cs"/>
              </a:rPr>
              <a:t>Keeping in touch: Primary Partnership Website   </a:t>
            </a:r>
          </a:p>
        </p:txBody>
      </p:sp>
    </p:spTree>
    <p:extLst>
      <p:ext uri="{BB962C8B-B14F-4D97-AF65-F5344CB8AC3E}">
        <p14:creationId xmlns:p14="http://schemas.microsoft.com/office/powerpoint/2010/main" val="4199178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315" y="1068743"/>
            <a:ext cx="10515600" cy="4351338"/>
          </a:xfrm>
        </p:spPr>
        <p:txBody>
          <a:bodyPr>
            <a:normAutofit fontScale="55000" lnSpcReduction="20000"/>
          </a:bodyPr>
          <a:lstStyle/>
          <a:p>
            <a:pPr marL="0" indent="0">
              <a:buNone/>
            </a:pPr>
            <a:endParaRPr lang="en-GB" sz="5100" dirty="0"/>
          </a:p>
          <a:p>
            <a:pPr marL="342900" lvl="0" indent="-342900" algn="l">
              <a:lnSpc>
                <a:spcPct val="107000"/>
              </a:lnSpc>
              <a:buFont typeface="Symbol" panose="05050102010706020507" pitchFamily="18" charset="2"/>
              <a:buChar char=""/>
            </a:pPr>
            <a:r>
              <a:rPr lang="en-GB" sz="5100" dirty="0">
                <a:solidFill>
                  <a:srgbClr val="000000"/>
                </a:solidFill>
                <a:effectLst/>
                <a:latin typeface="+mn-lt"/>
                <a:ea typeface="Calibri" panose="020F0502020204030204" pitchFamily="34" charset="0"/>
                <a:cs typeface="Times New Roman" panose="02020603050405020304" pitchFamily="18" charset="0"/>
              </a:rPr>
              <a:t>Using the BCU ITE Curriculum to set appropriate SMART targets to support Associate Teacher development and progress</a:t>
            </a:r>
          </a:p>
          <a:p>
            <a:pPr marL="342900" lvl="0" indent="-342900" algn="l">
              <a:lnSpc>
                <a:spcPct val="107000"/>
              </a:lnSpc>
              <a:buFont typeface="Symbol" panose="05050102010706020507" pitchFamily="18" charset="2"/>
              <a:buChar char=""/>
            </a:pPr>
            <a:r>
              <a:rPr lang="en-GB" sz="5100" dirty="0">
                <a:solidFill>
                  <a:srgbClr val="000000"/>
                </a:solidFill>
                <a:effectLst/>
                <a:latin typeface="+mn-lt"/>
                <a:ea typeface="Calibri" panose="020F0502020204030204" pitchFamily="34" charset="0"/>
                <a:cs typeface="Times New Roman" panose="02020603050405020304" pitchFamily="18" charset="0"/>
              </a:rPr>
              <a:t>Critical incident update and quality of evidence</a:t>
            </a:r>
          </a:p>
          <a:p>
            <a:pPr marL="342900" lvl="0" indent="-342900" algn="l">
              <a:lnSpc>
                <a:spcPct val="107000"/>
              </a:lnSpc>
              <a:buFont typeface="Symbol" panose="05050102010706020507" pitchFamily="18" charset="2"/>
              <a:buChar char=""/>
            </a:pPr>
            <a:r>
              <a:rPr lang="en-GB" sz="5100" dirty="0">
                <a:solidFill>
                  <a:srgbClr val="000000"/>
                </a:solidFill>
                <a:effectLst/>
                <a:latin typeface="+mn-lt"/>
                <a:ea typeface="Calibri" panose="020F0502020204030204" pitchFamily="34" charset="0"/>
                <a:cs typeface="Times New Roman" panose="02020603050405020304" pitchFamily="18" charset="0"/>
              </a:rPr>
              <a:t>Assessing Associate Teachers accurately against the BCU ITE Assessment Tracker</a:t>
            </a:r>
          </a:p>
          <a:p>
            <a:pPr marL="342900" lvl="0" indent="-342900" algn="l">
              <a:lnSpc>
                <a:spcPct val="107000"/>
              </a:lnSpc>
              <a:buFont typeface="Symbol" panose="05050102010706020507" pitchFamily="18" charset="2"/>
              <a:buChar char=""/>
            </a:pPr>
            <a:r>
              <a:rPr lang="en-GB" sz="5100" dirty="0">
                <a:solidFill>
                  <a:srgbClr val="000000"/>
                </a:solidFill>
                <a:ea typeface="Calibri" panose="020F0502020204030204" pitchFamily="34" charset="0"/>
                <a:cs typeface="Times New Roman" panose="02020603050405020304" pitchFamily="18" charset="0"/>
              </a:rPr>
              <a:t>Working with your Universtiy Tutor </a:t>
            </a:r>
            <a:endParaRPr lang="en-GB" sz="5100" dirty="0">
              <a:effectLst/>
              <a:latin typeface="+mn-lt"/>
              <a:ea typeface="Calibri" panose="020F0502020204030204" pitchFamily="34" charset="0"/>
              <a:cs typeface="Times New Roman" panose="02020603050405020304" pitchFamily="18" charset="0"/>
            </a:endParaRPr>
          </a:p>
          <a:p>
            <a:endParaRPr lang="en-GB" dirty="0"/>
          </a:p>
          <a:p>
            <a:endParaRPr lang="en-GB" dirty="0"/>
          </a:p>
          <a:p>
            <a:pPr marL="0" indent="0">
              <a:buNone/>
            </a:pPr>
            <a:r>
              <a:rPr lang="en-GB" dirty="0"/>
              <a:t>   </a:t>
            </a:r>
          </a:p>
          <a:p>
            <a:pPr marL="0" indent="0">
              <a:buNone/>
            </a:pPr>
            <a:endParaRPr lang="en-GB" dirty="0"/>
          </a:p>
        </p:txBody>
      </p:sp>
      <p:sp>
        <p:nvSpPr>
          <p:cNvPr id="4" name="TextBox 3"/>
          <p:cNvSpPr txBox="1"/>
          <p:nvPr/>
        </p:nvSpPr>
        <p:spPr>
          <a:xfrm>
            <a:off x="3811891" y="5373758"/>
            <a:ext cx="6453033" cy="830997"/>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We value your feedback. Please add comments in the chat bar.</a:t>
            </a:r>
          </a:p>
        </p:txBody>
      </p:sp>
      <p:pic>
        <p:nvPicPr>
          <p:cNvPr id="2050" name="Picture 2" descr="WHOS AWESOME? YOURE AWESOME! 29 Funny Thank You Meme of the Day ...">
            <a:extLst>
              <a:ext uri="{FF2B5EF4-FFF2-40B4-BE49-F238E27FC236}">
                <a16:creationId xmlns:a16="http://schemas.microsoft.com/office/drawing/2014/main" id="{19D7A9B9-8061-4F3D-828C-CB4CE5857F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112"/>
          <a:stretch/>
        </p:blipFill>
        <p:spPr bwMode="auto">
          <a:xfrm>
            <a:off x="658945" y="4593591"/>
            <a:ext cx="2536261" cy="1999672"/>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3">
            <a:extLst>
              <a:ext uri="{FF2B5EF4-FFF2-40B4-BE49-F238E27FC236}">
                <a16:creationId xmlns:a16="http://schemas.microsoft.com/office/drawing/2014/main" id="{051AB810-750B-4E58-B7C8-66801F8CEED1}"/>
              </a:ext>
            </a:extLst>
          </p:cNvPr>
          <p:cNvSpPr txBox="1">
            <a:spLocks/>
          </p:cNvSpPr>
          <p:nvPr/>
        </p:nvSpPr>
        <p:spPr>
          <a:xfrm>
            <a:off x="220518" y="177281"/>
            <a:ext cx="6105236"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 6. Feedback/Actions/Next Time</a:t>
            </a:r>
          </a:p>
        </p:txBody>
      </p:sp>
    </p:spTree>
    <p:extLst>
      <p:ext uri="{BB962C8B-B14F-4D97-AF65-F5344CB8AC3E}">
        <p14:creationId xmlns:p14="http://schemas.microsoft.com/office/powerpoint/2010/main" val="1850500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666B787-3C53-E6FA-F2DB-BE9ACB380301}"/>
              </a:ext>
            </a:extLst>
          </p:cNvPr>
          <p:cNvSpPr>
            <a:spLocks noGrp="1"/>
          </p:cNvSpPr>
          <p:nvPr>
            <p:ph type="title"/>
          </p:nvPr>
        </p:nvSpPr>
        <p:spPr>
          <a:xfrm>
            <a:off x="838200" y="365125"/>
            <a:ext cx="10515600" cy="1325563"/>
          </a:xfrm>
        </p:spPr>
        <p:txBody>
          <a:bodyPr anchor="ctr">
            <a:normAutofit/>
          </a:bodyPr>
          <a:lstStyle/>
          <a:p>
            <a:r>
              <a:rPr lang="en-US" b="1" dirty="0">
                <a:highlight>
                  <a:srgbClr val="00FFFF"/>
                </a:highlight>
              </a:rPr>
              <a:t>Save the date….</a:t>
            </a:r>
          </a:p>
        </p:txBody>
      </p:sp>
      <p:pic>
        <p:nvPicPr>
          <p:cNvPr id="1026" name="Picture 2" descr="City Centre Campus - The Curzon Building | Birmingham City University">
            <a:extLst>
              <a:ext uri="{FF2B5EF4-FFF2-40B4-BE49-F238E27FC236}">
                <a16:creationId xmlns:a16="http://schemas.microsoft.com/office/drawing/2014/main" id="{73FAF649-8A0B-4169-AD19-52118688F9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69" r="3844" b="-1"/>
          <a:stretch/>
        </p:blipFill>
        <p:spPr bwMode="auto">
          <a:xfrm>
            <a:off x="630382" y="1825625"/>
            <a:ext cx="5181600" cy="43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Content Placeholder 3">
            <a:extLst>
              <a:ext uri="{FF2B5EF4-FFF2-40B4-BE49-F238E27FC236}">
                <a16:creationId xmlns:a16="http://schemas.microsoft.com/office/drawing/2014/main" id="{F265A3D4-97E9-08AE-12A0-D4629899D4C4}"/>
              </a:ext>
            </a:extLst>
          </p:cNvPr>
          <p:cNvSpPr>
            <a:spLocks noGrp="1"/>
          </p:cNvSpPr>
          <p:nvPr>
            <p:ph sz="half" idx="2"/>
          </p:nvPr>
        </p:nvSpPr>
        <p:spPr>
          <a:xfrm>
            <a:off x="6172200" y="1825625"/>
            <a:ext cx="5181600" cy="4351338"/>
          </a:xfrm>
        </p:spPr>
        <p:txBody>
          <a:bodyPr>
            <a:normAutofit/>
          </a:bodyPr>
          <a:lstStyle/>
          <a:p>
            <a:r>
              <a:rPr lang="en-US" b="1" dirty="0"/>
              <a:t>BCU Mentoring Conference</a:t>
            </a:r>
          </a:p>
          <a:p>
            <a:r>
              <a:rPr lang="en-US" b="1" dirty="0"/>
              <a:t>26 June 2024</a:t>
            </a:r>
          </a:p>
          <a:p>
            <a:pPr marL="0" indent="0">
              <a:buNone/>
            </a:pPr>
            <a:endParaRPr lang="en-US" b="1" dirty="0"/>
          </a:p>
          <a:p>
            <a:r>
              <a:rPr lang="en-US" b="1" dirty="0"/>
              <a:t>Venue: City South Campus </a:t>
            </a:r>
          </a:p>
          <a:p>
            <a:pPr marL="0" indent="0">
              <a:buNone/>
            </a:pPr>
            <a:r>
              <a:rPr lang="en-US" b="1" dirty="0"/>
              <a:t>                 (B15 3TN)</a:t>
            </a:r>
          </a:p>
          <a:p>
            <a:endParaRPr lang="en-US" b="1" dirty="0"/>
          </a:p>
          <a:p>
            <a:r>
              <a:rPr lang="en-US" b="1" dirty="0"/>
              <a:t>Networking and CPD</a:t>
            </a:r>
          </a:p>
        </p:txBody>
      </p:sp>
    </p:spTree>
    <p:extLst>
      <p:ext uri="{BB962C8B-B14F-4D97-AF65-F5344CB8AC3E}">
        <p14:creationId xmlns:p14="http://schemas.microsoft.com/office/powerpoint/2010/main" val="2530236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C01CC0-395F-51A8-F733-49E45963314F}"/>
              </a:ext>
            </a:extLst>
          </p:cNvPr>
          <p:cNvSpPr>
            <a:spLocks noGrp="1"/>
          </p:cNvSpPr>
          <p:nvPr>
            <p:ph idx="1"/>
          </p:nvPr>
        </p:nvSpPr>
        <p:spPr>
          <a:xfrm>
            <a:off x="848705" y="1424539"/>
            <a:ext cx="9565829" cy="5268417"/>
          </a:xfrm>
        </p:spPr>
        <p:txBody>
          <a:bodyPr>
            <a:normAutofit fontScale="92500" lnSpcReduction="10000"/>
          </a:bodyPr>
          <a:lstStyle/>
          <a:p>
            <a:pPr marL="0" indent="0" algn="ctr">
              <a:buNone/>
            </a:pPr>
            <a:r>
              <a:rPr lang="en-GB" dirty="0"/>
              <a:t>PGCE Course Team:</a:t>
            </a:r>
          </a:p>
          <a:p>
            <a:pPr marL="0" indent="0" algn="ctr">
              <a:buNone/>
            </a:pPr>
            <a:r>
              <a:rPr lang="en-GB" dirty="0">
                <a:hlinkClick r:id="rId2"/>
              </a:rPr>
              <a:t>mailto:primaryandearlyyearspgcecourseteam@bcu.ac.uk</a:t>
            </a:r>
            <a:endParaRPr lang="en-GB" dirty="0"/>
          </a:p>
          <a:p>
            <a:pPr marL="0" indent="0" algn="ctr">
              <a:buNone/>
            </a:pPr>
            <a:r>
              <a:rPr lang="en-GB" dirty="0"/>
              <a:t>BA Year 1 Course Team:</a:t>
            </a:r>
          </a:p>
          <a:p>
            <a:pPr marL="0" indent="0" algn="ctr">
              <a:buNone/>
            </a:pPr>
            <a:r>
              <a:rPr lang="en-GB" dirty="0">
                <a:hlinkClick r:id="rId3"/>
              </a:rPr>
              <a:t>primaryandearlyyearsbayear1team@bcu.ac.uk</a:t>
            </a:r>
            <a:r>
              <a:rPr lang="en-GB" dirty="0"/>
              <a:t> </a:t>
            </a:r>
          </a:p>
          <a:p>
            <a:pPr marL="0" indent="0" algn="ctr">
              <a:buNone/>
            </a:pPr>
            <a:r>
              <a:rPr lang="en-GB" dirty="0"/>
              <a:t>BA Year 2 Course Team:</a:t>
            </a:r>
          </a:p>
          <a:p>
            <a:pPr marL="0" indent="0" algn="ctr">
              <a:buNone/>
            </a:pPr>
            <a:r>
              <a:rPr lang="en-GB" dirty="0">
                <a:hlinkClick r:id="rId4"/>
              </a:rPr>
              <a:t>primaryandearlyyearsbayear2team@bcu.ac.uk</a:t>
            </a:r>
            <a:r>
              <a:rPr lang="en-GB" dirty="0"/>
              <a:t> </a:t>
            </a:r>
          </a:p>
          <a:p>
            <a:pPr marL="0" indent="0" algn="ctr">
              <a:buNone/>
            </a:pPr>
            <a:r>
              <a:rPr lang="en-GB" dirty="0"/>
              <a:t>Placement queries:</a:t>
            </a:r>
          </a:p>
          <a:p>
            <a:pPr marL="0" indent="0" algn="ctr">
              <a:buNone/>
            </a:pPr>
            <a:r>
              <a:rPr lang="en-GB" dirty="0">
                <a:hlinkClick r:id="rId5"/>
              </a:rPr>
              <a:t>HELS.Placements@bcu.ac.uk</a:t>
            </a:r>
            <a:r>
              <a:rPr lang="en-GB" dirty="0"/>
              <a:t> </a:t>
            </a:r>
          </a:p>
          <a:p>
            <a:pPr marL="0" indent="0" algn="ctr">
              <a:buNone/>
            </a:pPr>
            <a:r>
              <a:rPr lang="en-GB" dirty="0"/>
              <a:t>Primary Partnership Lead:</a:t>
            </a:r>
          </a:p>
          <a:p>
            <a:pPr marL="0" indent="0" algn="ctr">
              <a:buNone/>
            </a:pPr>
            <a:r>
              <a:rPr lang="en-GB" dirty="0"/>
              <a:t>Anne Whitacre</a:t>
            </a:r>
          </a:p>
          <a:p>
            <a:pPr marL="0" indent="0" algn="ctr">
              <a:buNone/>
            </a:pPr>
            <a:r>
              <a:rPr lang="en-GB" dirty="0">
                <a:hlinkClick r:id="rId6"/>
              </a:rPr>
              <a:t>anne.whitacre@bcu.ac.uk</a:t>
            </a:r>
            <a:r>
              <a:rPr lang="en-GB" dirty="0"/>
              <a:t> </a:t>
            </a:r>
          </a:p>
          <a:p>
            <a:endParaRPr lang="en-GB" dirty="0"/>
          </a:p>
        </p:txBody>
      </p:sp>
      <p:sp>
        <p:nvSpPr>
          <p:cNvPr id="6" name="Rounded Rectangle 3">
            <a:extLst>
              <a:ext uri="{FF2B5EF4-FFF2-40B4-BE49-F238E27FC236}">
                <a16:creationId xmlns:a16="http://schemas.microsoft.com/office/drawing/2014/main" id="{C5E4461C-3D6A-0F4F-540D-E35852BC5B00}"/>
              </a:ext>
            </a:extLst>
          </p:cNvPr>
          <p:cNvSpPr txBox="1">
            <a:spLocks/>
          </p:cNvSpPr>
          <p:nvPr/>
        </p:nvSpPr>
        <p:spPr>
          <a:xfrm>
            <a:off x="284526" y="314441"/>
            <a:ext cx="3144474"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Useful contacts</a:t>
            </a:r>
          </a:p>
        </p:txBody>
      </p:sp>
    </p:spTree>
    <p:extLst>
      <p:ext uri="{BB962C8B-B14F-4D97-AF65-F5344CB8AC3E}">
        <p14:creationId xmlns:p14="http://schemas.microsoft.com/office/powerpoint/2010/main" val="11062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a:extLst>
              <a:ext uri="{FF2B5EF4-FFF2-40B4-BE49-F238E27FC236}">
                <a16:creationId xmlns:a16="http://schemas.microsoft.com/office/drawing/2014/main" id="{839062D8-FF56-49CF-9D10-0D161216EA4D}"/>
              </a:ext>
            </a:extLst>
          </p:cNvPr>
          <p:cNvSpPr txBox="1">
            <a:spLocks/>
          </p:cNvSpPr>
          <p:nvPr/>
        </p:nvSpPr>
        <p:spPr>
          <a:xfrm>
            <a:off x="193964" y="231745"/>
            <a:ext cx="8015316"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2. Keeping in touch: Primary Partnership Website   </a:t>
            </a:r>
          </a:p>
        </p:txBody>
      </p:sp>
      <p:sp>
        <p:nvSpPr>
          <p:cNvPr id="8" name="TextBox 7">
            <a:extLst>
              <a:ext uri="{FF2B5EF4-FFF2-40B4-BE49-F238E27FC236}">
                <a16:creationId xmlns:a16="http://schemas.microsoft.com/office/drawing/2014/main" id="{5B089CDD-AF84-4C8E-AA01-61103E780FBB}"/>
              </a:ext>
            </a:extLst>
          </p:cNvPr>
          <p:cNvSpPr txBox="1"/>
          <p:nvPr/>
        </p:nvSpPr>
        <p:spPr>
          <a:xfrm>
            <a:off x="9088582" y="2068945"/>
            <a:ext cx="2918691" cy="42473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are likely to be using the three sections identified most to support your Associate Teacher.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is a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one-stop</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point to access all relevant BCU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Content Placeholder 14">
            <a:extLst>
              <a:ext uri="{FF2B5EF4-FFF2-40B4-BE49-F238E27FC236}">
                <a16:creationId xmlns:a16="http://schemas.microsoft.com/office/drawing/2014/main" id="{F902467C-68AF-4262-8DEC-AA9B1CDD4134}"/>
              </a:ext>
            </a:extLst>
          </p:cNvPr>
          <p:cNvPicPr>
            <a:picLocks noGrp="1" noChangeAspect="1"/>
          </p:cNvPicPr>
          <p:nvPr>
            <p:ph idx="1"/>
          </p:nvPr>
        </p:nvPicPr>
        <p:blipFill>
          <a:blip r:embed="rId3"/>
          <a:stretch>
            <a:fillRect/>
          </a:stretch>
        </p:blipFill>
        <p:spPr>
          <a:xfrm>
            <a:off x="364170" y="1109963"/>
            <a:ext cx="8022448" cy="5086037"/>
          </a:xfrm>
        </p:spPr>
      </p:pic>
      <p:sp>
        <p:nvSpPr>
          <p:cNvPr id="16" name="Oval 15">
            <a:extLst>
              <a:ext uri="{FF2B5EF4-FFF2-40B4-BE49-F238E27FC236}">
                <a16:creationId xmlns:a16="http://schemas.microsoft.com/office/drawing/2014/main" id="{016F5BCA-84D3-4923-B079-D6D542763ACF}"/>
              </a:ext>
            </a:extLst>
          </p:cNvPr>
          <p:cNvSpPr/>
          <p:nvPr/>
        </p:nvSpPr>
        <p:spPr>
          <a:xfrm>
            <a:off x="4124035" y="3472873"/>
            <a:ext cx="1893455" cy="2955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376718D7-719A-4C46-A832-6F394BCE7C7D}"/>
              </a:ext>
            </a:extLst>
          </p:cNvPr>
          <p:cNvSpPr/>
          <p:nvPr/>
        </p:nvSpPr>
        <p:spPr>
          <a:xfrm>
            <a:off x="4202545" y="3197328"/>
            <a:ext cx="1893455" cy="2955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2F27F5C-4628-4C3B-8629-6B97A8221698}"/>
              </a:ext>
            </a:extLst>
          </p:cNvPr>
          <p:cNvSpPr/>
          <p:nvPr/>
        </p:nvSpPr>
        <p:spPr>
          <a:xfrm>
            <a:off x="2230580" y="3483712"/>
            <a:ext cx="1893455" cy="2955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34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344EDA08-CA13-4856-B1DC-FFCCCCED1333}"/>
              </a:ext>
            </a:extLst>
          </p:cNvPr>
          <p:cNvGraphicFramePr>
            <a:graphicFrameLocks noGrp="1"/>
          </p:cNvGraphicFramePr>
          <p:nvPr>
            <p:ph idx="1"/>
            <p:extLst>
              <p:ext uri="{D42A27DB-BD31-4B8C-83A1-F6EECF244321}">
                <p14:modId xmlns:p14="http://schemas.microsoft.com/office/powerpoint/2010/main" val="752266671"/>
              </p:ext>
            </p:extLst>
          </p:nvPr>
        </p:nvGraphicFramePr>
        <p:xfrm>
          <a:off x="692728" y="1572417"/>
          <a:ext cx="9702556" cy="4360058"/>
        </p:xfrm>
        <a:graphic>
          <a:graphicData uri="http://schemas.openxmlformats.org/drawingml/2006/table">
            <a:tbl>
              <a:tblPr firstRow="1" firstCol="1" bandRow="1"/>
              <a:tblGrid>
                <a:gridCol w="2916746">
                  <a:extLst>
                    <a:ext uri="{9D8B030D-6E8A-4147-A177-3AD203B41FA5}">
                      <a16:colId xmlns:a16="http://schemas.microsoft.com/office/drawing/2014/main" val="1008664599"/>
                    </a:ext>
                  </a:extLst>
                </a:gridCol>
                <a:gridCol w="3311090">
                  <a:extLst>
                    <a:ext uri="{9D8B030D-6E8A-4147-A177-3AD203B41FA5}">
                      <a16:colId xmlns:a16="http://schemas.microsoft.com/office/drawing/2014/main" val="587301964"/>
                    </a:ext>
                  </a:extLst>
                </a:gridCol>
                <a:gridCol w="3474720">
                  <a:extLst>
                    <a:ext uri="{9D8B030D-6E8A-4147-A177-3AD203B41FA5}">
                      <a16:colId xmlns:a16="http://schemas.microsoft.com/office/drawing/2014/main" val="1137955948"/>
                    </a:ext>
                  </a:extLst>
                </a:gridCol>
              </a:tblGrid>
              <a:tr h="463888">
                <a:tc>
                  <a:txBody>
                    <a:bodyPr/>
                    <a:lstStyle/>
                    <a:p>
                      <a:pPr algn="l">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rPr>
                        <a:t>Link</a:t>
                      </a: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07000"/>
                        </a:lnSpc>
                        <a:spcAft>
                          <a:spcPts val="800"/>
                        </a:spcAft>
                      </a:pPr>
                      <a:r>
                        <a:rPr lang="en-GB" sz="2400" dirty="0">
                          <a:effectLst/>
                          <a:highlight>
                            <a:srgbClr val="FFFF00"/>
                          </a:highlight>
                          <a:latin typeface="+mn-lt"/>
                          <a:ea typeface="Calibri" panose="020F0502020204030204" pitchFamily="34" charset="0"/>
                          <a:cs typeface="Times New Roman" panose="02020603050405020304" pitchFamily="18" charset="0"/>
                        </a:rPr>
                        <a:t>Mentor Induction </a:t>
                      </a: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07000"/>
                        </a:lnSpc>
                        <a:spcAft>
                          <a:spcPts val="800"/>
                        </a:spcAft>
                      </a:pPr>
                      <a:r>
                        <a:rPr lang="en-GB" sz="2400" dirty="0">
                          <a:effectLst/>
                          <a:highlight>
                            <a:srgbClr val="FFFF00"/>
                          </a:highlight>
                          <a:latin typeface="+mn-lt"/>
                          <a:ea typeface="Calibri" panose="020F0502020204030204" pitchFamily="34" charset="0"/>
                          <a:cs typeface="Times New Roman" panose="02020603050405020304" pitchFamily="18" charset="0"/>
                        </a:rPr>
                        <a:t>Purpose</a:t>
                      </a: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93162060"/>
                  </a:ext>
                </a:extLst>
              </a:tr>
              <a:tr h="3033111">
                <a:tc>
                  <a:txBody>
                    <a:bodyPr/>
                    <a:lstStyle/>
                    <a:p>
                      <a:pPr algn="l">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hlinkClick r:id="rId3"/>
                        </a:rPr>
                        <a:t>Click to view Mentor Induction PowerPoint 2023-24</a:t>
                      </a:r>
                      <a:r>
                        <a:rPr lang="en-GB" sz="2400" dirty="0">
                          <a:effectLst/>
                          <a:latin typeface="+mn-lt"/>
                          <a:ea typeface="Calibri" panose="020F0502020204030204" pitchFamily="34" charset="0"/>
                          <a:cs typeface="Times New Roman" panose="02020603050405020304" pitchFamily="18" charset="0"/>
                        </a:rPr>
                        <a:t> </a:t>
                      </a:r>
                    </a:p>
                    <a:p>
                      <a:pPr algn="l">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hlinkClick r:id="rId4"/>
                        </a:rPr>
                        <a:t>Click to access the Mentor Induction Video 2023-24</a:t>
                      </a:r>
                      <a:r>
                        <a:rPr lang="en-GB" sz="2400" dirty="0">
                          <a:effectLst/>
                          <a:latin typeface="+mn-lt"/>
                          <a:ea typeface="Calibri" panose="020F0502020204030204" pitchFamily="34" charset="0"/>
                          <a:cs typeface="Times New Roman" panose="02020603050405020304" pitchFamily="18" charset="0"/>
                        </a:rPr>
                        <a:t> </a:t>
                      </a:r>
                    </a:p>
                    <a:p>
                      <a:pPr algn="l">
                        <a:lnSpc>
                          <a:spcPct val="107000"/>
                        </a:lnSpc>
                        <a:spcAft>
                          <a:spcPts val="800"/>
                        </a:spcAft>
                      </a:pPr>
                      <a:endParaRPr lang="en-GB" sz="2400" dirty="0">
                        <a:effectLst/>
                        <a:latin typeface="+mn-lt"/>
                        <a:ea typeface="Calibri" panose="020F0502020204030204" pitchFamily="34" charset="0"/>
                        <a:cs typeface="Times New Roman" panose="02020603050405020304" pitchFamily="18" charset="0"/>
                      </a:endParaRP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lvl="0" indent="-342900" algn="l">
                        <a:lnSpc>
                          <a:spcPct val="107000"/>
                        </a:lnSpc>
                        <a:buFont typeface="Symbol" panose="05050102010706020507" pitchFamily="18" charset="2"/>
                        <a:buChar char=""/>
                      </a:pPr>
                      <a:r>
                        <a:rPr lang="en-US" sz="2400" dirty="0">
                          <a:solidFill>
                            <a:srgbClr val="000000"/>
                          </a:solidFill>
                          <a:effectLst/>
                          <a:latin typeface="+mn-lt"/>
                          <a:ea typeface="Calibri" panose="020F0502020204030204" pitchFamily="34" charset="0"/>
                          <a:cs typeface="Times New Roman" panose="02020603050405020304" pitchFamily="18" charset="0"/>
                        </a:rPr>
                        <a:t>Welcome and updates</a:t>
                      </a:r>
                      <a:endParaRPr lang="en-GB" sz="2400" dirty="0">
                        <a:effectLst/>
                        <a:latin typeface="+mn-lt"/>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2400" dirty="0">
                          <a:effectLst/>
                          <a:latin typeface="+mn-lt"/>
                          <a:ea typeface="Calibri" panose="020F0502020204030204" pitchFamily="34" charset="0"/>
                          <a:cs typeface="Times New Roman" panose="02020603050405020304" pitchFamily="18" charset="0"/>
                        </a:rPr>
                        <a:t>Ways of working </a:t>
                      </a:r>
                    </a:p>
                    <a:p>
                      <a:pPr marL="342900" lvl="0" indent="-342900" algn="l">
                        <a:lnSpc>
                          <a:spcPct val="107000"/>
                        </a:lnSpc>
                        <a:buFont typeface="Symbol" panose="05050102010706020507" pitchFamily="18" charset="2"/>
                        <a:buChar char=""/>
                      </a:pPr>
                      <a:r>
                        <a:rPr lang="en-US" sz="2400" dirty="0">
                          <a:solidFill>
                            <a:srgbClr val="000000"/>
                          </a:solidFill>
                          <a:effectLst/>
                          <a:latin typeface="+mn-lt"/>
                          <a:ea typeface="Calibri" panose="020F0502020204030204" pitchFamily="34" charset="0"/>
                          <a:cs typeface="Times New Roman" panose="02020603050405020304" pitchFamily="18" charset="0"/>
                        </a:rPr>
                        <a:t>Roles and Responsibilities</a:t>
                      </a:r>
                      <a:endParaRPr lang="en-GB" sz="2400" dirty="0">
                        <a:effectLst/>
                        <a:latin typeface="+mn-lt"/>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US" sz="2400" dirty="0">
                          <a:solidFill>
                            <a:srgbClr val="000000"/>
                          </a:solidFill>
                          <a:effectLst/>
                          <a:latin typeface="+mn-lt"/>
                          <a:ea typeface="Calibri" panose="020F0502020204030204" pitchFamily="34" charset="0"/>
                          <a:cs typeface="Times New Roman" panose="02020603050405020304" pitchFamily="18" charset="0"/>
                        </a:rPr>
                        <a:t>Mentoring Associate Teachers</a:t>
                      </a:r>
                      <a:endParaRPr lang="en-GB" sz="2400" dirty="0">
                        <a:effectLst/>
                        <a:latin typeface="+mn-lt"/>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US" sz="2400" dirty="0">
                          <a:solidFill>
                            <a:srgbClr val="000000"/>
                          </a:solidFill>
                          <a:effectLst/>
                          <a:latin typeface="+mn-lt"/>
                          <a:ea typeface="Calibri" panose="020F0502020204030204" pitchFamily="34" charset="0"/>
                          <a:cs typeface="Times New Roman" panose="02020603050405020304" pitchFamily="18" charset="0"/>
                        </a:rPr>
                        <a:t>Supporting Documentation and CPD dates</a:t>
                      </a:r>
                    </a:p>
                    <a:p>
                      <a:pPr marL="342900" lvl="0" indent="-342900" algn="l">
                        <a:lnSpc>
                          <a:spcPct val="107000"/>
                        </a:lnSpc>
                        <a:buFont typeface="Symbol" panose="05050102010706020507" pitchFamily="18" charset="2"/>
                        <a:buChar char=""/>
                      </a:pPr>
                      <a:r>
                        <a:rPr lang="en-US" sz="2400" dirty="0">
                          <a:solidFill>
                            <a:srgbClr val="000000"/>
                          </a:solidFill>
                          <a:effectLst/>
                          <a:latin typeface="+mn-lt"/>
                          <a:ea typeface="Calibri" panose="020F0502020204030204" pitchFamily="34" charset="0"/>
                          <a:cs typeface="Times New Roman" panose="02020603050405020304" pitchFamily="18" charset="0"/>
                        </a:rPr>
                        <a:t>Market Review 2024</a:t>
                      </a:r>
                      <a:endParaRPr lang="en-GB" sz="2400" dirty="0">
                        <a:effectLst/>
                        <a:latin typeface="+mn-lt"/>
                        <a:ea typeface="Calibri" panose="020F0502020204030204" pitchFamily="34" charset="0"/>
                        <a:cs typeface="Times New Roman" panose="02020603050405020304" pitchFamily="18" charset="0"/>
                      </a:endParaRP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lvl="0" indent="-342900" algn="l">
                        <a:lnSpc>
                          <a:spcPct val="107000"/>
                        </a:lnSpc>
                        <a:buFont typeface="Symbol" panose="05050102010706020507" pitchFamily="18" charset="2"/>
                        <a:buChar char=""/>
                      </a:pPr>
                      <a:r>
                        <a:rPr lang="en-GB" sz="2400" dirty="0">
                          <a:effectLst/>
                          <a:latin typeface="+mn-lt"/>
                          <a:ea typeface="Calibri" panose="020F0502020204030204" pitchFamily="34" charset="0"/>
                          <a:cs typeface="Times New Roman" panose="02020603050405020304" pitchFamily="18" charset="0"/>
                        </a:rPr>
                        <a:t>Supports mentors to have an overview or the BCU way to support Associate Teachers</a:t>
                      </a: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60953082"/>
                  </a:ext>
                </a:extLst>
              </a:tr>
            </a:tbl>
          </a:graphicData>
        </a:graphic>
      </p:graphicFrame>
      <p:sp>
        <p:nvSpPr>
          <p:cNvPr id="4" name="Rounded Rectangle 3">
            <a:extLst>
              <a:ext uri="{FF2B5EF4-FFF2-40B4-BE49-F238E27FC236}">
                <a16:creationId xmlns:a16="http://schemas.microsoft.com/office/drawing/2014/main" id="{A0777C9E-6B47-4D09-A74D-71CA771C7867}"/>
              </a:ext>
            </a:extLst>
          </p:cNvPr>
          <p:cNvSpPr txBox="1">
            <a:spLocks/>
          </p:cNvSpPr>
          <p:nvPr/>
        </p:nvSpPr>
        <p:spPr>
          <a:xfrm>
            <a:off x="692728" y="445136"/>
            <a:ext cx="7121236"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3. Supporting good mentoring   </a:t>
            </a:r>
          </a:p>
        </p:txBody>
      </p:sp>
      <p:sp>
        <p:nvSpPr>
          <p:cNvPr id="5" name="TextBox 4">
            <a:extLst>
              <a:ext uri="{FF2B5EF4-FFF2-40B4-BE49-F238E27FC236}">
                <a16:creationId xmlns:a16="http://schemas.microsoft.com/office/drawing/2014/main" id="{4193A838-9162-4563-A53C-8F79B894E1C9}"/>
              </a:ext>
            </a:extLst>
          </p:cNvPr>
          <p:cNvSpPr txBox="1"/>
          <p:nvPr/>
        </p:nvSpPr>
        <p:spPr>
          <a:xfrm>
            <a:off x="692728" y="6330984"/>
            <a:ext cx="51169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Click on the link to access Mentor CPD and support</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61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344EDA08-CA13-4856-B1DC-FFCCCCED1333}"/>
              </a:ext>
            </a:extLst>
          </p:cNvPr>
          <p:cNvGraphicFramePr>
            <a:graphicFrameLocks noGrp="1"/>
          </p:cNvGraphicFramePr>
          <p:nvPr>
            <p:ph idx="1"/>
            <p:extLst>
              <p:ext uri="{D42A27DB-BD31-4B8C-83A1-F6EECF244321}">
                <p14:modId xmlns:p14="http://schemas.microsoft.com/office/powerpoint/2010/main" val="3966311171"/>
              </p:ext>
            </p:extLst>
          </p:nvPr>
        </p:nvGraphicFramePr>
        <p:xfrm>
          <a:off x="331434" y="1423345"/>
          <a:ext cx="11529132" cy="4057013"/>
        </p:xfrm>
        <a:graphic>
          <a:graphicData uri="http://schemas.openxmlformats.org/drawingml/2006/table">
            <a:tbl>
              <a:tblPr firstRow="1" firstCol="1" bandRow="1"/>
              <a:tblGrid>
                <a:gridCol w="2719774">
                  <a:extLst>
                    <a:ext uri="{9D8B030D-6E8A-4147-A177-3AD203B41FA5}">
                      <a16:colId xmlns:a16="http://schemas.microsoft.com/office/drawing/2014/main" val="3113179712"/>
                    </a:ext>
                  </a:extLst>
                </a:gridCol>
                <a:gridCol w="2743200">
                  <a:extLst>
                    <a:ext uri="{9D8B030D-6E8A-4147-A177-3AD203B41FA5}">
                      <a16:colId xmlns:a16="http://schemas.microsoft.com/office/drawing/2014/main" val="1008664599"/>
                    </a:ext>
                  </a:extLst>
                </a:gridCol>
                <a:gridCol w="6066158">
                  <a:extLst>
                    <a:ext uri="{9D8B030D-6E8A-4147-A177-3AD203B41FA5}">
                      <a16:colId xmlns:a16="http://schemas.microsoft.com/office/drawing/2014/main" val="587301964"/>
                    </a:ext>
                  </a:extLst>
                </a:gridCol>
              </a:tblGrid>
              <a:tr h="230445">
                <a:tc>
                  <a:txBody>
                    <a:bodyPr/>
                    <a:lstStyle/>
                    <a:p>
                      <a:pPr algn="l">
                        <a:lnSpc>
                          <a:spcPct val="107000"/>
                        </a:lnSpc>
                        <a:spcAft>
                          <a:spcPts val="800"/>
                        </a:spcAft>
                      </a:pPr>
                      <a:r>
                        <a:rPr lang="en-GB" sz="1600" b="1" dirty="0">
                          <a:effectLst/>
                          <a:latin typeface="+mn-lt"/>
                          <a:ea typeface="Calibri" panose="020F0502020204030204" pitchFamily="34" charset="0"/>
                          <a:cs typeface="Times New Roman" panose="02020603050405020304" pitchFamily="18" charset="0"/>
                        </a:rPr>
                        <a:t>Dat</a:t>
                      </a:r>
                      <a:r>
                        <a:rPr lang="en-GB" sz="1600" b="1" dirty="0">
                          <a:solidFill>
                            <a:srgbClr val="000000"/>
                          </a:solidFill>
                          <a:effectLst/>
                          <a:latin typeface="+mn-lt"/>
                          <a:ea typeface="Calibri" panose="020F0502020204030204" pitchFamily="34" charset="0"/>
                          <a:cs typeface="Times New Roman" panose="02020603050405020304" pitchFamily="18" charset="0"/>
                        </a:rPr>
                        <a:t>e(s) What</a:t>
                      </a:r>
                      <a:endParaRPr lang="en-GB" sz="1600" dirty="0">
                        <a:effectLst/>
                        <a:latin typeface="+mn-lt"/>
                        <a:ea typeface="Calibri" panose="020F0502020204030204" pitchFamily="34" charset="0"/>
                        <a:cs typeface="Times New Roman" panose="02020603050405020304" pitchFamily="18" charset="0"/>
                      </a:endParaRP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ct val="107000"/>
                        </a:lnSpc>
                        <a:spcAft>
                          <a:spcPts val="800"/>
                        </a:spcAft>
                      </a:pPr>
                      <a:r>
                        <a:rPr lang="en-GB" sz="1600" b="1" dirty="0">
                          <a:solidFill>
                            <a:srgbClr val="000000"/>
                          </a:solidFill>
                          <a:effectLst/>
                          <a:latin typeface="+mn-lt"/>
                          <a:ea typeface="Calibri" panose="020F0502020204030204" pitchFamily="34" charset="0"/>
                          <a:cs typeface="Times New Roman" panose="02020603050405020304" pitchFamily="18" charset="0"/>
                        </a:rPr>
                        <a:t>MS Teams Link </a:t>
                      </a:r>
                      <a:endParaRPr lang="en-GB" sz="1600" dirty="0">
                        <a:effectLst/>
                        <a:latin typeface="+mn-lt"/>
                        <a:ea typeface="Calibri" panose="020F0502020204030204" pitchFamily="34" charset="0"/>
                        <a:cs typeface="Times New Roman" panose="02020603050405020304" pitchFamily="18" charset="0"/>
                      </a:endParaRP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ct val="107000"/>
                        </a:lnSpc>
                        <a:spcAft>
                          <a:spcPts val="800"/>
                        </a:spcAft>
                      </a:pPr>
                      <a:r>
                        <a:rPr lang="en-GB" sz="1600" b="1" dirty="0">
                          <a:solidFill>
                            <a:srgbClr val="000000"/>
                          </a:solidFill>
                          <a:effectLst/>
                          <a:latin typeface="+mn-lt"/>
                          <a:ea typeface="Calibri" panose="020F0502020204030204" pitchFamily="34" charset="0"/>
                          <a:cs typeface="Times New Roman" panose="02020603050405020304" pitchFamily="18" charset="0"/>
                        </a:rPr>
                        <a:t>Content</a:t>
                      </a:r>
                      <a:endParaRPr lang="en-GB" sz="1600" dirty="0">
                        <a:effectLst/>
                        <a:latin typeface="+mn-lt"/>
                        <a:ea typeface="Calibri" panose="020F0502020204030204" pitchFamily="34" charset="0"/>
                        <a:cs typeface="Times New Roman" panose="02020603050405020304" pitchFamily="18" charset="0"/>
                      </a:endParaRP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93162060"/>
                  </a:ext>
                </a:extLst>
              </a:tr>
              <a:tr h="1235753">
                <a:tc>
                  <a:txBody>
                    <a:bodyPr/>
                    <a:lstStyle/>
                    <a:p>
                      <a:pPr algn="l">
                        <a:lnSpc>
                          <a:spcPct val="107000"/>
                        </a:lnSpc>
                        <a:spcAft>
                          <a:spcPts val="800"/>
                        </a:spcAft>
                      </a:pPr>
                      <a:r>
                        <a:rPr lang="en-GB" sz="1600" b="1" dirty="0">
                          <a:effectLst/>
                          <a:latin typeface="+mn-lt"/>
                          <a:ea typeface="Calibri" panose="020F0502020204030204" pitchFamily="34" charset="0"/>
                          <a:cs typeface="Times New Roman" panose="02020603050405020304" pitchFamily="18" charset="0"/>
                        </a:rPr>
                        <a:t>05 February: 4.00 – 5.00 pm </a:t>
                      </a:r>
                      <a:r>
                        <a:rPr lang="en-GB" sz="1600" b="1" dirty="0">
                          <a:solidFill>
                            <a:srgbClr val="FF0000"/>
                          </a:solidFill>
                          <a:effectLst/>
                          <a:latin typeface="+mn-lt"/>
                          <a:ea typeface="Calibri" panose="020F0502020204030204" pitchFamily="34" charset="0"/>
                          <a:cs typeface="Times New Roman" panose="02020603050405020304" pitchFamily="18" charset="0"/>
                        </a:rPr>
                        <a:t>or</a:t>
                      </a:r>
                    </a:p>
                    <a:p>
                      <a:pPr algn="l">
                        <a:lnSpc>
                          <a:spcPct val="107000"/>
                        </a:lnSpc>
                        <a:spcAft>
                          <a:spcPts val="800"/>
                        </a:spcAft>
                      </a:pPr>
                      <a:r>
                        <a:rPr lang="en-GB" sz="1600" b="1" dirty="0">
                          <a:effectLst/>
                          <a:latin typeface="+mn-lt"/>
                          <a:ea typeface="Calibri" panose="020F0502020204030204" pitchFamily="34" charset="0"/>
                          <a:cs typeface="Times New Roman" panose="02020603050405020304" pitchFamily="18" charset="0"/>
                        </a:rPr>
                        <a:t>08 February: 4.00 – 5.00 pm  </a:t>
                      </a:r>
                    </a:p>
                    <a:p>
                      <a:pPr algn="l">
                        <a:lnSpc>
                          <a:spcPct val="107000"/>
                        </a:lnSpc>
                        <a:spcAft>
                          <a:spcPts val="800"/>
                        </a:spcAft>
                      </a:pPr>
                      <a:r>
                        <a:rPr lang="en-GB" sz="1600" b="1" dirty="0">
                          <a:effectLst/>
                          <a:highlight>
                            <a:srgbClr val="00FF00"/>
                          </a:highlight>
                          <a:latin typeface="+mn-lt"/>
                          <a:ea typeface="Calibri" panose="020F0502020204030204" pitchFamily="34" charset="0"/>
                          <a:cs typeface="Times New Roman" panose="02020603050405020304" pitchFamily="18" charset="0"/>
                        </a:rPr>
                        <a:t>SEND School Drop-in</a:t>
                      </a:r>
                    </a:p>
                    <a:p>
                      <a:pPr algn="l">
                        <a:lnSpc>
                          <a:spcPct val="107000"/>
                        </a:lnSpc>
                        <a:spcAft>
                          <a:spcPts val="800"/>
                        </a:spcAft>
                      </a:pPr>
                      <a:endParaRPr lang="en-GB" sz="1600" b="1" dirty="0">
                        <a:effectLst/>
                        <a:highlight>
                          <a:srgbClr val="00FF00"/>
                        </a:highlight>
                        <a:latin typeface="+mn-lt"/>
                        <a:ea typeface="Calibri" panose="020F0502020204030204" pitchFamily="34" charset="0"/>
                        <a:cs typeface="Times New Roman" panose="02020603050405020304" pitchFamily="18" charset="0"/>
                      </a:endParaRP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600" u="sng" kern="1200" dirty="0">
                          <a:solidFill>
                            <a:schemeClr val="tx1"/>
                          </a:solidFill>
                          <a:effectLst/>
                          <a:latin typeface="+mn-lt"/>
                          <a:ea typeface="+mn-ea"/>
                          <a:cs typeface="+mn-cs"/>
                          <a:hlinkClick r:id="rId3"/>
                        </a:rPr>
                        <a:t>Click to join on 5 February </a:t>
                      </a:r>
                      <a:r>
                        <a:rPr lang="en-GB" sz="1600" b="0" u="sng" kern="1200" dirty="0">
                          <a:solidFill>
                            <a:schemeClr val="tx1"/>
                          </a:solidFill>
                          <a:effectLst/>
                          <a:latin typeface="+mn-lt"/>
                          <a:ea typeface="+mn-ea"/>
                          <a:cs typeface="+mn-cs"/>
                        </a:rPr>
                        <a:t> </a:t>
                      </a:r>
                      <a:r>
                        <a:rPr lang="en-GB" sz="1600" b="1" u="none" kern="1200" dirty="0">
                          <a:solidFill>
                            <a:srgbClr val="FF0000"/>
                          </a:solidFill>
                          <a:effectLst/>
                          <a:latin typeface="+mn-lt"/>
                          <a:ea typeface="+mn-ea"/>
                          <a:cs typeface="Times New Roman" panose="02020603050405020304" pitchFamily="18" charset="0"/>
                        </a:rPr>
                        <a:t>or </a:t>
                      </a:r>
                    </a:p>
                    <a:p>
                      <a:pPr algn="l">
                        <a:lnSpc>
                          <a:spcPct val="107000"/>
                        </a:lnSpc>
                        <a:spcAft>
                          <a:spcPts val="800"/>
                        </a:spcAft>
                      </a:pPr>
                      <a:r>
                        <a:rPr lang="en-GB" sz="1600" u="sng" kern="1200" dirty="0">
                          <a:solidFill>
                            <a:schemeClr val="tx1"/>
                          </a:solidFill>
                          <a:effectLst/>
                          <a:latin typeface="+mn-lt"/>
                          <a:ea typeface="+mn-ea"/>
                          <a:cs typeface="+mn-cs"/>
                          <a:hlinkClick r:id="rId4"/>
                        </a:rPr>
                        <a:t>Click to join on 8 February </a:t>
                      </a:r>
                      <a:endParaRPr lang="en-GB" sz="1600" b="1" u="none" kern="1200" dirty="0">
                        <a:solidFill>
                          <a:srgbClr val="FF0000"/>
                        </a:solidFill>
                        <a:effectLst/>
                        <a:latin typeface="+mn-lt"/>
                        <a:ea typeface="+mn-ea"/>
                        <a:cs typeface="+mn-cs"/>
                      </a:endParaRP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7000"/>
                        </a:lnSpc>
                        <a:spcAft>
                          <a:spcPts val="800"/>
                        </a:spcAft>
                      </a:pPr>
                      <a:r>
                        <a:rPr lang="en-GB" sz="1600" b="1" dirty="0">
                          <a:effectLst/>
                          <a:latin typeface="+mn-lt"/>
                          <a:ea typeface="Calibri" panose="020F0502020204030204" pitchFamily="34" charset="0"/>
                          <a:cs typeface="Times New Roman" panose="02020603050405020304" pitchFamily="18" charset="0"/>
                        </a:rPr>
                        <a:t>Focus:</a:t>
                      </a:r>
                      <a:r>
                        <a:rPr lang="en-GB" sz="1600" dirty="0">
                          <a:effectLst/>
                          <a:latin typeface="+mn-lt"/>
                          <a:ea typeface="Calibri" panose="020F0502020204030204" pitchFamily="34" charset="0"/>
                          <a:cs typeface="Times New Roman" panose="02020603050405020304" pitchFamily="18" charset="0"/>
                        </a:rPr>
                        <a:t> Supporting SEND Schools to engage with our BCU Curriculum and support Associate Teachers effectively including those on the SEND Training route. </a:t>
                      </a: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31946214"/>
                  </a:ext>
                </a:extLst>
              </a:tr>
              <a:tr h="1047922">
                <a:tc>
                  <a:txBody>
                    <a:bodyPr/>
                    <a:lstStyle/>
                    <a:p>
                      <a:pPr algn="l">
                        <a:lnSpc>
                          <a:spcPct val="107000"/>
                        </a:lnSpc>
                        <a:spcAft>
                          <a:spcPts val="800"/>
                        </a:spcAft>
                      </a:pPr>
                      <a:r>
                        <a:rPr lang="en-GB" sz="1600" b="1" dirty="0">
                          <a:solidFill>
                            <a:srgbClr val="000000"/>
                          </a:solidFill>
                          <a:effectLst/>
                          <a:latin typeface="+mn-lt"/>
                          <a:ea typeface="Calibri" panose="020F0502020204030204" pitchFamily="34" charset="0"/>
                          <a:cs typeface="Times New Roman" panose="02020603050405020304" pitchFamily="18" charset="0"/>
                        </a:rPr>
                        <a:t>05 March: 3.45  – 4.45 pm </a:t>
                      </a:r>
                      <a:r>
                        <a:rPr lang="en-GB" sz="1600" b="1" dirty="0">
                          <a:solidFill>
                            <a:srgbClr val="FF0000"/>
                          </a:solidFill>
                          <a:effectLst/>
                          <a:latin typeface="+mn-lt"/>
                          <a:ea typeface="Calibri" panose="020F0502020204030204" pitchFamily="34" charset="0"/>
                          <a:cs typeface="Times New Roman" panose="02020603050405020304" pitchFamily="18" charset="0"/>
                        </a:rPr>
                        <a:t>or</a:t>
                      </a:r>
                    </a:p>
                    <a:p>
                      <a:pPr algn="l">
                        <a:lnSpc>
                          <a:spcPct val="107000"/>
                        </a:lnSpc>
                        <a:spcAft>
                          <a:spcPts val="800"/>
                        </a:spcAft>
                      </a:pPr>
                      <a:r>
                        <a:rPr lang="en-GB" sz="1600" b="1" dirty="0">
                          <a:solidFill>
                            <a:srgbClr val="000000"/>
                          </a:solidFill>
                          <a:effectLst/>
                          <a:latin typeface="+mn-lt"/>
                          <a:ea typeface="Calibri" panose="020F0502020204030204" pitchFamily="34" charset="0"/>
                          <a:cs typeface="Times New Roman" panose="02020603050405020304" pitchFamily="18" charset="0"/>
                        </a:rPr>
                        <a:t> 07 March: 3.45 – 4.45 pm</a:t>
                      </a:r>
                      <a:endParaRPr lang="en-GB"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600" b="1" dirty="0">
                          <a:effectLst/>
                          <a:latin typeface="+mn-lt"/>
                          <a:ea typeface="Calibri" panose="020F0502020204030204" pitchFamily="34" charset="0"/>
                          <a:cs typeface="Times New Roman" panose="02020603050405020304" pitchFamily="18" charset="0"/>
                        </a:rPr>
                        <a:t> </a:t>
                      </a:r>
                      <a:r>
                        <a:rPr lang="en-GB" sz="1600" b="1" dirty="0">
                          <a:effectLst/>
                          <a:highlight>
                            <a:srgbClr val="00FF00"/>
                          </a:highlight>
                          <a:latin typeface="+mn-lt"/>
                          <a:ea typeface="Calibri" panose="020F0502020204030204" pitchFamily="34" charset="0"/>
                          <a:cs typeface="Times New Roman" panose="02020603050405020304" pitchFamily="18" charset="0"/>
                        </a:rPr>
                        <a:t>CPD4</a:t>
                      </a:r>
                      <a:endParaRPr lang="en-GB" sz="1600" dirty="0">
                        <a:effectLst/>
                        <a:highlight>
                          <a:srgbClr val="00FF00"/>
                        </a:highlight>
                        <a:latin typeface="+mn-lt"/>
                        <a:ea typeface="Calibri" panose="020F0502020204030204" pitchFamily="34" charset="0"/>
                        <a:cs typeface="Times New Roman" panose="02020603050405020304" pitchFamily="18" charset="0"/>
                      </a:endParaRP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600" u="sng" kern="1200" dirty="0">
                          <a:solidFill>
                            <a:schemeClr val="tx1"/>
                          </a:solidFill>
                          <a:effectLst/>
                          <a:latin typeface="+mn-lt"/>
                          <a:ea typeface="+mn-ea"/>
                          <a:cs typeface="+mn-cs"/>
                          <a:hlinkClick r:id="rId5"/>
                        </a:rPr>
                        <a:t>Click to join on 5 March </a:t>
                      </a:r>
                      <a:r>
                        <a:rPr lang="en-GB" sz="1600" b="1" u="none" kern="1200" dirty="0">
                          <a:solidFill>
                            <a:srgbClr val="FF0000"/>
                          </a:solidFill>
                          <a:effectLst/>
                          <a:latin typeface="+mn-lt"/>
                          <a:ea typeface="+mn-ea"/>
                          <a:cs typeface="Times New Roman" panose="02020603050405020304" pitchFamily="18" charset="0"/>
                        </a:rPr>
                        <a:t>or </a:t>
                      </a:r>
                    </a:p>
                    <a:p>
                      <a:pPr algn="l">
                        <a:lnSpc>
                          <a:spcPct val="107000"/>
                        </a:lnSpc>
                        <a:spcAft>
                          <a:spcPts val="800"/>
                        </a:spcAft>
                      </a:pPr>
                      <a:r>
                        <a:rPr lang="en-GB" sz="1600" u="sng" kern="1200" dirty="0">
                          <a:solidFill>
                            <a:schemeClr val="tx1"/>
                          </a:solidFill>
                          <a:effectLst/>
                          <a:latin typeface="+mn-lt"/>
                          <a:ea typeface="+mn-ea"/>
                          <a:cs typeface="+mn-cs"/>
                          <a:hlinkClick r:id="rId6"/>
                        </a:rPr>
                        <a:t>Click to join on 7 March </a:t>
                      </a:r>
                      <a:r>
                        <a:rPr lang="en-US" sz="1600" u="sng" kern="1200" dirty="0">
                          <a:solidFill>
                            <a:schemeClr val="tx1"/>
                          </a:solidFill>
                          <a:effectLst/>
                          <a:latin typeface="+mn-lt"/>
                          <a:ea typeface="+mn-ea"/>
                          <a:cs typeface="+mn-cs"/>
                        </a:rPr>
                        <a:t> </a:t>
                      </a:r>
                      <a:endParaRPr lang="en-GB" sz="1600" u="none" kern="1200" dirty="0">
                        <a:solidFill>
                          <a:schemeClr val="tx1"/>
                        </a:solidFill>
                        <a:effectLst/>
                        <a:latin typeface="+mn-lt"/>
                        <a:ea typeface="+mn-ea"/>
                        <a:cs typeface="+mn-cs"/>
                      </a:endParaRP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GB" sz="1600" b="1" dirty="0">
                          <a:effectLst/>
                          <a:latin typeface="+mn-lt"/>
                        </a:rPr>
                        <a:t>Focus:</a:t>
                      </a:r>
                      <a:r>
                        <a:rPr lang="en-GB" sz="1600" b="0" dirty="0">
                          <a:effectLst/>
                          <a:latin typeface="+mn-lt"/>
                        </a:rPr>
                        <a:t> Challenging our Associate Teachers to use their developing subject knowledge to have an impact on the learners in their class. How does the Progress meeting demonstrate professional competency?</a:t>
                      </a:r>
                    </a:p>
                    <a:p>
                      <a:pPr algn="l">
                        <a:lnSpc>
                          <a:spcPct val="107000"/>
                        </a:lnSpc>
                        <a:spcAft>
                          <a:spcPts val="800"/>
                        </a:spcAft>
                      </a:pPr>
                      <a:endParaRPr lang="en-GB" sz="1600" dirty="0">
                        <a:effectLst/>
                        <a:latin typeface="+mn-lt"/>
                        <a:ea typeface="Calibri" panose="020F0502020204030204" pitchFamily="34" charset="0"/>
                        <a:cs typeface="Times New Roman" panose="02020603050405020304" pitchFamily="18" charset="0"/>
                      </a:endParaRP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36532072"/>
                  </a:ext>
                </a:extLst>
              </a:tr>
              <a:tr h="1337180">
                <a:tc>
                  <a:txBody>
                    <a:bodyPr/>
                    <a:lstStyle/>
                    <a:p>
                      <a:pPr algn="l">
                        <a:lnSpc>
                          <a:spcPct val="107000"/>
                        </a:lnSpc>
                        <a:spcAft>
                          <a:spcPts val="800"/>
                        </a:spcAft>
                      </a:pPr>
                      <a:r>
                        <a:rPr lang="en-GB" sz="1600" b="1" dirty="0">
                          <a:solidFill>
                            <a:srgbClr val="000000"/>
                          </a:solidFill>
                          <a:effectLst/>
                          <a:latin typeface="+mn-lt"/>
                          <a:ea typeface="Calibri" panose="020F0502020204030204" pitchFamily="34" charset="0"/>
                          <a:cs typeface="Times New Roman" panose="02020603050405020304" pitchFamily="18" charset="0"/>
                        </a:rPr>
                        <a:t>22 April: 4.00 – 5.00 pm </a:t>
                      </a:r>
                      <a:r>
                        <a:rPr lang="en-GB" sz="1600" b="1" dirty="0">
                          <a:solidFill>
                            <a:srgbClr val="FF0000"/>
                          </a:solidFill>
                          <a:effectLst/>
                          <a:latin typeface="+mn-lt"/>
                          <a:ea typeface="Calibri" panose="020F0502020204030204" pitchFamily="34" charset="0"/>
                          <a:cs typeface="Times New Roman" panose="02020603050405020304" pitchFamily="18" charset="0"/>
                        </a:rPr>
                        <a:t>or</a:t>
                      </a:r>
                      <a:endParaRPr lang="en-GB" sz="1600" dirty="0">
                        <a:solidFill>
                          <a:srgbClr val="FF0000"/>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600" b="1" dirty="0">
                          <a:solidFill>
                            <a:srgbClr val="000000"/>
                          </a:solidFill>
                          <a:effectLst/>
                          <a:latin typeface="+mn-lt"/>
                          <a:ea typeface="Calibri" panose="020F0502020204030204" pitchFamily="34" charset="0"/>
                          <a:cs typeface="Times New Roman" panose="02020603050405020304" pitchFamily="18" charset="0"/>
                        </a:rPr>
                        <a:t>23 April: 4.00 – 5.00 pm </a:t>
                      </a:r>
                      <a:endParaRPr lang="en-GB"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600" b="1" dirty="0">
                          <a:effectLst/>
                          <a:latin typeface="+mn-lt"/>
                          <a:ea typeface="Calibri" panose="020F0502020204030204" pitchFamily="34" charset="0"/>
                          <a:cs typeface="Times New Roman" panose="02020603050405020304" pitchFamily="18" charset="0"/>
                        </a:rPr>
                        <a:t> </a:t>
                      </a:r>
                      <a:r>
                        <a:rPr lang="en-GB" sz="1600" b="1" dirty="0">
                          <a:effectLst/>
                          <a:highlight>
                            <a:srgbClr val="00FF00"/>
                          </a:highlight>
                          <a:latin typeface="+mn-lt"/>
                          <a:ea typeface="Calibri" panose="020F0502020204030204" pitchFamily="34" charset="0"/>
                          <a:cs typeface="Times New Roman" panose="02020603050405020304" pitchFamily="18" charset="0"/>
                        </a:rPr>
                        <a:t>Drop-in</a:t>
                      </a:r>
                      <a:endParaRPr lang="en-GB" sz="1600" dirty="0">
                        <a:effectLst/>
                        <a:highlight>
                          <a:srgbClr val="00FF00"/>
                        </a:highlight>
                        <a:latin typeface="+mn-lt"/>
                        <a:ea typeface="Calibri" panose="020F0502020204030204" pitchFamily="34" charset="0"/>
                        <a:cs typeface="Times New Roman" panose="02020603050405020304" pitchFamily="18" charset="0"/>
                      </a:endParaRP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600" u="sng" kern="1200" dirty="0">
                          <a:solidFill>
                            <a:schemeClr val="tx1"/>
                          </a:solidFill>
                          <a:effectLst/>
                          <a:latin typeface="+mn-lt"/>
                          <a:ea typeface="+mn-ea"/>
                          <a:cs typeface="+mn-cs"/>
                          <a:hlinkClick r:id="rId7"/>
                        </a:rPr>
                        <a:t>Click to join on 22 April </a:t>
                      </a:r>
                      <a:r>
                        <a:rPr lang="en-GB" sz="1600" b="0" u="sng" kern="1200" dirty="0">
                          <a:solidFill>
                            <a:schemeClr val="tx1"/>
                          </a:solidFill>
                          <a:effectLst/>
                          <a:latin typeface="+mn-lt"/>
                          <a:ea typeface="+mn-ea"/>
                          <a:cs typeface="+mn-cs"/>
                        </a:rPr>
                        <a:t> </a:t>
                      </a:r>
                      <a:r>
                        <a:rPr lang="en-GB" sz="1600" b="1" u="none" kern="1200" dirty="0">
                          <a:solidFill>
                            <a:srgbClr val="FF0000"/>
                          </a:solidFill>
                          <a:effectLst/>
                          <a:latin typeface="+mn-lt"/>
                          <a:ea typeface="+mn-ea"/>
                          <a:cs typeface="Times New Roman" panose="02020603050405020304" pitchFamily="18" charset="0"/>
                        </a:rPr>
                        <a:t>or </a:t>
                      </a:r>
                    </a:p>
                    <a:p>
                      <a:pPr algn="l">
                        <a:lnSpc>
                          <a:spcPct val="107000"/>
                        </a:lnSpc>
                        <a:spcAft>
                          <a:spcPts val="800"/>
                        </a:spcAft>
                      </a:pPr>
                      <a:r>
                        <a:rPr lang="en-GB" sz="1600" u="sng" kern="1200" dirty="0">
                          <a:solidFill>
                            <a:schemeClr val="tx1"/>
                          </a:solidFill>
                          <a:effectLst/>
                          <a:latin typeface="+mn-lt"/>
                          <a:ea typeface="+mn-ea"/>
                          <a:cs typeface="+mn-cs"/>
                          <a:hlinkClick r:id="rId8"/>
                        </a:rPr>
                        <a:t>Click to join on 23 April </a:t>
                      </a:r>
                      <a:endParaRPr lang="en-GB" sz="1600" u="sng" kern="1200" dirty="0">
                        <a:solidFill>
                          <a:schemeClr val="tx1"/>
                        </a:solidFill>
                        <a:effectLst/>
                        <a:latin typeface="+mn-lt"/>
                        <a:ea typeface="+mn-ea"/>
                        <a:cs typeface="+mn-cs"/>
                      </a:endParaRPr>
                    </a:p>
                    <a:p>
                      <a:pPr algn="l">
                        <a:lnSpc>
                          <a:spcPct val="107000"/>
                        </a:lnSpc>
                        <a:spcAft>
                          <a:spcPts val="800"/>
                        </a:spcAft>
                      </a:pPr>
                      <a:r>
                        <a:rPr lang="en-US" sz="1600" u="sng" kern="1200" dirty="0">
                          <a:solidFill>
                            <a:schemeClr val="tx1"/>
                          </a:solidFill>
                          <a:effectLst/>
                          <a:latin typeface="+mn-lt"/>
                          <a:ea typeface="+mn-ea"/>
                          <a:cs typeface="+mn-cs"/>
                        </a:rPr>
                        <a:t> </a:t>
                      </a:r>
                      <a:endParaRPr lang="en-GB" sz="1600" dirty="0">
                        <a:solidFill>
                          <a:srgbClr val="000000"/>
                        </a:solidFill>
                        <a:effectLst/>
                        <a:latin typeface="+mn-lt"/>
                        <a:ea typeface="Calibri" panose="020F0502020204030204" pitchFamily="34" charset="0"/>
                        <a:cs typeface="Times New Roman" panose="02020603050405020304" pitchFamily="18" charset="0"/>
                      </a:endParaRP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endParaRPr lang="en-GB" sz="1600" dirty="0">
                        <a:effectLst/>
                        <a:latin typeface="+mn-lt"/>
                        <a:ea typeface="Calibri" panose="020F0502020204030204" pitchFamily="34" charset="0"/>
                        <a:cs typeface="Times New Roman" panose="02020603050405020304" pitchFamily="18" charset="0"/>
                      </a:endParaRPr>
                    </a:p>
                  </a:txBody>
                  <a:tcPr marL="45058" marR="45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61511092"/>
                  </a:ext>
                </a:extLst>
              </a:tr>
            </a:tbl>
          </a:graphicData>
        </a:graphic>
      </p:graphicFrame>
      <p:sp>
        <p:nvSpPr>
          <p:cNvPr id="4" name="Rounded Rectangle 3">
            <a:extLst>
              <a:ext uri="{FF2B5EF4-FFF2-40B4-BE49-F238E27FC236}">
                <a16:creationId xmlns:a16="http://schemas.microsoft.com/office/drawing/2014/main" id="{A0777C9E-6B47-4D09-A74D-71CA771C7867}"/>
              </a:ext>
            </a:extLst>
          </p:cNvPr>
          <p:cNvSpPr txBox="1">
            <a:spLocks/>
          </p:cNvSpPr>
          <p:nvPr/>
        </p:nvSpPr>
        <p:spPr>
          <a:xfrm>
            <a:off x="304800" y="261197"/>
            <a:ext cx="2717533" cy="6026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dirty="0">
                <a:solidFill>
                  <a:srgbClr val="002060"/>
                </a:solidFill>
                <a:latin typeface="Calibri" panose="020F0502020204030204"/>
              </a:rPr>
              <a:t>Future CPD</a:t>
            </a:r>
            <a:endParaRPr kumimoji="0" lang="en-GB" sz="3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DF47C9A-CB84-42AC-90E0-8F8F06AE8889}"/>
              </a:ext>
            </a:extLst>
          </p:cNvPr>
          <p:cNvSpPr txBox="1"/>
          <p:nvPr/>
        </p:nvSpPr>
        <p:spPr>
          <a:xfrm>
            <a:off x="304800" y="585516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Click to access Mentor CPD and support</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97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2086BD-6381-477D-AEAE-22E6B26F060B}"/>
              </a:ext>
            </a:extLst>
          </p:cNvPr>
          <p:cNvSpPr txBox="1"/>
          <p:nvPr/>
        </p:nvSpPr>
        <p:spPr>
          <a:xfrm>
            <a:off x="8586439" y="1416205"/>
            <a:ext cx="3228025"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Outlines</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Associate Teacher placement dates – broken down into PGCE, BA Y1, Y2, Y3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Mentor CPD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School Briefings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BCU Mentor Conference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3">
            <a:extLst>
              <a:ext uri="{FF2B5EF4-FFF2-40B4-BE49-F238E27FC236}">
                <a16:creationId xmlns:a16="http://schemas.microsoft.com/office/drawing/2014/main" id="{CD6B20AE-41AD-4668-96FA-2F3BFF794D04}"/>
              </a:ext>
            </a:extLst>
          </p:cNvPr>
          <p:cNvSpPr txBox="1">
            <a:spLocks/>
          </p:cNvSpPr>
          <p:nvPr/>
        </p:nvSpPr>
        <p:spPr>
          <a:xfrm>
            <a:off x="220518" y="177281"/>
            <a:ext cx="6105236"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3. Supporting good mentoring: Mentor CPD Calendar </a:t>
            </a:r>
          </a:p>
        </p:txBody>
      </p:sp>
      <p:pic>
        <p:nvPicPr>
          <p:cNvPr id="3" name="Picture 2">
            <a:extLst>
              <a:ext uri="{FF2B5EF4-FFF2-40B4-BE49-F238E27FC236}">
                <a16:creationId xmlns:a16="http://schemas.microsoft.com/office/drawing/2014/main" id="{A7BB81A3-90B7-2C1A-4170-ADFBD85A2F1B}"/>
              </a:ext>
            </a:extLst>
          </p:cNvPr>
          <p:cNvPicPr>
            <a:picLocks noChangeAspect="1"/>
          </p:cNvPicPr>
          <p:nvPr/>
        </p:nvPicPr>
        <p:blipFill>
          <a:blip r:embed="rId3"/>
          <a:stretch>
            <a:fillRect/>
          </a:stretch>
        </p:blipFill>
        <p:spPr>
          <a:xfrm>
            <a:off x="209265" y="1321307"/>
            <a:ext cx="8377174" cy="4368485"/>
          </a:xfrm>
          <a:prstGeom prst="rect">
            <a:avLst/>
          </a:prstGeom>
        </p:spPr>
      </p:pic>
      <p:sp>
        <p:nvSpPr>
          <p:cNvPr id="7" name="TextBox 6">
            <a:extLst>
              <a:ext uri="{FF2B5EF4-FFF2-40B4-BE49-F238E27FC236}">
                <a16:creationId xmlns:a16="http://schemas.microsoft.com/office/drawing/2014/main" id="{E1AD16CE-C1CA-60CB-C39E-608472B16D46}"/>
              </a:ext>
            </a:extLst>
          </p:cNvPr>
          <p:cNvSpPr txBox="1"/>
          <p:nvPr/>
        </p:nvSpPr>
        <p:spPr>
          <a:xfrm>
            <a:off x="377536" y="6125186"/>
            <a:ext cx="2339031" cy="369332"/>
          </a:xfrm>
          <a:prstGeom prst="rect">
            <a:avLst/>
          </a:prstGeom>
          <a:noFill/>
        </p:spPr>
        <p:txBody>
          <a:bodyPr wrap="square">
            <a:spAutoFit/>
          </a:bodyPr>
          <a:lstStyle/>
          <a:p>
            <a:r>
              <a:rPr lang="en-GB" dirty="0">
                <a:hlinkClick r:id="rId4" action="ppaction://hlinkfile"/>
              </a:rPr>
              <a:t>BCU Mentor Calendar</a:t>
            </a:r>
            <a:endParaRPr lang="en-GB" dirty="0"/>
          </a:p>
        </p:txBody>
      </p:sp>
    </p:spTree>
    <p:extLst>
      <p:ext uri="{BB962C8B-B14F-4D97-AF65-F5344CB8AC3E}">
        <p14:creationId xmlns:p14="http://schemas.microsoft.com/office/powerpoint/2010/main" val="243766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26F63C-8313-4FB9-898D-A16CCCD3FEA4}"/>
              </a:ext>
            </a:extLst>
          </p:cNvPr>
          <p:cNvSpPr>
            <a:spLocks noGrp="1"/>
          </p:cNvSpPr>
          <p:nvPr>
            <p:ph idx="1"/>
          </p:nvPr>
        </p:nvSpPr>
        <p:spPr>
          <a:xfrm>
            <a:off x="484213" y="1253331"/>
            <a:ext cx="10515600" cy="5320724"/>
          </a:xfrm>
        </p:spPr>
        <p:txBody>
          <a:bodyPr>
            <a:normAutofit/>
          </a:bodyPr>
          <a:lstStyle/>
          <a:p>
            <a:r>
              <a:rPr lang="en-GB" dirty="0"/>
              <a:t>BA Year 1 (School Based Training 1)</a:t>
            </a:r>
          </a:p>
          <a:p>
            <a:r>
              <a:rPr lang="en-GB" dirty="0">
                <a:hlinkClick r:id="rId3"/>
              </a:rPr>
              <a:t>Click to access BA 1 Joint School Mentor Briefing Recording </a:t>
            </a:r>
            <a:r>
              <a:rPr lang="en-GB" dirty="0"/>
              <a:t> </a:t>
            </a:r>
          </a:p>
          <a:p>
            <a:r>
              <a:rPr lang="en-GB" dirty="0">
                <a:hlinkClick r:id="rId4"/>
              </a:rPr>
              <a:t>Click to access BA 1 Joint School Mentor Briefing PowerPoint</a:t>
            </a:r>
            <a:r>
              <a:rPr lang="en-GB" dirty="0"/>
              <a:t> </a:t>
            </a:r>
          </a:p>
          <a:p>
            <a:r>
              <a:rPr lang="en-GB" dirty="0"/>
              <a:t>BA Year 2 (School Based Training 2)</a:t>
            </a:r>
          </a:p>
          <a:p>
            <a:r>
              <a:rPr lang="en-GB" dirty="0">
                <a:hlinkClick r:id="rId3"/>
              </a:rPr>
              <a:t>Click to access BA 2 Joint School Mentor Briefing Recording </a:t>
            </a:r>
            <a:r>
              <a:rPr lang="en-GB" dirty="0"/>
              <a:t> </a:t>
            </a:r>
          </a:p>
          <a:p>
            <a:r>
              <a:rPr lang="en-GB" dirty="0">
                <a:hlinkClick r:id="rId4"/>
              </a:rPr>
              <a:t>Click to access BA 2 Joint School Mentor Briefing PowerPoint</a:t>
            </a:r>
            <a:r>
              <a:rPr lang="en-GB" dirty="0"/>
              <a:t> </a:t>
            </a:r>
          </a:p>
          <a:p>
            <a:r>
              <a:rPr lang="en-GB" dirty="0"/>
              <a:t>PGCE (School Based Training 2)</a:t>
            </a:r>
          </a:p>
          <a:p>
            <a:r>
              <a:rPr lang="en-GB" dirty="0">
                <a:hlinkClick r:id="rId5"/>
              </a:rPr>
              <a:t>Click to access PGCE SBT2 School Mentor Briefing PowerPoint</a:t>
            </a:r>
            <a:r>
              <a:rPr lang="en-GB" dirty="0"/>
              <a:t> </a:t>
            </a:r>
          </a:p>
          <a:p>
            <a:pPr marL="0" indent="0">
              <a:buNone/>
            </a:pPr>
            <a:r>
              <a:rPr lang="en-GB" dirty="0"/>
              <a:t>All available on:</a:t>
            </a:r>
          </a:p>
          <a:p>
            <a:pPr marL="0" indent="0">
              <a:buNone/>
            </a:pPr>
            <a:r>
              <a:rPr lang="en-GB" dirty="0">
                <a:hlinkClick r:id="rId6"/>
              </a:rPr>
              <a:t>Placement documents and briefings</a:t>
            </a:r>
            <a:r>
              <a:rPr lang="en-GB" dirty="0"/>
              <a:t> </a:t>
            </a:r>
            <a:endParaRPr lang="en-GB" sz="2800" u="sng" dirty="0"/>
          </a:p>
          <a:p>
            <a:pPr marL="0" indent="0">
              <a:buNone/>
            </a:pPr>
            <a:endParaRPr lang="en-GB" dirty="0"/>
          </a:p>
          <a:p>
            <a:endParaRPr lang="en-GB" dirty="0"/>
          </a:p>
          <a:p>
            <a:endParaRPr lang="en-GB" dirty="0"/>
          </a:p>
        </p:txBody>
      </p:sp>
      <p:sp>
        <p:nvSpPr>
          <p:cNvPr id="7" name="Rounded Rectangle 3">
            <a:extLst>
              <a:ext uri="{FF2B5EF4-FFF2-40B4-BE49-F238E27FC236}">
                <a16:creationId xmlns:a16="http://schemas.microsoft.com/office/drawing/2014/main" id="{6B19A4AB-9F8F-4DBD-85C3-1C45ED399625}"/>
              </a:ext>
            </a:extLst>
          </p:cNvPr>
          <p:cNvSpPr txBox="1">
            <a:spLocks/>
          </p:cNvSpPr>
          <p:nvPr/>
        </p:nvSpPr>
        <p:spPr>
          <a:xfrm>
            <a:off x="220518" y="177281"/>
            <a:ext cx="7749200"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200" b="1" i="0" u="none" strike="noStrike" kern="1200" cap="none" spc="0" normalizeH="0" baseline="0" noProof="0" dirty="0">
                <a:ln>
                  <a:noFill/>
                </a:ln>
                <a:solidFill>
                  <a:srgbClr val="002060"/>
                </a:solidFill>
                <a:effectLst/>
                <a:uLnTx/>
                <a:uFillTx/>
                <a:latin typeface="Calibri" panose="020F0502020204030204"/>
                <a:ea typeface="+mn-ea"/>
                <a:cs typeface="+mn-cs"/>
              </a:rPr>
              <a:t>3. Supporting good mentoring: School Colleague Briefings </a:t>
            </a:r>
          </a:p>
        </p:txBody>
      </p:sp>
    </p:spTree>
    <p:extLst>
      <p:ext uri="{BB962C8B-B14F-4D97-AF65-F5344CB8AC3E}">
        <p14:creationId xmlns:p14="http://schemas.microsoft.com/office/powerpoint/2010/main" val="32077797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E7B1817-E8A7-4B6A-85EE-417BEC5D20FA}" vid="{0811E515-5653-4CFD-8407-9F55761F7358}"/>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ECB78A8-71EB-40EF-B99A-99EECF438232}" vid="{DBB4293E-37B8-46BD-851E-FBE47085B1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1380</TotalTime>
  <Words>3029</Words>
  <Application>Microsoft Office PowerPoint</Application>
  <PresentationFormat>Widescreen</PresentationFormat>
  <Paragraphs>302</Paragraphs>
  <Slides>42</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Aptos</vt:lpstr>
      <vt:lpstr>Arial</vt:lpstr>
      <vt:lpstr>Calibri</vt:lpstr>
      <vt:lpstr>Calibri Light</vt:lpstr>
      <vt:lpstr>Symbol</vt:lpstr>
      <vt:lpstr>1_Office Theme</vt:lpstr>
      <vt:lpstr>2_Office Theme</vt:lpstr>
      <vt:lpstr>CPD 3: New Schools  </vt:lpstr>
      <vt:lpstr>Please add your name and email address to the chat bar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Critical Incident Tripp (1993)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Save the date….</vt:lpstr>
      <vt:lpstr>PowerPoint Presentation</vt:lpstr>
    </vt:vector>
  </TitlesOfParts>
  <Company>Birmingham City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CPD 3: New Schools</dc:title>
  <dc:creator>Anne Whitacre</dc:creator>
  <cp:lastModifiedBy>Anne Whitacre</cp:lastModifiedBy>
  <cp:revision>5</cp:revision>
  <dcterms:created xsi:type="dcterms:W3CDTF">2024-01-21T16:46:28Z</dcterms:created>
  <dcterms:modified xsi:type="dcterms:W3CDTF">2024-01-22T15:46:38Z</dcterms:modified>
</cp:coreProperties>
</file>