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700" r:id="rId2"/>
    <p:sldId id="691" r:id="rId3"/>
    <p:sldId id="535" r:id="rId4"/>
    <p:sldId id="536" r:id="rId5"/>
    <p:sldId id="699" r:id="rId6"/>
    <p:sldId id="381" r:id="rId7"/>
    <p:sldId id="701" r:id="rId8"/>
    <p:sldId id="70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7EC65E-D87C-4E6C-A1D7-679B431272CC}" type="datetimeFigureOut">
              <a:rPr lang="en-GB" smtClean="0"/>
              <a:t>15/11/2023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4851CD-E1F2-402A-8360-100F5F2C9392}" type="slidenum">
              <a:rPr lang="en-GB" smtClean="0"/>
              <a:t>‹#›</a:t>
            </a:fld>
            <a:endParaRPr lang="en-GB"/>
          </a:p>
        </p:txBody>
      </p:sp>
    </p:spTree>
    <p:extLst>
      <p:ext uri="{BB962C8B-B14F-4D97-AF65-F5344CB8AC3E}">
        <p14:creationId xmlns:p14="http://schemas.microsoft.com/office/powerpoint/2010/main" val="4072840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copy of Theme C. You will see that the colour coding as for our Phase 1, Phase 2 and Phase 3 of both our BAQTS and PGCE Curriculum coincides with our Primary Assessment Tracker. Theme C, focusing on subject knowledge looks different to last year as we have combined the evidence for this section with the Subject Specific Development Journal which PGCE Associate Teachers should be sharing with you.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F31C2-B581-43FF-98D3-8D1BE85744B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59663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A9D90-6353-4D98-8603-0426EE7F48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2551E97-C779-442A-B203-79D55F79C5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3BB588E-C4DD-4E51-99A3-8A8F24D34B4F}"/>
              </a:ext>
            </a:extLst>
          </p:cNvPr>
          <p:cNvSpPr>
            <a:spLocks noGrp="1"/>
          </p:cNvSpPr>
          <p:nvPr>
            <p:ph type="dt" sz="half" idx="10"/>
          </p:nvPr>
        </p:nvSpPr>
        <p:spPr/>
        <p:txBody>
          <a:bodyPr/>
          <a:lstStyle/>
          <a:p>
            <a:fld id="{450CE5C3-E188-4E7D-ABD8-8B92D85F961A}" type="datetimeFigureOut">
              <a:rPr lang="en-GB" smtClean="0"/>
              <a:t>15/11/2023</a:t>
            </a:fld>
            <a:endParaRPr lang="en-GB"/>
          </a:p>
        </p:txBody>
      </p:sp>
      <p:sp>
        <p:nvSpPr>
          <p:cNvPr id="5" name="Footer Placeholder 4">
            <a:extLst>
              <a:ext uri="{FF2B5EF4-FFF2-40B4-BE49-F238E27FC236}">
                <a16:creationId xmlns:a16="http://schemas.microsoft.com/office/drawing/2014/main" id="{6C076655-935C-4DAB-8F87-F1C1973491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A9955A-966C-43B4-AD7A-299FA777F627}"/>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8" name="Picture 7">
            <a:extLst>
              <a:ext uri="{FF2B5EF4-FFF2-40B4-BE49-F238E27FC236}">
                <a16:creationId xmlns:a16="http://schemas.microsoft.com/office/drawing/2014/main" id="{B4A89D5C-0D7A-4F26-85D9-C4A8848F4938}"/>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1853553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8200D-D855-4905-ABA4-5E1563331BE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181861-5CB6-4247-A237-C648423A8C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40EB1A-1B37-48CE-B145-588D6F02DB26}"/>
              </a:ext>
            </a:extLst>
          </p:cNvPr>
          <p:cNvSpPr>
            <a:spLocks noGrp="1"/>
          </p:cNvSpPr>
          <p:nvPr>
            <p:ph type="dt" sz="half" idx="10"/>
          </p:nvPr>
        </p:nvSpPr>
        <p:spPr/>
        <p:txBody>
          <a:bodyPr/>
          <a:lstStyle/>
          <a:p>
            <a:fld id="{450CE5C3-E188-4E7D-ABD8-8B92D85F961A}" type="datetimeFigureOut">
              <a:rPr lang="en-GB" smtClean="0"/>
              <a:t>15/11/2023</a:t>
            </a:fld>
            <a:endParaRPr lang="en-GB"/>
          </a:p>
        </p:txBody>
      </p:sp>
      <p:sp>
        <p:nvSpPr>
          <p:cNvPr id="5" name="Footer Placeholder 4">
            <a:extLst>
              <a:ext uri="{FF2B5EF4-FFF2-40B4-BE49-F238E27FC236}">
                <a16:creationId xmlns:a16="http://schemas.microsoft.com/office/drawing/2014/main" id="{27150025-5E3B-4D2B-A2DB-DBDC0F9208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C97731-2E27-450C-9606-34D6F16DF9FD}"/>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7" name="Picture 6">
            <a:extLst>
              <a:ext uri="{FF2B5EF4-FFF2-40B4-BE49-F238E27FC236}">
                <a16:creationId xmlns:a16="http://schemas.microsoft.com/office/drawing/2014/main" id="{BA13D9B6-FF8A-4CE1-BEF2-91E673B52B92}"/>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2923758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1D3577-71A2-4D2A-A1E4-18D6CA03E5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42D5C0-C556-48CE-8A67-E9F3B22E0C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A4FE02-DC2E-4535-81CD-76F8F0334CE9}"/>
              </a:ext>
            </a:extLst>
          </p:cNvPr>
          <p:cNvSpPr>
            <a:spLocks noGrp="1"/>
          </p:cNvSpPr>
          <p:nvPr>
            <p:ph type="dt" sz="half" idx="10"/>
          </p:nvPr>
        </p:nvSpPr>
        <p:spPr/>
        <p:txBody>
          <a:bodyPr/>
          <a:lstStyle/>
          <a:p>
            <a:fld id="{450CE5C3-E188-4E7D-ABD8-8B92D85F961A}" type="datetimeFigureOut">
              <a:rPr lang="en-GB" smtClean="0"/>
              <a:t>15/11/2023</a:t>
            </a:fld>
            <a:endParaRPr lang="en-GB"/>
          </a:p>
        </p:txBody>
      </p:sp>
      <p:sp>
        <p:nvSpPr>
          <p:cNvPr id="5" name="Footer Placeholder 4">
            <a:extLst>
              <a:ext uri="{FF2B5EF4-FFF2-40B4-BE49-F238E27FC236}">
                <a16:creationId xmlns:a16="http://schemas.microsoft.com/office/drawing/2014/main" id="{27447D2C-9A99-43BA-B2AE-E9ECE1CDEE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9A8AE6-BCEC-49E9-ABBB-B098B122C3FC}"/>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7" name="Picture 6">
            <a:extLst>
              <a:ext uri="{FF2B5EF4-FFF2-40B4-BE49-F238E27FC236}">
                <a16:creationId xmlns:a16="http://schemas.microsoft.com/office/drawing/2014/main" id="{C3BE4314-BE52-462A-9555-D557514CB46C}"/>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3372661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C270-8C28-4DF3-A1BE-1B768C5209C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E57AC2-8FB7-4530-8265-3B9B50334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319269-6FD2-4285-AE67-2A466F5125A8}"/>
              </a:ext>
            </a:extLst>
          </p:cNvPr>
          <p:cNvSpPr>
            <a:spLocks noGrp="1"/>
          </p:cNvSpPr>
          <p:nvPr>
            <p:ph type="dt" sz="half" idx="10"/>
          </p:nvPr>
        </p:nvSpPr>
        <p:spPr/>
        <p:txBody>
          <a:bodyPr/>
          <a:lstStyle/>
          <a:p>
            <a:fld id="{450CE5C3-E188-4E7D-ABD8-8B92D85F961A}" type="datetimeFigureOut">
              <a:rPr lang="en-GB" smtClean="0"/>
              <a:t>15/11/2023</a:t>
            </a:fld>
            <a:endParaRPr lang="en-GB"/>
          </a:p>
        </p:txBody>
      </p:sp>
      <p:sp>
        <p:nvSpPr>
          <p:cNvPr id="5" name="Footer Placeholder 4">
            <a:extLst>
              <a:ext uri="{FF2B5EF4-FFF2-40B4-BE49-F238E27FC236}">
                <a16:creationId xmlns:a16="http://schemas.microsoft.com/office/drawing/2014/main" id="{8373E651-F0CA-496F-A936-5538BE6443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963AD0-A34A-42D9-A86B-8F5D09D22D16}"/>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7" name="Picture 6">
            <a:extLst>
              <a:ext uri="{FF2B5EF4-FFF2-40B4-BE49-F238E27FC236}">
                <a16:creationId xmlns:a16="http://schemas.microsoft.com/office/drawing/2014/main" id="{5AD73B05-8BBB-425B-8780-95626CA0A948}"/>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246870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B8C22-9A09-4D3A-A6F4-CCCE3E1B60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0D74862-F2C5-4816-84F2-174FEA8F0A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5ED457-0EA9-4E45-89DB-06C344999F17}"/>
              </a:ext>
            </a:extLst>
          </p:cNvPr>
          <p:cNvSpPr>
            <a:spLocks noGrp="1"/>
          </p:cNvSpPr>
          <p:nvPr>
            <p:ph type="dt" sz="half" idx="10"/>
          </p:nvPr>
        </p:nvSpPr>
        <p:spPr/>
        <p:txBody>
          <a:bodyPr/>
          <a:lstStyle/>
          <a:p>
            <a:fld id="{450CE5C3-E188-4E7D-ABD8-8B92D85F961A}" type="datetimeFigureOut">
              <a:rPr lang="en-GB" smtClean="0"/>
              <a:t>15/11/2023</a:t>
            </a:fld>
            <a:endParaRPr lang="en-GB"/>
          </a:p>
        </p:txBody>
      </p:sp>
      <p:sp>
        <p:nvSpPr>
          <p:cNvPr id="5" name="Footer Placeholder 4">
            <a:extLst>
              <a:ext uri="{FF2B5EF4-FFF2-40B4-BE49-F238E27FC236}">
                <a16:creationId xmlns:a16="http://schemas.microsoft.com/office/drawing/2014/main" id="{E8148CE1-BB90-4D60-A552-3BBDA0BA02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B8BDBB-01FB-4CF7-B70C-A18D95841886}"/>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7" name="Picture 6">
            <a:extLst>
              <a:ext uri="{FF2B5EF4-FFF2-40B4-BE49-F238E27FC236}">
                <a16:creationId xmlns:a16="http://schemas.microsoft.com/office/drawing/2014/main" id="{E3BC8E17-2C9E-4F7A-8586-6D332265C56E}"/>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2050805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FC3BB-1746-488E-8FFD-18DC799BDC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251BD3-5898-4DFD-9BDB-C6E1E12873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67B8041-8BE8-4DD4-B173-DC987882AF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83D1C3A-9A15-4F54-A7D9-CF93A5E11E8F}"/>
              </a:ext>
            </a:extLst>
          </p:cNvPr>
          <p:cNvSpPr>
            <a:spLocks noGrp="1"/>
          </p:cNvSpPr>
          <p:nvPr>
            <p:ph type="dt" sz="half" idx="10"/>
          </p:nvPr>
        </p:nvSpPr>
        <p:spPr/>
        <p:txBody>
          <a:bodyPr/>
          <a:lstStyle/>
          <a:p>
            <a:fld id="{450CE5C3-E188-4E7D-ABD8-8B92D85F961A}" type="datetimeFigureOut">
              <a:rPr lang="en-GB" smtClean="0"/>
              <a:t>15/11/2023</a:t>
            </a:fld>
            <a:endParaRPr lang="en-GB"/>
          </a:p>
        </p:txBody>
      </p:sp>
      <p:sp>
        <p:nvSpPr>
          <p:cNvPr id="6" name="Footer Placeholder 5">
            <a:extLst>
              <a:ext uri="{FF2B5EF4-FFF2-40B4-BE49-F238E27FC236}">
                <a16:creationId xmlns:a16="http://schemas.microsoft.com/office/drawing/2014/main" id="{CAFBD746-6F02-4B3A-8270-3A4E87BF7C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7AB93B-670F-40A0-A153-82DA1431657C}"/>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8" name="Picture 7">
            <a:extLst>
              <a:ext uri="{FF2B5EF4-FFF2-40B4-BE49-F238E27FC236}">
                <a16:creationId xmlns:a16="http://schemas.microsoft.com/office/drawing/2014/main" id="{6E2241B0-8EF7-4DB8-9986-1E5C6C80C214}"/>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893965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62CBD-80BA-41AD-9837-0A297ABFD03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5B0829A-DA13-40DF-9C26-AF0950991D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D4955E-6EB4-4B40-A54D-E5FCAD2DEC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8034645-E1B8-407A-B662-9D19B3CF1A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447228-71D7-4A35-A23D-FC4FDC1EEF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98D3D4D-04E7-48B1-9710-EBF95AD1F8FC}"/>
              </a:ext>
            </a:extLst>
          </p:cNvPr>
          <p:cNvSpPr>
            <a:spLocks noGrp="1"/>
          </p:cNvSpPr>
          <p:nvPr>
            <p:ph type="dt" sz="half" idx="10"/>
          </p:nvPr>
        </p:nvSpPr>
        <p:spPr/>
        <p:txBody>
          <a:bodyPr/>
          <a:lstStyle/>
          <a:p>
            <a:fld id="{450CE5C3-E188-4E7D-ABD8-8B92D85F961A}" type="datetimeFigureOut">
              <a:rPr lang="en-GB" smtClean="0"/>
              <a:t>15/11/2023</a:t>
            </a:fld>
            <a:endParaRPr lang="en-GB"/>
          </a:p>
        </p:txBody>
      </p:sp>
      <p:sp>
        <p:nvSpPr>
          <p:cNvPr id="8" name="Footer Placeholder 7">
            <a:extLst>
              <a:ext uri="{FF2B5EF4-FFF2-40B4-BE49-F238E27FC236}">
                <a16:creationId xmlns:a16="http://schemas.microsoft.com/office/drawing/2014/main" id="{D2667719-5D09-4E09-B3FD-A1AEA9E84B1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18EE642-14D5-40F6-A20E-A45E4A963F78}"/>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10" name="Picture 9">
            <a:extLst>
              <a:ext uri="{FF2B5EF4-FFF2-40B4-BE49-F238E27FC236}">
                <a16:creationId xmlns:a16="http://schemas.microsoft.com/office/drawing/2014/main" id="{41C72F2D-AC6A-40AD-9232-E5277EBC4397}"/>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3337085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A3834-46D5-4EC7-B013-F9F07DAB161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DF51427-4A10-4E7B-85FC-FD1628F266FF}"/>
              </a:ext>
            </a:extLst>
          </p:cNvPr>
          <p:cNvSpPr>
            <a:spLocks noGrp="1"/>
          </p:cNvSpPr>
          <p:nvPr>
            <p:ph type="dt" sz="half" idx="10"/>
          </p:nvPr>
        </p:nvSpPr>
        <p:spPr/>
        <p:txBody>
          <a:bodyPr/>
          <a:lstStyle/>
          <a:p>
            <a:fld id="{450CE5C3-E188-4E7D-ABD8-8B92D85F961A}" type="datetimeFigureOut">
              <a:rPr lang="en-GB" smtClean="0"/>
              <a:t>15/11/2023</a:t>
            </a:fld>
            <a:endParaRPr lang="en-GB"/>
          </a:p>
        </p:txBody>
      </p:sp>
      <p:sp>
        <p:nvSpPr>
          <p:cNvPr id="4" name="Footer Placeholder 3">
            <a:extLst>
              <a:ext uri="{FF2B5EF4-FFF2-40B4-BE49-F238E27FC236}">
                <a16:creationId xmlns:a16="http://schemas.microsoft.com/office/drawing/2014/main" id="{6263BF4F-44FE-4582-8AEE-46BCEBBA1AC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AEB8C61-B705-468C-85C2-60DE1B8C29E1}"/>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6" name="Picture 5">
            <a:extLst>
              <a:ext uri="{FF2B5EF4-FFF2-40B4-BE49-F238E27FC236}">
                <a16:creationId xmlns:a16="http://schemas.microsoft.com/office/drawing/2014/main" id="{D923512A-09D0-411C-B2B5-824FB1FA8FC2}"/>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1890765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C53360-BB54-4A9E-89A1-CA1AB0FB1B65}"/>
              </a:ext>
            </a:extLst>
          </p:cNvPr>
          <p:cNvSpPr>
            <a:spLocks noGrp="1"/>
          </p:cNvSpPr>
          <p:nvPr>
            <p:ph type="dt" sz="half" idx="10"/>
          </p:nvPr>
        </p:nvSpPr>
        <p:spPr/>
        <p:txBody>
          <a:bodyPr/>
          <a:lstStyle/>
          <a:p>
            <a:fld id="{450CE5C3-E188-4E7D-ABD8-8B92D85F961A}" type="datetimeFigureOut">
              <a:rPr lang="en-GB" smtClean="0"/>
              <a:t>15/11/2023</a:t>
            </a:fld>
            <a:endParaRPr lang="en-GB"/>
          </a:p>
        </p:txBody>
      </p:sp>
      <p:sp>
        <p:nvSpPr>
          <p:cNvPr id="3" name="Footer Placeholder 2">
            <a:extLst>
              <a:ext uri="{FF2B5EF4-FFF2-40B4-BE49-F238E27FC236}">
                <a16:creationId xmlns:a16="http://schemas.microsoft.com/office/drawing/2014/main" id="{FCB525BE-E11C-43B4-8597-B786491985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B30DD5B-EFCF-43FE-93A3-2240AEC498DE}"/>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5" name="Picture 4">
            <a:extLst>
              <a:ext uri="{FF2B5EF4-FFF2-40B4-BE49-F238E27FC236}">
                <a16:creationId xmlns:a16="http://schemas.microsoft.com/office/drawing/2014/main" id="{D238593D-791D-4E33-978B-CF99B2B16916}"/>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1097542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A4440-236B-4F0A-9CDF-210C10E146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1A418B-9F6A-411E-ACF0-E4CEE11B26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38EFF62-B908-4A1B-819C-BFA92ED6A5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1EC326-13B2-46F1-914B-7FF87F9BC20F}"/>
              </a:ext>
            </a:extLst>
          </p:cNvPr>
          <p:cNvSpPr>
            <a:spLocks noGrp="1"/>
          </p:cNvSpPr>
          <p:nvPr>
            <p:ph type="dt" sz="half" idx="10"/>
          </p:nvPr>
        </p:nvSpPr>
        <p:spPr/>
        <p:txBody>
          <a:bodyPr/>
          <a:lstStyle/>
          <a:p>
            <a:fld id="{450CE5C3-E188-4E7D-ABD8-8B92D85F961A}" type="datetimeFigureOut">
              <a:rPr lang="en-GB" smtClean="0"/>
              <a:t>15/11/2023</a:t>
            </a:fld>
            <a:endParaRPr lang="en-GB"/>
          </a:p>
        </p:txBody>
      </p:sp>
      <p:sp>
        <p:nvSpPr>
          <p:cNvPr id="6" name="Footer Placeholder 5">
            <a:extLst>
              <a:ext uri="{FF2B5EF4-FFF2-40B4-BE49-F238E27FC236}">
                <a16:creationId xmlns:a16="http://schemas.microsoft.com/office/drawing/2014/main" id="{C3440A65-EBBC-47A7-8811-B4799A95A7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E5DA22-1AF1-4EE5-A641-72C9BF6F4509}"/>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8" name="Picture 7">
            <a:extLst>
              <a:ext uri="{FF2B5EF4-FFF2-40B4-BE49-F238E27FC236}">
                <a16:creationId xmlns:a16="http://schemas.microsoft.com/office/drawing/2014/main" id="{FD365563-2B2A-49B7-8095-AAB9B7CC30BC}"/>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1095035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1F439-0497-4BCD-A37B-E6AF67819F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1A0A0AA-FA7F-4CFE-9DC1-2EA359A9C2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5395210C-6837-43ED-B967-A27E58A6F6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9B1272-3E87-49FA-8A24-B8B78978CF98}"/>
              </a:ext>
            </a:extLst>
          </p:cNvPr>
          <p:cNvSpPr>
            <a:spLocks noGrp="1"/>
          </p:cNvSpPr>
          <p:nvPr>
            <p:ph type="dt" sz="half" idx="10"/>
          </p:nvPr>
        </p:nvSpPr>
        <p:spPr/>
        <p:txBody>
          <a:bodyPr/>
          <a:lstStyle/>
          <a:p>
            <a:fld id="{450CE5C3-E188-4E7D-ABD8-8B92D85F961A}" type="datetimeFigureOut">
              <a:rPr lang="en-GB" smtClean="0"/>
              <a:t>15/11/2023</a:t>
            </a:fld>
            <a:endParaRPr lang="en-GB"/>
          </a:p>
        </p:txBody>
      </p:sp>
      <p:sp>
        <p:nvSpPr>
          <p:cNvPr id="6" name="Footer Placeholder 5">
            <a:extLst>
              <a:ext uri="{FF2B5EF4-FFF2-40B4-BE49-F238E27FC236}">
                <a16:creationId xmlns:a16="http://schemas.microsoft.com/office/drawing/2014/main" id="{F8840D9B-DF79-4B17-A987-17D91D1948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5055D4-EF63-4C9A-8D27-E5C4B663F4D3}"/>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8" name="Picture 7">
            <a:extLst>
              <a:ext uri="{FF2B5EF4-FFF2-40B4-BE49-F238E27FC236}">
                <a16:creationId xmlns:a16="http://schemas.microsoft.com/office/drawing/2014/main" id="{8CFDC64D-838D-4DA5-AA58-872A9CBB7A80}"/>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756440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F4D21-12DB-4400-A0C6-504BF0B8D6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EE6962-5FBB-48A0-ABC8-DBCEBDBF2E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1EFE19-AD11-4339-B036-CE99CB1548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0CE5C3-E188-4E7D-ABD8-8B92D85F961A}" type="datetimeFigureOut">
              <a:rPr lang="en-GB" smtClean="0"/>
              <a:t>15/11/2023</a:t>
            </a:fld>
            <a:endParaRPr lang="en-GB"/>
          </a:p>
        </p:txBody>
      </p:sp>
      <p:sp>
        <p:nvSpPr>
          <p:cNvPr id="5" name="Footer Placeholder 4">
            <a:extLst>
              <a:ext uri="{FF2B5EF4-FFF2-40B4-BE49-F238E27FC236}">
                <a16:creationId xmlns:a16="http://schemas.microsoft.com/office/drawing/2014/main" id="{6CDA2437-94DA-4086-8F04-AE2D009BA3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1AE08D7-40B0-478F-B4F1-F298884DCA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4C903F-AB8D-41ED-9A58-E8573749D6CD}" type="slidenum">
              <a:rPr lang="en-GB" smtClean="0"/>
              <a:t>‹#›</a:t>
            </a:fld>
            <a:endParaRPr lang="en-GB"/>
          </a:p>
        </p:txBody>
      </p:sp>
      <p:pic>
        <p:nvPicPr>
          <p:cNvPr id="7" name="Picture 6">
            <a:extLst>
              <a:ext uri="{FF2B5EF4-FFF2-40B4-BE49-F238E27FC236}">
                <a16:creationId xmlns:a16="http://schemas.microsoft.com/office/drawing/2014/main" id="{806751C8-7B79-490C-9917-69235D0B53D2}"/>
              </a:ext>
            </a:extLst>
          </p:cNvPr>
          <p:cNvPicPr/>
          <p:nvPr userDrawn="1"/>
        </p:nvPicPr>
        <p:blipFill>
          <a:blip r:embed="rId13">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pic>
        <p:nvPicPr>
          <p:cNvPr id="8" name="Picture 7">
            <a:extLst>
              <a:ext uri="{FF2B5EF4-FFF2-40B4-BE49-F238E27FC236}">
                <a16:creationId xmlns:a16="http://schemas.microsoft.com/office/drawing/2014/main" id="{009545E2-05BA-434B-BACA-73F0D2A5607F}"/>
              </a:ext>
            </a:extLst>
          </p:cNvPr>
          <p:cNvPicPr>
            <a:picLocks noChangeAspect="1"/>
          </p:cNvPicPr>
          <p:nvPr userDrawn="1"/>
        </p:nvPicPr>
        <p:blipFill rotWithShape="1">
          <a:blip r:embed="rId14" cstate="screen">
            <a:alphaModFix amt="5000"/>
            <a:extLst>
              <a:ext uri="{28A0092B-C50C-407E-A947-70E740481C1C}">
                <a14:useLocalDpi xmlns:a14="http://schemas.microsoft.com/office/drawing/2010/main"/>
              </a:ext>
            </a:extLst>
          </a:blip>
          <a:srcRect r="17423" b="15777"/>
          <a:stretch/>
        </p:blipFill>
        <p:spPr>
          <a:xfrm>
            <a:off x="4889594" y="0"/>
            <a:ext cx="7302406" cy="6857999"/>
          </a:xfrm>
          <a:prstGeom prst="rect">
            <a:avLst/>
          </a:prstGeom>
        </p:spPr>
      </p:pic>
    </p:spTree>
    <p:extLst>
      <p:ext uri="{BB962C8B-B14F-4D97-AF65-F5344CB8AC3E}">
        <p14:creationId xmlns:p14="http://schemas.microsoft.com/office/powerpoint/2010/main" val="1950575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E0114E-C752-306E-333B-33D5CD5D3731}"/>
              </a:ext>
            </a:extLst>
          </p:cNvPr>
          <p:cNvSpPr txBox="1"/>
          <p:nvPr/>
        </p:nvSpPr>
        <p:spPr>
          <a:xfrm>
            <a:off x="1762125" y="1504950"/>
            <a:ext cx="8772525" cy="3046988"/>
          </a:xfrm>
          <a:prstGeom prst="rect">
            <a:avLst/>
          </a:prstGeom>
          <a:noFill/>
        </p:spPr>
        <p:txBody>
          <a:bodyPr wrap="square" rtlCol="0">
            <a:spAutoFit/>
          </a:bodyPr>
          <a:lstStyle/>
          <a:p>
            <a:pPr algn="ctr"/>
            <a:r>
              <a:rPr lang="en-GB" sz="4800" dirty="0"/>
              <a:t>Supporting Mentors with weekly meetings and target setting </a:t>
            </a:r>
          </a:p>
          <a:p>
            <a:pPr algn="ctr"/>
            <a:endParaRPr lang="en-GB" sz="4800" dirty="0"/>
          </a:p>
          <a:p>
            <a:pPr algn="ctr"/>
            <a:r>
              <a:rPr lang="en-GB" sz="4800" dirty="0"/>
              <a:t>2023-24</a:t>
            </a:r>
          </a:p>
        </p:txBody>
      </p:sp>
    </p:spTree>
    <p:extLst>
      <p:ext uri="{BB962C8B-B14F-4D97-AF65-F5344CB8AC3E}">
        <p14:creationId xmlns:p14="http://schemas.microsoft.com/office/powerpoint/2010/main" val="176321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22244" y="331879"/>
            <a:ext cx="5055010" cy="1364316"/>
          </a:xfrm>
          <a:prstGeom prst="rect">
            <a:avLst/>
          </a:prstGeom>
        </p:spPr>
        <p:txBody>
          <a:bodyPr vert="horz" wrap="square" lIns="0" tIns="10001" rIns="0" bIns="0" rtlCol="0" anchor="ctr">
            <a:spAutoFit/>
          </a:bodyPr>
          <a:lstStyle/>
          <a:p>
            <a:pPr marL="9525" algn="ctr">
              <a:lnSpc>
                <a:spcPct val="100000"/>
              </a:lnSpc>
              <a:spcBef>
                <a:spcPts val="79"/>
              </a:spcBef>
            </a:pPr>
            <a:r>
              <a:rPr spc="-45" dirty="0">
                <a:latin typeface="Calibri Light"/>
                <a:cs typeface="Calibri Light"/>
              </a:rPr>
              <a:t>Weekly</a:t>
            </a:r>
            <a:r>
              <a:rPr spc="-116" dirty="0">
                <a:latin typeface="Calibri Light"/>
                <a:cs typeface="Calibri Light"/>
              </a:rPr>
              <a:t> </a:t>
            </a:r>
            <a:r>
              <a:rPr lang="en-GB" spc="-34" dirty="0">
                <a:latin typeface="Calibri Light"/>
                <a:cs typeface="Calibri Light"/>
              </a:rPr>
              <a:t>Meeting &amp; Target Setting</a:t>
            </a:r>
            <a:endParaRPr dirty="0">
              <a:latin typeface="Calibri Light"/>
              <a:cs typeface="Calibri Light"/>
            </a:endParaRPr>
          </a:p>
        </p:txBody>
      </p:sp>
      <p:sp>
        <p:nvSpPr>
          <p:cNvPr id="5" name="object 3">
            <a:extLst>
              <a:ext uri="{FF2B5EF4-FFF2-40B4-BE49-F238E27FC236}">
                <a16:creationId xmlns:a16="http://schemas.microsoft.com/office/drawing/2014/main" id="{78A3FA50-7FF5-1584-ACF2-8BFDFC4D5553}"/>
              </a:ext>
            </a:extLst>
          </p:cNvPr>
          <p:cNvSpPr txBox="1"/>
          <p:nvPr/>
        </p:nvSpPr>
        <p:spPr>
          <a:xfrm>
            <a:off x="5356568" y="2067715"/>
            <a:ext cx="6025807" cy="3998370"/>
          </a:xfrm>
          <a:prstGeom prst="rect">
            <a:avLst/>
          </a:prstGeom>
        </p:spPr>
        <p:txBody>
          <a:bodyPr vert="horz" wrap="square" lIns="0" tIns="10001" rIns="0" bIns="0" rtlCol="0">
            <a:spAutoFit/>
          </a:bodyPr>
          <a:lstStyle/>
          <a:p>
            <a:pPr marL="180975" marR="3810" lvl="0" indent="-171450" algn="l" defTabSz="914400" rtl="0" eaLnBrk="1" fontAlgn="auto" latinLnBrk="0" hangingPunct="1">
              <a:lnSpc>
                <a:spcPct val="100000"/>
              </a:lnSpc>
              <a:spcBef>
                <a:spcPts val="746"/>
              </a:spcBef>
              <a:spcAft>
                <a:spcPts val="0"/>
              </a:spcAft>
              <a:buClrTx/>
              <a:buSzTx/>
              <a:buFont typeface="Arial MT"/>
              <a:buChar char="•"/>
              <a:tabLst>
                <a:tab pos="180499" algn="l"/>
                <a:tab pos="180975" algn="l"/>
              </a:tabLst>
              <a:defRPr/>
            </a:pPr>
            <a:r>
              <a:rPr kumimoji="0" sz="2400" b="0" i="0" u="none" strike="noStrike" kern="1200" cap="none" spc="-4" normalizeH="0" baseline="0" noProof="0" dirty="0">
                <a:ln>
                  <a:noFill/>
                </a:ln>
                <a:solidFill>
                  <a:prstClr val="black"/>
                </a:solidFill>
                <a:effectLst/>
                <a:uLnTx/>
                <a:uFillTx/>
                <a:latin typeface="Calibri"/>
                <a:ea typeface="+mn-ea"/>
                <a:cs typeface="Calibri"/>
              </a:rPr>
              <a:t>These</a:t>
            </a:r>
            <a:r>
              <a:rPr kumimoji="0" sz="2400" b="0" i="0" u="none" strike="noStrike" kern="1200" cap="none" spc="8" normalizeH="0" baseline="0" noProof="0" dirty="0">
                <a:ln>
                  <a:noFill/>
                </a:ln>
                <a:solidFill>
                  <a:prstClr val="black"/>
                </a:solidFill>
                <a:effectLst/>
                <a:uLnTx/>
                <a:uFillTx/>
                <a:latin typeface="Calibri"/>
                <a:ea typeface="+mn-ea"/>
                <a:cs typeface="Calibri"/>
              </a:rPr>
              <a:t> </a:t>
            </a:r>
            <a:r>
              <a:rPr kumimoji="0" sz="2400" b="0" i="0" u="none" strike="noStrike" kern="1200" cap="none" spc="-4" normalizeH="0" baseline="0" noProof="0" dirty="0">
                <a:ln>
                  <a:noFill/>
                </a:ln>
                <a:solidFill>
                  <a:prstClr val="black"/>
                </a:solidFill>
                <a:effectLst/>
                <a:uLnTx/>
                <a:uFillTx/>
                <a:latin typeface="Calibri"/>
                <a:ea typeface="+mn-ea"/>
                <a:cs typeface="Calibri"/>
              </a:rPr>
              <a:t>meetings</a:t>
            </a:r>
            <a:r>
              <a:rPr kumimoji="0" sz="2400" b="0" i="0" u="none" strike="noStrike" kern="1200" cap="none" spc="8" normalizeH="0" baseline="0" noProof="0" dirty="0">
                <a:ln>
                  <a:noFill/>
                </a:ln>
                <a:solidFill>
                  <a:prstClr val="black"/>
                </a:solidFill>
                <a:effectLst/>
                <a:uLnTx/>
                <a:uFillTx/>
                <a:latin typeface="Calibri"/>
                <a:ea typeface="+mn-ea"/>
                <a:cs typeface="Calibri"/>
              </a:rPr>
              <a:t> </a:t>
            </a:r>
            <a:r>
              <a:rPr kumimoji="0" sz="2400" b="0" i="0" u="none" strike="noStrike" kern="1200" cap="none" spc="-8" normalizeH="0" baseline="0" noProof="0" dirty="0">
                <a:ln>
                  <a:noFill/>
                </a:ln>
                <a:solidFill>
                  <a:prstClr val="black"/>
                </a:solidFill>
                <a:effectLst/>
                <a:uLnTx/>
                <a:uFillTx/>
                <a:latin typeface="Calibri"/>
                <a:ea typeface="+mn-ea"/>
                <a:cs typeface="Calibri"/>
              </a:rPr>
              <a:t>provide</a:t>
            </a:r>
            <a:r>
              <a:rPr kumimoji="0" sz="2400" b="0" i="0" u="none" strike="noStrike" kern="1200" cap="none" spc="4"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an</a:t>
            </a:r>
            <a:r>
              <a:rPr kumimoji="0" sz="2400" b="0" i="0" u="none" strike="noStrike" kern="1200" cap="none" spc="4" normalizeH="0" baseline="0" noProof="0" dirty="0">
                <a:ln>
                  <a:noFill/>
                </a:ln>
                <a:solidFill>
                  <a:prstClr val="black"/>
                </a:solidFill>
                <a:effectLst/>
                <a:uLnTx/>
                <a:uFillTx/>
                <a:latin typeface="Calibri"/>
                <a:ea typeface="+mn-ea"/>
                <a:cs typeface="Calibri"/>
              </a:rPr>
              <a:t> </a:t>
            </a:r>
            <a:r>
              <a:rPr kumimoji="0" sz="2400" b="0" i="0" u="none" strike="noStrike" kern="1200" cap="none" spc="-4" normalizeH="0" baseline="0" noProof="0" dirty="0">
                <a:ln>
                  <a:noFill/>
                </a:ln>
                <a:solidFill>
                  <a:prstClr val="black"/>
                </a:solidFill>
                <a:effectLst/>
                <a:uLnTx/>
                <a:uFillTx/>
                <a:latin typeface="Calibri"/>
                <a:ea typeface="+mn-ea"/>
                <a:cs typeface="Calibri"/>
              </a:rPr>
              <a:t>opportunity</a:t>
            </a:r>
            <a:r>
              <a:rPr kumimoji="0" sz="2400" b="0" i="0" u="none" strike="noStrike" kern="1200" cap="none" spc="-19" normalizeH="0" baseline="0" noProof="0" dirty="0">
                <a:ln>
                  <a:noFill/>
                </a:ln>
                <a:solidFill>
                  <a:prstClr val="black"/>
                </a:solidFill>
                <a:effectLst/>
                <a:uLnTx/>
                <a:uFillTx/>
                <a:latin typeface="Calibri"/>
                <a:ea typeface="+mn-ea"/>
                <a:cs typeface="Calibri"/>
              </a:rPr>
              <a:t> </a:t>
            </a:r>
            <a:r>
              <a:rPr kumimoji="0" sz="2400" b="0" i="0" u="none" strike="noStrike" kern="1200" cap="none" spc="-11" normalizeH="0" baseline="0" noProof="0" dirty="0">
                <a:ln>
                  <a:noFill/>
                </a:ln>
                <a:solidFill>
                  <a:prstClr val="black"/>
                </a:solidFill>
                <a:effectLst/>
                <a:uLnTx/>
                <a:uFillTx/>
                <a:latin typeface="Calibri"/>
                <a:ea typeface="+mn-ea"/>
                <a:cs typeface="Calibri"/>
              </a:rPr>
              <a:t>to</a:t>
            </a:r>
            <a:r>
              <a:rPr kumimoji="0" sz="2400" b="0" i="0" u="none" strike="noStrike" kern="1200" cap="none" spc="4" normalizeH="0" baseline="0" noProof="0" dirty="0">
                <a:ln>
                  <a:noFill/>
                </a:ln>
                <a:solidFill>
                  <a:prstClr val="black"/>
                </a:solidFill>
                <a:effectLst/>
                <a:uLnTx/>
                <a:uFillTx/>
                <a:latin typeface="Calibri"/>
                <a:ea typeface="+mn-ea"/>
                <a:cs typeface="Calibri"/>
              </a:rPr>
              <a:t> </a:t>
            </a:r>
            <a:r>
              <a:rPr kumimoji="0" sz="2400" b="0" i="0" u="none" strike="noStrike" kern="1200" cap="none" spc="-4" normalizeH="0" baseline="0" noProof="0" dirty="0">
                <a:ln>
                  <a:noFill/>
                </a:ln>
                <a:solidFill>
                  <a:prstClr val="black"/>
                </a:solidFill>
                <a:effectLst/>
                <a:uLnTx/>
                <a:uFillTx/>
                <a:latin typeface="Calibri"/>
                <a:ea typeface="+mn-ea"/>
                <a:cs typeface="Calibri"/>
              </a:rPr>
              <a:t>identify</a:t>
            </a:r>
            <a:r>
              <a:rPr kumimoji="0" sz="2400" b="0" i="0" u="none" strike="noStrike" kern="1200" cap="none" spc="8" normalizeH="0" baseline="0" noProof="0" dirty="0">
                <a:ln>
                  <a:noFill/>
                </a:ln>
                <a:solidFill>
                  <a:prstClr val="black"/>
                </a:solidFill>
                <a:effectLst/>
                <a:uLnTx/>
                <a:uFillTx/>
                <a:latin typeface="Calibri"/>
                <a:ea typeface="+mn-ea"/>
                <a:cs typeface="Calibri"/>
              </a:rPr>
              <a:t> </a:t>
            </a:r>
            <a:r>
              <a:rPr kumimoji="0" sz="2400" b="0" i="0" u="none" strike="noStrike" kern="1200" cap="none" spc="-8" normalizeH="0" baseline="0" noProof="0" dirty="0">
                <a:ln>
                  <a:noFill/>
                </a:ln>
                <a:solidFill>
                  <a:prstClr val="black"/>
                </a:solidFill>
                <a:effectLst/>
                <a:uLnTx/>
                <a:uFillTx/>
                <a:latin typeface="Calibri"/>
                <a:ea typeface="+mn-ea"/>
                <a:cs typeface="Calibri"/>
              </a:rPr>
              <a:t>what</a:t>
            </a:r>
            <a:r>
              <a:rPr kumimoji="0" sz="2400" b="0" i="0" u="none" strike="noStrike" kern="1200" cap="none" spc="8" normalizeH="0" baseline="0" noProof="0" dirty="0">
                <a:ln>
                  <a:noFill/>
                </a:ln>
                <a:solidFill>
                  <a:prstClr val="black"/>
                </a:solidFill>
                <a:effectLst/>
                <a:uLnTx/>
                <a:uFillTx/>
                <a:latin typeface="Calibri"/>
                <a:ea typeface="+mn-ea"/>
                <a:cs typeface="Calibri"/>
              </a:rPr>
              <a:t> </a:t>
            </a:r>
            <a:r>
              <a:rPr kumimoji="0" lang="en-GB" sz="2400" b="0" i="0" u="none" strike="noStrike" kern="1200" cap="none" spc="8" normalizeH="0" baseline="0" noProof="0" dirty="0">
                <a:ln>
                  <a:noFill/>
                </a:ln>
                <a:solidFill>
                  <a:prstClr val="black"/>
                </a:solidFill>
                <a:effectLst/>
                <a:uLnTx/>
                <a:uFillTx/>
                <a:latin typeface="Calibri"/>
                <a:ea typeface="+mn-ea"/>
                <a:cs typeface="Calibri"/>
              </a:rPr>
              <a:t>has been</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4" normalizeH="0" baseline="0" noProof="0" dirty="0">
                <a:ln>
                  <a:noFill/>
                </a:ln>
                <a:solidFill>
                  <a:prstClr val="black"/>
                </a:solidFill>
                <a:effectLst/>
                <a:uLnTx/>
                <a:uFillTx/>
                <a:latin typeface="Calibri"/>
                <a:ea typeface="+mn-ea"/>
                <a:cs typeface="Calibri"/>
              </a:rPr>
              <a:t>learnt</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and </a:t>
            </a:r>
            <a:r>
              <a:rPr kumimoji="0" sz="2400" b="0" i="0" u="none" strike="noStrike" kern="1200" cap="none" spc="-330" normalizeH="0" baseline="0" noProof="0" dirty="0">
                <a:ln>
                  <a:noFill/>
                </a:ln>
                <a:solidFill>
                  <a:prstClr val="black"/>
                </a:solidFill>
                <a:effectLst/>
                <a:uLnTx/>
                <a:uFillTx/>
                <a:latin typeface="Calibri"/>
                <a:ea typeface="+mn-ea"/>
                <a:cs typeface="Calibri"/>
              </a:rPr>
              <a:t> </a:t>
            </a:r>
            <a:r>
              <a:rPr kumimoji="0" sz="2400" b="0" i="0" u="none" strike="noStrike" kern="1200" cap="none" spc="-4" normalizeH="0" baseline="0" noProof="0" dirty="0">
                <a:ln>
                  <a:noFill/>
                </a:ln>
                <a:solidFill>
                  <a:prstClr val="black"/>
                </a:solidFill>
                <a:effectLst/>
                <a:uLnTx/>
                <a:uFillTx/>
                <a:latin typeface="Calibri"/>
                <a:ea typeface="+mn-ea"/>
                <a:cs typeface="Calibri"/>
              </a:rPr>
              <a:t>how </a:t>
            </a:r>
            <a:r>
              <a:rPr kumimoji="0" lang="en-GB" sz="2400" b="0" i="0" u="none" strike="noStrike" kern="1200" cap="none" spc="-4" normalizeH="0" baseline="0" noProof="0" dirty="0">
                <a:ln>
                  <a:noFill/>
                </a:ln>
                <a:solidFill>
                  <a:prstClr val="black"/>
                </a:solidFill>
                <a:effectLst/>
                <a:uLnTx/>
                <a:uFillTx/>
                <a:latin typeface="Calibri"/>
                <a:ea typeface="+mn-ea"/>
                <a:cs typeface="Calibri"/>
              </a:rPr>
              <a:t>the Associate Teachers has</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4" normalizeH="0" baseline="0" noProof="0" dirty="0">
                <a:ln>
                  <a:noFill/>
                </a:ln>
                <a:solidFill>
                  <a:prstClr val="black"/>
                </a:solidFill>
                <a:effectLst/>
                <a:uLnTx/>
                <a:uFillTx/>
                <a:latin typeface="Calibri"/>
                <a:ea typeface="+mn-ea"/>
                <a:cs typeface="Calibri"/>
              </a:rPr>
              <a:t>learnt </a:t>
            </a:r>
            <a:r>
              <a:rPr kumimoji="0" sz="2400" b="0" i="0" u="none" strike="noStrike" kern="1200" cap="none" spc="0" normalizeH="0" baseline="0" noProof="0" dirty="0">
                <a:ln>
                  <a:noFill/>
                </a:ln>
                <a:solidFill>
                  <a:prstClr val="black"/>
                </a:solidFill>
                <a:effectLst/>
                <a:uLnTx/>
                <a:uFillTx/>
                <a:latin typeface="Calibri"/>
                <a:ea typeface="+mn-ea"/>
                <a:cs typeface="Calibri"/>
              </a:rPr>
              <a:t>it.</a:t>
            </a:r>
            <a:r>
              <a:rPr kumimoji="0" sz="2400" b="0" i="0" u="none" strike="noStrike" kern="1200" cap="none" spc="4" normalizeH="0" baseline="0" noProof="0" dirty="0">
                <a:ln>
                  <a:noFill/>
                </a:ln>
                <a:solidFill>
                  <a:prstClr val="black"/>
                </a:solidFill>
                <a:effectLst/>
                <a:uLnTx/>
                <a:uFillTx/>
                <a:latin typeface="Calibri"/>
                <a:ea typeface="+mn-ea"/>
                <a:cs typeface="Calibri"/>
              </a:rPr>
              <a:t> </a:t>
            </a:r>
            <a:endParaRPr kumimoji="0" lang="en-GB" sz="2400" b="0" i="0" u="none" strike="noStrike" kern="1200" cap="none" spc="4" normalizeH="0" baseline="0" noProof="0" dirty="0">
              <a:ln>
                <a:noFill/>
              </a:ln>
              <a:solidFill>
                <a:prstClr val="black"/>
              </a:solidFill>
              <a:effectLst/>
              <a:uLnTx/>
              <a:uFillTx/>
              <a:latin typeface="Calibri"/>
              <a:ea typeface="+mn-ea"/>
              <a:cs typeface="Calibri"/>
            </a:endParaRPr>
          </a:p>
          <a:p>
            <a:pPr marL="180975" marR="3810" lvl="0" indent="-171450" algn="l" defTabSz="914400" rtl="0" eaLnBrk="1" fontAlgn="auto" latinLnBrk="0" hangingPunct="1">
              <a:lnSpc>
                <a:spcPct val="100000"/>
              </a:lnSpc>
              <a:spcBef>
                <a:spcPts val="746"/>
              </a:spcBef>
              <a:spcAft>
                <a:spcPts val="0"/>
              </a:spcAft>
              <a:buClrTx/>
              <a:buSzTx/>
              <a:buFont typeface="Arial MT"/>
              <a:buChar char="•"/>
              <a:tabLst>
                <a:tab pos="180499" algn="l"/>
                <a:tab pos="180975" algn="l"/>
              </a:tabLst>
              <a:defRPr/>
            </a:pPr>
            <a:r>
              <a:rPr kumimoji="0" sz="2400" b="0" i="0" u="none" strike="noStrike" kern="1200" cap="none" spc="0" normalizeH="0" baseline="0" noProof="0" dirty="0">
                <a:ln>
                  <a:noFill/>
                </a:ln>
                <a:solidFill>
                  <a:prstClr val="black"/>
                </a:solidFill>
                <a:effectLst/>
                <a:uLnTx/>
                <a:uFillTx/>
                <a:latin typeface="Calibri"/>
                <a:ea typeface="+mn-ea"/>
                <a:cs typeface="Calibri"/>
              </a:rPr>
              <a:t>It is </a:t>
            </a:r>
            <a:r>
              <a:rPr kumimoji="0" sz="2400" b="0" i="0" u="none" strike="noStrike" kern="1200" cap="none" spc="-4" normalizeH="0" baseline="0" noProof="0" dirty="0">
                <a:ln>
                  <a:noFill/>
                </a:ln>
                <a:solidFill>
                  <a:prstClr val="black"/>
                </a:solidFill>
                <a:effectLst/>
                <a:uLnTx/>
                <a:uFillTx/>
                <a:latin typeface="Calibri"/>
                <a:ea typeface="+mn-ea"/>
                <a:cs typeface="Calibri"/>
              </a:rPr>
              <a:t>also </a:t>
            </a:r>
            <a:r>
              <a:rPr kumimoji="0" sz="2400" b="0" i="0" u="none" strike="noStrike" kern="1200" cap="none" spc="0" normalizeH="0" baseline="0" noProof="0" dirty="0">
                <a:ln>
                  <a:noFill/>
                </a:ln>
                <a:solidFill>
                  <a:prstClr val="black"/>
                </a:solidFill>
                <a:effectLst/>
                <a:uLnTx/>
                <a:uFillTx/>
                <a:latin typeface="Calibri"/>
                <a:ea typeface="+mn-ea"/>
                <a:cs typeface="Calibri"/>
              </a:rPr>
              <a:t>an </a:t>
            </a:r>
            <a:r>
              <a:rPr kumimoji="0" sz="2400" b="0" i="0" u="none" strike="noStrike" kern="1200" cap="none" spc="-4" normalizeH="0" baseline="0" noProof="0" dirty="0">
                <a:ln>
                  <a:noFill/>
                </a:ln>
                <a:solidFill>
                  <a:prstClr val="black"/>
                </a:solidFill>
                <a:effectLst/>
                <a:uLnTx/>
                <a:uFillTx/>
                <a:latin typeface="Calibri"/>
                <a:ea typeface="+mn-ea"/>
                <a:cs typeface="Calibri"/>
              </a:rPr>
              <a:t>opportunity </a:t>
            </a:r>
            <a:r>
              <a:rPr kumimoji="0" sz="2400" b="0" i="0" u="none" strike="noStrike" kern="1200" cap="none" spc="-11" normalizeH="0" baseline="0" noProof="0" dirty="0">
                <a:ln>
                  <a:noFill/>
                </a:ln>
                <a:solidFill>
                  <a:prstClr val="black"/>
                </a:solidFill>
                <a:effectLst/>
                <a:uLnTx/>
                <a:uFillTx/>
                <a:latin typeface="Calibri"/>
                <a:ea typeface="+mn-ea"/>
                <a:cs typeface="Calibri"/>
              </a:rPr>
              <a:t>to </a:t>
            </a:r>
            <a:r>
              <a:rPr kumimoji="0" sz="2400" b="0" i="0" u="none" strike="noStrike" kern="1200" cap="none" spc="0" normalizeH="0" baseline="0" noProof="0" dirty="0">
                <a:ln>
                  <a:noFill/>
                </a:ln>
                <a:solidFill>
                  <a:prstClr val="black"/>
                </a:solidFill>
                <a:effectLst/>
                <a:uLnTx/>
                <a:uFillTx/>
                <a:latin typeface="Calibri"/>
                <a:ea typeface="+mn-ea"/>
                <a:cs typeface="Calibri"/>
              </a:rPr>
              <a:t>discuss </a:t>
            </a:r>
            <a:r>
              <a:rPr kumimoji="0" sz="2400" b="0" i="0" u="none" strike="noStrike" kern="1200" cap="none" spc="-8" normalizeH="0" baseline="0" noProof="0" dirty="0">
                <a:ln>
                  <a:noFill/>
                </a:ln>
                <a:solidFill>
                  <a:prstClr val="black"/>
                </a:solidFill>
                <a:effectLst/>
                <a:uLnTx/>
                <a:uFillTx/>
                <a:latin typeface="Calibri"/>
                <a:ea typeface="+mn-ea"/>
                <a:cs typeface="Calibri"/>
              </a:rPr>
              <a:t>strengths</a:t>
            </a:r>
            <a:r>
              <a:rPr kumimoji="0" sz="2400" b="0" i="0" u="none" strike="noStrike" kern="1200" cap="none" spc="8"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and</a:t>
            </a:r>
            <a:r>
              <a:rPr kumimoji="0" sz="2400" b="0" i="0" u="none" strike="noStrike" kern="1200" cap="none" spc="-8" normalizeH="0" baseline="0" noProof="0" dirty="0">
                <a:ln>
                  <a:noFill/>
                </a:ln>
                <a:solidFill>
                  <a:prstClr val="black"/>
                </a:solidFill>
                <a:effectLst/>
                <a:uLnTx/>
                <a:uFillTx/>
                <a:latin typeface="Calibri"/>
                <a:ea typeface="+mn-ea"/>
                <a:cs typeface="Calibri"/>
              </a:rPr>
              <a:t> </a:t>
            </a:r>
            <a:r>
              <a:rPr kumimoji="0" sz="2400" b="0" i="0" u="none" strike="noStrike" kern="1200" cap="none" spc="-4" normalizeH="0" baseline="0" noProof="0" dirty="0">
                <a:ln>
                  <a:noFill/>
                </a:ln>
                <a:solidFill>
                  <a:prstClr val="black"/>
                </a:solidFill>
                <a:effectLst/>
                <a:uLnTx/>
                <a:uFillTx/>
                <a:latin typeface="Calibri"/>
                <a:ea typeface="+mn-ea"/>
                <a:cs typeface="Calibri"/>
              </a:rPr>
              <a:t>skills,</a:t>
            </a:r>
            <a:r>
              <a:rPr kumimoji="0" sz="2400" b="0" i="0" u="none" strike="noStrike" kern="1200" cap="none" spc="26" normalizeH="0" baseline="0" noProof="0" dirty="0">
                <a:ln>
                  <a:noFill/>
                </a:ln>
                <a:solidFill>
                  <a:prstClr val="black"/>
                </a:solidFill>
                <a:effectLst/>
                <a:uLnTx/>
                <a:uFillTx/>
                <a:latin typeface="Calibri"/>
                <a:ea typeface="+mn-ea"/>
                <a:cs typeface="Calibri"/>
              </a:rPr>
              <a:t> </a:t>
            </a:r>
            <a:r>
              <a:rPr kumimoji="0" sz="2400" b="0" i="0" u="none" strike="noStrike" kern="1200" cap="none" spc="-4" normalizeH="0" baseline="0" noProof="0" dirty="0">
                <a:ln>
                  <a:noFill/>
                </a:ln>
                <a:solidFill>
                  <a:prstClr val="black"/>
                </a:solidFill>
                <a:effectLst/>
                <a:uLnTx/>
                <a:uFillTx/>
                <a:latin typeface="Calibri"/>
                <a:ea typeface="+mn-ea"/>
                <a:cs typeface="Calibri"/>
              </a:rPr>
              <a:t>knowledge</a:t>
            </a:r>
            <a:r>
              <a:rPr kumimoji="0" sz="2400" b="0" i="0" u="none" strike="noStrike" kern="1200" cap="none" spc="-19"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and</a:t>
            </a:r>
            <a:r>
              <a:rPr kumimoji="0" sz="2400" b="0" i="0" u="none" strike="noStrike" kern="1200" cap="none" spc="-4" normalizeH="0" baseline="0" noProof="0" dirty="0">
                <a:ln>
                  <a:noFill/>
                </a:ln>
                <a:solidFill>
                  <a:prstClr val="black"/>
                </a:solidFill>
                <a:effectLst/>
                <a:uLnTx/>
                <a:uFillTx/>
                <a:latin typeface="Calibri"/>
                <a:ea typeface="+mn-ea"/>
                <a:cs typeface="Calibri"/>
              </a:rPr>
              <a:t> practice</a:t>
            </a:r>
            <a:r>
              <a:rPr kumimoji="0" sz="2400" b="0" i="0" u="none" strike="noStrike" kern="1200" cap="none" spc="-26" normalizeH="0" baseline="0" noProof="0" dirty="0">
                <a:ln>
                  <a:noFill/>
                </a:ln>
                <a:solidFill>
                  <a:prstClr val="black"/>
                </a:solidFill>
                <a:effectLst/>
                <a:uLnTx/>
                <a:uFillTx/>
                <a:latin typeface="Calibri"/>
                <a:ea typeface="+mn-ea"/>
                <a:cs typeface="Calibri"/>
              </a:rPr>
              <a:t> </a:t>
            </a:r>
            <a:r>
              <a:rPr kumimoji="0" sz="2400" b="0" i="0" u="none" strike="noStrike" kern="1200" cap="none" spc="-4" normalizeH="0" baseline="0" noProof="0" dirty="0">
                <a:ln>
                  <a:noFill/>
                </a:ln>
                <a:solidFill>
                  <a:prstClr val="black"/>
                </a:solidFill>
                <a:effectLst/>
                <a:uLnTx/>
                <a:uFillTx/>
                <a:latin typeface="Calibri"/>
                <a:ea typeface="+mn-ea"/>
                <a:cs typeface="Calibri"/>
              </a:rPr>
              <a:t>need</a:t>
            </a:r>
            <a:r>
              <a:rPr kumimoji="0" lang="en-GB" sz="2400" b="0" i="0" u="none" strike="noStrike" kern="1200" cap="none" spc="-4" normalizeH="0" baseline="0" noProof="0" dirty="0">
                <a:ln>
                  <a:noFill/>
                </a:ln>
                <a:solidFill>
                  <a:prstClr val="black"/>
                </a:solidFill>
                <a:effectLst/>
                <a:uLnTx/>
                <a:uFillTx/>
                <a:latin typeface="Calibri"/>
                <a:ea typeface="+mn-ea"/>
                <a:cs typeface="Calibri"/>
              </a:rPr>
              <a:t>ed</a:t>
            </a:r>
            <a:r>
              <a:rPr kumimoji="0" sz="2400" b="0" i="0" u="none" strike="noStrike" kern="1200" cap="none" spc="4" normalizeH="0" baseline="0" noProof="0" dirty="0">
                <a:ln>
                  <a:noFill/>
                </a:ln>
                <a:solidFill>
                  <a:prstClr val="black"/>
                </a:solidFill>
                <a:effectLst/>
                <a:uLnTx/>
                <a:uFillTx/>
                <a:latin typeface="Calibri"/>
                <a:ea typeface="+mn-ea"/>
                <a:cs typeface="Calibri"/>
              </a:rPr>
              <a:t> </a:t>
            </a:r>
            <a:r>
              <a:rPr kumimoji="0" sz="2400" b="0" i="0" u="none" strike="noStrike" kern="1200" cap="none" spc="-11" normalizeH="0" baseline="0" noProof="0" dirty="0">
                <a:ln>
                  <a:noFill/>
                </a:ln>
                <a:solidFill>
                  <a:prstClr val="black"/>
                </a:solidFill>
                <a:effectLst/>
                <a:uLnTx/>
                <a:uFillTx/>
                <a:latin typeface="Calibri"/>
                <a:ea typeface="+mn-ea"/>
                <a:cs typeface="Calibri"/>
              </a:rPr>
              <a:t>to </a:t>
            </a:r>
            <a:r>
              <a:rPr kumimoji="0" sz="2400" b="0" i="0" u="none" strike="noStrike" kern="1200" cap="none" spc="-8" normalizeH="0" baseline="0" noProof="0" dirty="0">
                <a:ln>
                  <a:noFill/>
                </a:ln>
                <a:solidFill>
                  <a:prstClr val="black"/>
                </a:solidFill>
                <a:effectLst/>
                <a:uLnTx/>
                <a:uFillTx/>
                <a:latin typeface="Calibri"/>
                <a:ea typeface="+mn-ea"/>
                <a:cs typeface="Calibri"/>
              </a:rPr>
              <a:t> develop.</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180975" marR="0" lvl="0" indent="-171450" algn="l" defTabSz="914400" rtl="0" eaLnBrk="1" fontAlgn="auto" latinLnBrk="0" hangingPunct="1">
              <a:lnSpc>
                <a:spcPct val="100000"/>
              </a:lnSpc>
              <a:spcBef>
                <a:spcPts val="750"/>
              </a:spcBef>
              <a:spcAft>
                <a:spcPts val="0"/>
              </a:spcAft>
              <a:buClrTx/>
              <a:buSzTx/>
              <a:buFont typeface="Arial MT"/>
              <a:buChar char="•"/>
              <a:tabLst>
                <a:tab pos="180499" algn="l"/>
                <a:tab pos="180975" algn="l"/>
              </a:tabLst>
              <a:defRPr/>
            </a:pPr>
            <a:r>
              <a:rPr kumimoji="0" sz="2400" b="0" i="0" u="none" strike="noStrike" kern="1200" cap="none" spc="-11" normalizeH="0" baseline="0" noProof="0" dirty="0">
                <a:ln>
                  <a:noFill/>
                </a:ln>
                <a:solidFill>
                  <a:prstClr val="black"/>
                </a:solidFill>
                <a:effectLst/>
                <a:uLnTx/>
                <a:uFillTx/>
                <a:latin typeface="Calibri"/>
                <a:ea typeface="+mn-ea"/>
                <a:cs typeface="Calibri"/>
              </a:rPr>
              <a:t>Review</a:t>
            </a:r>
            <a:r>
              <a:rPr kumimoji="0" sz="2400" b="0" i="0" u="none" strike="noStrike" kern="1200" cap="none" spc="0" normalizeH="0" baseline="0" noProof="0" dirty="0">
                <a:ln>
                  <a:noFill/>
                </a:ln>
                <a:solidFill>
                  <a:prstClr val="black"/>
                </a:solidFill>
                <a:effectLst/>
                <a:uLnTx/>
                <a:uFillTx/>
                <a:latin typeface="Calibri"/>
                <a:ea typeface="+mn-ea"/>
                <a:cs typeface="Calibri"/>
              </a:rPr>
              <a:t> </a:t>
            </a:r>
            <a:r>
              <a:rPr kumimoji="0" sz="2400" b="0" i="0" u="none" strike="noStrike" kern="1200" cap="none" spc="-11" normalizeH="0" baseline="0" noProof="0" dirty="0">
                <a:ln>
                  <a:noFill/>
                </a:ln>
                <a:solidFill>
                  <a:prstClr val="black"/>
                </a:solidFill>
                <a:effectLst/>
                <a:uLnTx/>
                <a:uFillTx/>
                <a:latin typeface="Calibri"/>
                <a:ea typeface="+mn-ea"/>
                <a:cs typeface="Calibri"/>
              </a:rPr>
              <a:t>targets</a:t>
            </a:r>
            <a:r>
              <a:rPr kumimoji="0" sz="2400" b="0" i="0" u="none" strike="noStrike" kern="1200" cap="none" spc="11" normalizeH="0" baseline="0" noProof="0" dirty="0">
                <a:ln>
                  <a:noFill/>
                </a:ln>
                <a:solidFill>
                  <a:prstClr val="black"/>
                </a:solidFill>
                <a:effectLst/>
                <a:uLnTx/>
                <a:uFillTx/>
                <a:latin typeface="Calibri"/>
                <a:ea typeface="+mn-ea"/>
                <a:cs typeface="Calibri"/>
              </a:rPr>
              <a:t> </a:t>
            </a:r>
            <a:r>
              <a:rPr kumimoji="0" sz="2400" b="0" i="0" u="none" strike="noStrike" kern="1200" cap="none" spc="-8" normalizeH="0" baseline="0" noProof="0" dirty="0">
                <a:ln>
                  <a:noFill/>
                </a:ln>
                <a:solidFill>
                  <a:prstClr val="black"/>
                </a:solidFill>
                <a:effectLst/>
                <a:uLnTx/>
                <a:uFillTx/>
                <a:latin typeface="Calibri"/>
                <a:ea typeface="+mn-ea"/>
                <a:cs typeface="Calibri"/>
              </a:rPr>
              <a:t>set</a:t>
            </a:r>
            <a:r>
              <a:rPr kumimoji="0" sz="2400" b="0" i="0" u="none" strike="noStrike" kern="1200" cap="none" spc="4" normalizeH="0" baseline="0" noProof="0" dirty="0">
                <a:ln>
                  <a:noFill/>
                </a:ln>
                <a:solidFill>
                  <a:prstClr val="black"/>
                </a:solidFill>
                <a:effectLst/>
                <a:uLnTx/>
                <a:uFillTx/>
                <a:latin typeface="Calibri"/>
                <a:ea typeface="+mn-ea"/>
                <a:cs typeface="Calibri"/>
              </a:rPr>
              <a:t> </a:t>
            </a:r>
            <a:r>
              <a:rPr kumimoji="0" sz="2400" b="0" i="0" u="none" strike="noStrike" kern="1200" cap="none" spc="-8" normalizeH="0" baseline="0" noProof="0" dirty="0">
                <a:ln>
                  <a:noFill/>
                </a:ln>
                <a:solidFill>
                  <a:prstClr val="black"/>
                </a:solidFill>
                <a:effectLst/>
                <a:uLnTx/>
                <a:uFillTx/>
                <a:latin typeface="Calibri"/>
                <a:ea typeface="+mn-ea"/>
                <a:cs typeface="Calibri"/>
              </a:rPr>
              <a:t>from</a:t>
            </a:r>
            <a:r>
              <a:rPr kumimoji="0" sz="2400" b="0" i="0" u="none" strike="noStrike" kern="1200" cap="none" spc="0" normalizeH="0" baseline="0" noProof="0" dirty="0">
                <a:ln>
                  <a:noFill/>
                </a:ln>
                <a:solidFill>
                  <a:prstClr val="black"/>
                </a:solidFill>
                <a:effectLst/>
                <a:uLnTx/>
                <a:uFillTx/>
                <a:latin typeface="Calibri"/>
                <a:ea typeface="+mn-ea"/>
                <a:cs typeface="Calibri"/>
              </a:rPr>
              <a:t> the</a:t>
            </a:r>
            <a:r>
              <a:rPr kumimoji="0" sz="2400" b="0" i="0" u="none" strike="noStrike" kern="1200" cap="none" spc="4" normalizeH="0" baseline="0" noProof="0" dirty="0">
                <a:ln>
                  <a:noFill/>
                </a:ln>
                <a:solidFill>
                  <a:prstClr val="black"/>
                </a:solidFill>
                <a:effectLst/>
                <a:uLnTx/>
                <a:uFillTx/>
                <a:latin typeface="Calibri"/>
                <a:ea typeface="+mn-ea"/>
                <a:cs typeface="Calibri"/>
              </a:rPr>
              <a:t> </a:t>
            </a:r>
            <a:r>
              <a:rPr kumimoji="0" sz="2400" b="0" i="0" u="none" strike="noStrike" kern="1200" cap="none" spc="-4" normalizeH="0" baseline="0" noProof="0" dirty="0">
                <a:ln>
                  <a:noFill/>
                </a:ln>
                <a:solidFill>
                  <a:prstClr val="black"/>
                </a:solidFill>
                <a:effectLst/>
                <a:uLnTx/>
                <a:uFillTx/>
                <a:latin typeface="Calibri"/>
                <a:ea typeface="+mn-ea"/>
                <a:cs typeface="Calibri"/>
              </a:rPr>
              <a:t>week</a:t>
            </a:r>
            <a:r>
              <a:rPr kumimoji="0" sz="2400" b="0" i="0" u="none" strike="noStrike" kern="1200" cap="none" spc="4" normalizeH="0" baseline="0" noProof="0" dirty="0">
                <a:ln>
                  <a:noFill/>
                </a:ln>
                <a:solidFill>
                  <a:prstClr val="black"/>
                </a:solidFill>
                <a:effectLst/>
                <a:uLnTx/>
                <a:uFillTx/>
                <a:latin typeface="Calibri"/>
                <a:ea typeface="+mn-ea"/>
                <a:cs typeface="Calibri"/>
              </a:rPr>
              <a:t> </a:t>
            </a:r>
            <a:r>
              <a:rPr kumimoji="0" sz="2400" b="0" i="0" u="none" strike="noStrike" kern="1200" cap="none" spc="-11" normalizeH="0" baseline="0" noProof="0" dirty="0">
                <a:ln>
                  <a:noFill/>
                </a:ln>
                <a:solidFill>
                  <a:prstClr val="black"/>
                </a:solidFill>
                <a:effectLst/>
                <a:uLnTx/>
                <a:uFillTx/>
                <a:latin typeface="Calibri"/>
                <a:ea typeface="+mn-ea"/>
                <a:cs typeface="Calibri"/>
              </a:rPr>
              <a:t>before </a:t>
            </a:r>
            <a:r>
              <a:rPr kumimoji="0" sz="2400" b="0" i="0" u="none" strike="noStrike" kern="1200" cap="none" spc="0" normalizeH="0" baseline="0" noProof="0" dirty="0">
                <a:ln>
                  <a:noFill/>
                </a:ln>
                <a:solidFill>
                  <a:prstClr val="black"/>
                </a:solidFill>
                <a:effectLst/>
                <a:uLnTx/>
                <a:uFillTx/>
                <a:latin typeface="Calibri"/>
                <a:ea typeface="+mn-ea"/>
                <a:cs typeface="Calibri"/>
              </a:rPr>
              <a:t>and </a:t>
            </a:r>
            <a:r>
              <a:rPr kumimoji="0" sz="2400" b="0" i="0" u="none" strike="noStrike" kern="1200" cap="none" spc="-8" normalizeH="0" baseline="0" noProof="0" dirty="0">
                <a:ln>
                  <a:noFill/>
                </a:ln>
                <a:solidFill>
                  <a:prstClr val="black"/>
                </a:solidFill>
                <a:effectLst/>
                <a:uLnTx/>
                <a:uFillTx/>
                <a:latin typeface="Calibri"/>
                <a:ea typeface="+mn-ea"/>
                <a:cs typeface="Calibri"/>
              </a:rPr>
              <a:t>set</a:t>
            </a:r>
            <a:r>
              <a:rPr kumimoji="0" sz="2400" b="0" i="0" u="none" strike="noStrike" kern="1200" cap="none" spc="4" normalizeH="0" baseline="0" noProof="0" dirty="0">
                <a:ln>
                  <a:noFill/>
                </a:ln>
                <a:solidFill>
                  <a:prstClr val="black"/>
                </a:solidFill>
                <a:effectLst/>
                <a:uLnTx/>
                <a:uFillTx/>
                <a:latin typeface="Calibri"/>
                <a:ea typeface="+mn-ea"/>
                <a:cs typeface="Calibri"/>
              </a:rPr>
              <a:t> </a:t>
            </a:r>
            <a:r>
              <a:rPr kumimoji="0" sz="2400" b="0" i="0" u="none" strike="noStrike" kern="1200" cap="none" spc="-4" normalizeH="0" baseline="0" noProof="0" dirty="0">
                <a:ln>
                  <a:noFill/>
                </a:ln>
                <a:solidFill>
                  <a:prstClr val="black"/>
                </a:solidFill>
                <a:effectLst/>
                <a:uLnTx/>
                <a:uFillTx/>
                <a:latin typeface="Calibri"/>
                <a:ea typeface="+mn-ea"/>
                <a:cs typeface="Calibri"/>
              </a:rPr>
              <a:t>new</a:t>
            </a:r>
            <a:r>
              <a:rPr kumimoji="0" sz="2400" b="0" i="0" u="none" strike="noStrike" kern="1200" cap="none" spc="4" normalizeH="0" baseline="0" noProof="0" dirty="0">
                <a:ln>
                  <a:noFill/>
                </a:ln>
                <a:solidFill>
                  <a:prstClr val="black"/>
                </a:solidFill>
                <a:effectLst/>
                <a:uLnTx/>
                <a:uFillTx/>
                <a:latin typeface="Calibri"/>
                <a:ea typeface="+mn-ea"/>
                <a:cs typeface="Calibri"/>
              </a:rPr>
              <a:t> </a:t>
            </a:r>
            <a:r>
              <a:rPr kumimoji="0" sz="2400" b="0" i="0" u="none" strike="noStrike" kern="1200" cap="none" spc="-11" normalizeH="0" baseline="0" noProof="0" dirty="0">
                <a:ln>
                  <a:noFill/>
                </a:ln>
                <a:solidFill>
                  <a:prstClr val="black"/>
                </a:solidFill>
                <a:effectLst/>
                <a:uLnTx/>
                <a:uFillTx/>
                <a:latin typeface="Calibri"/>
                <a:ea typeface="+mn-ea"/>
                <a:cs typeface="Calibri"/>
              </a:rPr>
              <a:t>targets</a:t>
            </a:r>
            <a:endParaRPr kumimoji="0" lang="en-GB" sz="2400" b="0" i="0" u="none" strike="noStrike" kern="1200" cap="none" spc="-11" normalizeH="0" baseline="0" noProof="0" dirty="0">
              <a:ln>
                <a:noFill/>
              </a:ln>
              <a:solidFill>
                <a:prstClr val="black"/>
              </a:solidFill>
              <a:effectLst/>
              <a:uLnTx/>
              <a:uFillTx/>
              <a:latin typeface="Calibri"/>
              <a:ea typeface="+mn-ea"/>
              <a:cs typeface="Calibri"/>
            </a:endParaRPr>
          </a:p>
          <a:p>
            <a:pPr marL="180975" marR="0" lvl="0" indent="-171450" algn="l" defTabSz="914400" rtl="0" eaLnBrk="1" fontAlgn="auto" latinLnBrk="0" hangingPunct="1">
              <a:lnSpc>
                <a:spcPct val="100000"/>
              </a:lnSpc>
              <a:spcBef>
                <a:spcPts val="750"/>
              </a:spcBef>
              <a:spcAft>
                <a:spcPts val="0"/>
              </a:spcAft>
              <a:buClrTx/>
              <a:buSzTx/>
              <a:buFont typeface="Arial MT"/>
              <a:buChar char="•"/>
              <a:tabLst>
                <a:tab pos="180499" algn="l"/>
                <a:tab pos="180975" algn="l"/>
              </a:tabLst>
              <a:defRPr/>
            </a:pPr>
            <a:r>
              <a:rPr kumimoji="0" lang="en-GB" sz="2400" b="0" i="0" u="none" strike="noStrike" kern="1200" cap="none" spc="-11" normalizeH="0" baseline="0" noProof="0" dirty="0">
                <a:ln>
                  <a:noFill/>
                </a:ln>
                <a:solidFill>
                  <a:prstClr val="black"/>
                </a:solidFill>
                <a:effectLst/>
                <a:uLnTx/>
                <a:uFillTx/>
                <a:latin typeface="Calibri"/>
                <a:ea typeface="+mn-ea"/>
                <a:cs typeface="Calibri"/>
              </a:rPr>
              <a:t>Please comment on progress towards the BCU curriculum</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3" name="Picture 2">
            <a:extLst>
              <a:ext uri="{FF2B5EF4-FFF2-40B4-BE49-F238E27FC236}">
                <a16:creationId xmlns:a16="http://schemas.microsoft.com/office/drawing/2014/main" id="{8DD46609-51BF-50CB-B118-776CBF272021}"/>
              </a:ext>
            </a:extLst>
          </p:cNvPr>
          <p:cNvPicPr>
            <a:picLocks noChangeAspect="1"/>
          </p:cNvPicPr>
          <p:nvPr/>
        </p:nvPicPr>
        <p:blipFill>
          <a:blip r:embed="rId2"/>
          <a:stretch>
            <a:fillRect/>
          </a:stretch>
        </p:blipFill>
        <p:spPr>
          <a:xfrm>
            <a:off x="926872" y="1244005"/>
            <a:ext cx="3951781" cy="49685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78622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F41D1-AB89-4821-8CF9-79B5F0BEE5D1}"/>
              </a:ext>
            </a:extLst>
          </p:cNvPr>
          <p:cNvSpPr>
            <a:spLocks noGrp="1"/>
          </p:cNvSpPr>
          <p:nvPr>
            <p:ph type="title"/>
          </p:nvPr>
        </p:nvSpPr>
        <p:spPr/>
        <p:txBody>
          <a:bodyPr/>
          <a:lstStyle/>
          <a:p>
            <a:pPr algn="ctr"/>
            <a:r>
              <a:rPr lang="en-GB" spc="-45" dirty="0">
                <a:latin typeface="Calibri Light"/>
                <a:cs typeface="Calibri Light"/>
              </a:rPr>
              <a:t>Weekly</a:t>
            </a:r>
            <a:r>
              <a:rPr lang="en-GB" spc="-116" dirty="0">
                <a:latin typeface="Calibri Light"/>
                <a:cs typeface="Calibri Light"/>
              </a:rPr>
              <a:t> </a:t>
            </a:r>
            <a:r>
              <a:rPr lang="en-GB" spc="-34" dirty="0">
                <a:latin typeface="Calibri Light"/>
                <a:cs typeface="Calibri Light"/>
              </a:rPr>
              <a:t>Meeting &amp; Target Setting</a:t>
            </a:r>
            <a:endParaRPr lang="en-GB" dirty="0"/>
          </a:p>
        </p:txBody>
      </p:sp>
      <p:sp>
        <p:nvSpPr>
          <p:cNvPr id="3" name="Content Placeholder 2">
            <a:extLst>
              <a:ext uri="{FF2B5EF4-FFF2-40B4-BE49-F238E27FC236}">
                <a16:creationId xmlns:a16="http://schemas.microsoft.com/office/drawing/2014/main" id="{B3C45269-E54E-B1F7-E306-16E392C52711}"/>
              </a:ext>
            </a:extLst>
          </p:cNvPr>
          <p:cNvSpPr>
            <a:spLocks noGrp="1"/>
          </p:cNvSpPr>
          <p:nvPr>
            <p:ph idx="1"/>
          </p:nvPr>
        </p:nvSpPr>
        <p:spPr>
          <a:xfrm>
            <a:off x="1104901" y="3598325"/>
            <a:ext cx="10248900" cy="1877899"/>
          </a:xfrm>
        </p:spPr>
        <p:txBody>
          <a:bodyPr>
            <a:noAutofit/>
          </a:bodyPr>
          <a:lstStyle/>
          <a:p>
            <a:pPr marL="0" indent="0" algn="just">
              <a:buNone/>
            </a:pPr>
            <a:r>
              <a:rPr lang="en-GB" sz="3200" dirty="0">
                <a:latin typeface="Calibri" panose="020F0502020204030204" pitchFamily="34" charset="0"/>
                <a:cs typeface="Calibri" panose="020F0502020204030204" pitchFamily="34" charset="0"/>
              </a:rPr>
              <a:t>Associate Teachers </a:t>
            </a:r>
            <a:r>
              <a:rPr lang="en-GB" sz="3200" b="1" dirty="0">
                <a:latin typeface="Calibri" panose="020F0502020204030204" pitchFamily="34" charset="0"/>
                <a:cs typeface="Calibri" panose="020F0502020204030204" pitchFamily="34" charset="0"/>
              </a:rPr>
              <a:t>should</a:t>
            </a:r>
            <a:r>
              <a:rPr lang="en-GB" sz="3200" dirty="0">
                <a:latin typeface="Calibri" panose="020F0502020204030204" pitchFamily="34" charset="0"/>
                <a:cs typeface="Calibri" panose="020F0502020204030204" pitchFamily="34" charset="0"/>
              </a:rPr>
              <a:t> be sharing their Subject Specific Development Journal at the Weekly Meetings. They </a:t>
            </a:r>
            <a:r>
              <a:rPr lang="en-GB" sz="3200" b="1" dirty="0">
                <a:latin typeface="Calibri" panose="020F0502020204030204" pitchFamily="34" charset="0"/>
                <a:cs typeface="Calibri" panose="020F0502020204030204" pitchFamily="34" charset="0"/>
              </a:rPr>
              <a:t>should</a:t>
            </a:r>
            <a:r>
              <a:rPr lang="en-GB" sz="3200" dirty="0">
                <a:latin typeface="Calibri" panose="020F0502020204030204" pitchFamily="34" charset="0"/>
                <a:cs typeface="Calibri" panose="020F0502020204030204" pitchFamily="34" charset="0"/>
              </a:rPr>
              <a:t> be talking to you about how their subject knowledge has developed with links to learning from university and how they have applied it in the classroom.</a:t>
            </a:r>
          </a:p>
        </p:txBody>
      </p:sp>
      <p:pic>
        <p:nvPicPr>
          <p:cNvPr id="5" name="Picture 4">
            <a:extLst>
              <a:ext uri="{FF2B5EF4-FFF2-40B4-BE49-F238E27FC236}">
                <a16:creationId xmlns:a16="http://schemas.microsoft.com/office/drawing/2014/main" id="{2A87335F-C2EA-25D3-1BC4-C28CA8BD15DD}"/>
              </a:ext>
            </a:extLst>
          </p:cNvPr>
          <p:cNvPicPr>
            <a:picLocks noChangeAspect="1"/>
          </p:cNvPicPr>
          <p:nvPr/>
        </p:nvPicPr>
        <p:blipFill>
          <a:blip r:embed="rId2"/>
          <a:stretch>
            <a:fillRect/>
          </a:stretch>
        </p:blipFill>
        <p:spPr>
          <a:xfrm>
            <a:off x="2508131" y="1556793"/>
            <a:ext cx="7175739" cy="1702885"/>
          </a:xfrm>
          <a:prstGeom prst="rect">
            <a:avLst/>
          </a:prstGeom>
        </p:spPr>
      </p:pic>
    </p:spTree>
    <p:extLst>
      <p:ext uri="{BB962C8B-B14F-4D97-AF65-F5344CB8AC3E}">
        <p14:creationId xmlns:p14="http://schemas.microsoft.com/office/powerpoint/2010/main" val="59761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F41D1-AB89-4821-8CF9-79B5F0BEE5D1}"/>
              </a:ext>
            </a:extLst>
          </p:cNvPr>
          <p:cNvSpPr>
            <a:spLocks noGrp="1"/>
          </p:cNvSpPr>
          <p:nvPr>
            <p:ph type="title"/>
          </p:nvPr>
        </p:nvSpPr>
        <p:spPr/>
        <p:txBody>
          <a:bodyPr/>
          <a:lstStyle/>
          <a:p>
            <a:pPr algn="ctr"/>
            <a:r>
              <a:rPr lang="en-GB" spc="-45" dirty="0">
                <a:latin typeface="Calibri Light"/>
                <a:cs typeface="Calibri Light"/>
              </a:rPr>
              <a:t>Weekly</a:t>
            </a:r>
            <a:r>
              <a:rPr lang="en-GB" spc="-116" dirty="0">
                <a:latin typeface="Calibri Light"/>
                <a:cs typeface="Calibri Light"/>
              </a:rPr>
              <a:t> </a:t>
            </a:r>
            <a:r>
              <a:rPr lang="en-GB" spc="-34" dirty="0">
                <a:latin typeface="Calibri Light"/>
                <a:cs typeface="Calibri Light"/>
              </a:rPr>
              <a:t>Meeting &amp; Target Setting</a:t>
            </a:r>
            <a:endParaRPr lang="en-GB" dirty="0"/>
          </a:p>
        </p:txBody>
      </p:sp>
      <p:sp>
        <p:nvSpPr>
          <p:cNvPr id="3" name="Content Placeholder 2">
            <a:extLst>
              <a:ext uri="{FF2B5EF4-FFF2-40B4-BE49-F238E27FC236}">
                <a16:creationId xmlns:a16="http://schemas.microsoft.com/office/drawing/2014/main" id="{B3C45269-E54E-B1F7-E306-16E392C52711}"/>
              </a:ext>
            </a:extLst>
          </p:cNvPr>
          <p:cNvSpPr>
            <a:spLocks noGrp="1"/>
          </p:cNvSpPr>
          <p:nvPr>
            <p:ph idx="1"/>
          </p:nvPr>
        </p:nvSpPr>
        <p:spPr>
          <a:xfrm>
            <a:off x="1133475" y="3316779"/>
            <a:ext cx="10106025" cy="1877899"/>
          </a:xfrm>
        </p:spPr>
        <p:txBody>
          <a:bodyPr>
            <a:noAutofit/>
          </a:bodyPr>
          <a:lstStyle/>
          <a:p>
            <a:pPr marL="0" indent="0" algn="just">
              <a:buNone/>
            </a:pPr>
            <a:r>
              <a:rPr lang="en-GB" sz="3200" dirty="0"/>
              <a:t>Comments should be made relating to Professional Studies such as Behaviour Management, relationships with parents/carers, the wider roles and responsibilities of a teacher, planning and assessment.</a:t>
            </a:r>
          </a:p>
        </p:txBody>
      </p:sp>
      <p:pic>
        <p:nvPicPr>
          <p:cNvPr id="6" name="Picture 5">
            <a:extLst>
              <a:ext uri="{FF2B5EF4-FFF2-40B4-BE49-F238E27FC236}">
                <a16:creationId xmlns:a16="http://schemas.microsoft.com/office/drawing/2014/main" id="{60A6DE49-33AD-EA9B-5C95-F8DB9374A134}"/>
              </a:ext>
            </a:extLst>
          </p:cNvPr>
          <p:cNvPicPr>
            <a:picLocks noChangeAspect="1"/>
          </p:cNvPicPr>
          <p:nvPr/>
        </p:nvPicPr>
        <p:blipFill>
          <a:blip r:embed="rId2"/>
          <a:stretch>
            <a:fillRect/>
          </a:stretch>
        </p:blipFill>
        <p:spPr>
          <a:xfrm>
            <a:off x="2320710" y="1396481"/>
            <a:ext cx="7915466" cy="1440160"/>
          </a:xfrm>
          <a:prstGeom prst="rect">
            <a:avLst/>
          </a:prstGeom>
        </p:spPr>
      </p:pic>
    </p:spTree>
    <p:extLst>
      <p:ext uri="{BB962C8B-B14F-4D97-AF65-F5344CB8AC3E}">
        <p14:creationId xmlns:p14="http://schemas.microsoft.com/office/powerpoint/2010/main" val="1763546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46084-C8F7-A247-9BE3-FE8B32F7265E}"/>
              </a:ext>
            </a:extLst>
          </p:cNvPr>
          <p:cNvSpPr>
            <a:spLocks noGrp="1"/>
          </p:cNvSpPr>
          <p:nvPr>
            <p:ph type="title"/>
          </p:nvPr>
        </p:nvSpPr>
        <p:spPr>
          <a:xfrm>
            <a:off x="2152649" y="188641"/>
            <a:ext cx="7886700" cy="1325563"/>
          </a:xfrm>
        </p:spPr>
        <p:txBody>
          <a:bodyPr anchor="ctr">
            <a:normAutofit/>
          </a:bodyPr>
          <a:lstStyle/>
          <a:p>
            <a:pPr algn="ctr"/>
            <a:r>
              <a:rPr lang="en-GB" dirty="0"/>
              <a:t>Target Setting</a:t>
            </a:r>
          </a:p>
        </p:txBody>
      </p:sp>
      <p:pic>
        <p:nvPicPr>
          <p:cNvPr id="5" name="Picture 4">
            <a:extLst>
              <a:ext uri="{FF2B5EF4-FFF2-40B4-BE49-F238E27FC236}">
                <a16:creationId xmlns:a16="http://schemas.microsoft.com/office/drawing/2014/main" id="{49AB1765-DD38-6C25-6BE4-D5ED70301831}"/>
              </a:ext>
            </a:extLst>
          </p:cNvPr>
          <p:cNvPicPr>
            <a:picLocks noChangeAspect="1"/>
          </p:cNvPicPr>
          <p:nvPr/>
        </p:nvPicPr>
        <p:blipFill>
          <a:blip r:embed="rId2"/>
          <a:stretch>
            <a:fillRect/>
          </a:stretch>
        </p:blipFill>
        <p:spPr>
          <a:xfrm>
            <a:off x="2682404" y="1441678"/>
            <a:ext cx="7080721" cy="5227681"/>
          </a:xfrm>
          <a:prstGeom prst="rect">
            <a:avLst/>
          </a:prstGeom>
          <a:noFill/>
        </p:spPr>
      </p:pic>
    </p:spTree>
    <p:extLst>
      <p:ext uri="{BB962C8B-B14F-4D97-AF65-F5344CB8AC3E}">
        <p14:creationId xmlns:p14="http://schemas.microsoft.com/office/powerpoint/2010/main" val="1513512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E1329-8716-00F8-4C53-D82B614D2757}"/>
              </a:ext>
            </a:extLst>
          </p:cNvPr>
          <p:cNvSpPr>
            <a:spLocks noGrp="1"/>
          </p:cNvSpPr>
          <p:nvPr>
            <p:ph type="title"/>
          </p:nvPr>
        </p:nvSpPr>
        <p:spPr>
          <a:xfrm>
            <a:off x="2929775" y="68138"/>
            <a:ext cx="6332450" cy="677108"/>
          </a:xfrm>
        </p:spPr>
        <p:txBody>
          <a:bodyPr>
            <a:normAutofit fontScale="90000"/>
          </a:bodyPr>
          <a:lstStyle/>
          <a:p>
            <a:r>
              <a:rPr lang="en-GB" dirty="0"/>
              <a:t>Focus on Target Setting </a:t>
            </a:r>
          </a:p>
        </p:txBody>
      </p:sp>
      <p:sp>
        <p:nvSpPr>
          <p:cNvPr id="6" name="TextBox 5">
            <a:extLst>
              <a:ext uri="{FF2B5EF4-FFF2-40B4-BE49-F238E27FC236}">
                <a16:creationId xmlns:a16="http://schemas.microsoft.com/office/drawing/2014/main" id="{4F37433B-F961-0B3F-E015-F89BA5E6CBA5}"/>
              </a:ext>
            </a:extLst>
          </p:cNvPr>
          <p:cNvSpPr txBox="1"/>
          <p:nvPr/>
        </p:nvSpPr>
        <p:spPr>
          <a:xfrm>
            <a:off x="723899" y="898755"/>
            <a:ext cx="10010775" cy="515525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ea typeface="Times New Roman" panose="02020603050405020304" pitchFamily="18" charset="0"/>
                <a:cs typeface="+mn-cs"/>
              </a:rPr>
              <a:t>Target Setting: </a:t>
            </a:r>
            <a:r>
              <a:rPr kumimoji="0" lang="en-GB" sz="2000" b="0" i="0" u="none" strike="noStrike" kern="1200" cap="none" spc="0" normalizeH="0" baseline="0" noProof="0" dirty="0">
                <a:ln>
                  <a:noFill/>
                </a:ln>
                <a:solidFill>
                  <a:prstClr val="black"/>
                </a:solidFill>
                <a:effectLst/>
                <a:uLnTx/>
                <a:uFillTx/>
                <a:ea typeface="Arial" panose="020B0604020202020204" pitchFamily="34" charset="0"/>
                <a:cs typeface="+mn-cs"/>
              </a:rPr>
              <a:t>At least one subject specific target should be set following an observation. This should include </a:t>
            </a:r>
            <a:r>
              <a:rPr kumimoji="0" lang="en-GB" sz="2000" b="1" i="0" u="none" strike="noStrike" kern="1200" cap="none" spc="0" normalizeH="0" baseline="0" noProof="0" dirty="0">
                <a:ln>
                  <a:noFill/>
                </a:ln>
                <a:solidFill>
                  <a:srgbClr val="00B050"/>
                </a:solidFill>
                <a:effectLst/>
                <a:uLnTx/>
                <a:uFillTx/>
                <a:ea typeface="+mn-ea"/>
                <a:cs typeface="+mn-cs"/>
              </a:rPr>
              <a:t>what</a:t>
            </a:r>
            <a:r>
              <a:rPr kumimoji="0" lang="en-GB" sz="2000" b="0" i="0" u="none" strike="noStrike" kern="1200" cap="none" spc="0" normalizeH="0" baseline="0" noProof="0" dirty="0">
                <a:ln>
                  <a:noFill/>
                </a:ln>
                <a:solidFill>
                  <a:srgbClr val="00B050"/>
                </a:solidFill>
                <a:effectLst/>
                <a:uLnTx/>
                <a:uFillTx/>
                <a:ea typeface="+mn-ea"/>
                <a:cs typeface="+mn-cs"/>
              </a:rPr>
              <a:t> is the next step (to support Associate Teacher progress)</a:t>
            </a:r>
            <a:r>
              <a:rPr kumimoji="0" lang="en-GB" sz="2000" b="0" i="0" u="none" strike="noStrike" kern="1200" cap="none" spc="0" normalizeH="0" baseline="0" noProof="0" dirty="0">
                <a:ln>
                  <a:noFill/>
                </a:ln>
                <a:solidFill>
                  <a:prstClr val="black"/>
                </a:solidFill>
                <a:effectLst/>
                <a:uLnTx/>
                <a:uFillTx/>
                <a:ea typeface="Arial" panose="020B0604020202020204" pitchFamily="34" charset="0"/>
                <a:cs typeface="+mn-cs"/>
              </a:rPr>
              <a:t> </a:t>
            </a:r>
            <a:r>
              <a:rPr kumimoji="0" lang="en-GB" sz="2000" b="1" i="0" u="none" strike="noStrike" kern="1200" cap="none" spc="0" normalizeH="0" baseline="0" noProof="0" dirty="0">
                <a:ln>
                  <a:noFill/>
                </a:ln>
                <a:solidFill>
                  <a:srgbClr val="0070C0"/>
                </a:solidFill>
                <a:effectLst/>
                <a:uLnTx/>
                <a:uFillTx/>
                <a:ea typeface="+mn-ea"/>
                <a:cs typeface="+mn-cs"/>
              </a:rPr>
              <a:t>why</a:t>
            </a:r>
            <a:r>
              <a:rPr kumimoji="0" lang="en-GB" sz="2000" b="0" i="0" u="none" strike="noStrike" kern="1200" cap="none" spc="0" normalizeH="0" baseline="0" noProof="0" dirty="0">
                <a:ln>
                  <a:noFill/>
                </a:ln>
                <a:solidFill>
                  <a:srgbClr val="0070C0"/>
                </a:solidFill>
                <a:effectLst/>
                <a:uLnTx/>
                <a:uFillTx/>
                <a:ea typeface="+mn-ea"/>
                <a:cs typeface="+mn-cs"/>
              </a:rPr>
              <a:t> is this important (impact on pupil progress)</a:t>
            </a:r>
            <a:r>
              <a:rPr kumimoji="0" lang="en-GB" sz="2000" b="0" i="0" u="none" strike="noStrike" kern="1200" cap="none" spc="0" normalizeH="0" baseline="0" noProof="0" dirty="0">
                <a:ln>
                  <a:noFill/>
                </a:ln>
                <a:solidFill>
                  <a:srgbClr val="0070C0"/>
                </a:solidFill>
                <a:effectLst/>
                <a:uLnTx/>
                <a:uFillTx/>
                <a:ea typeface="Arial" panose="020B0604020202020204" pitchFamily="34" charset="0"/>
                <a:cs typeface="+mn-cs"/>
              </a:rPr>
              <a:t> </a:t>
            </a:r>
            <a:r>
              <a:rPr kumimoji="0" lang="en-GB" sz="2000" b="0" i="0" u="none" strike="noStrike" kern="1200" cap="none" spc="0" normalizeH="0" baseline="0" noProof="0" dirty="0">
                <a:ln>
                  <a:noFill/>
                </a:ln>
                <a:solidFill>
                  <a:prstClr val="black"/>
                </a:solidFill>
                <a:effectLst/>
                <a:uLnTx/>
                <a:uFillTx/>
                <a:ea typeface="Arial" panose="020B0604020202020204" pitchFamily="34" charset="0"/>
                <a:cs typeface="+mn-cs"/>
              </a:rPr>
              <a:t>and </a:t>
            </a:r>
            <a:r>
              <a:rPr kumimoji="0" lang="en-GB" sz="2000" b="1" i="0" u="none" strike="noStrike" kern="1200" cap="none" spc="0" normalizeH="0" baseline="0" noProof="0" dirty="0">
                <a:ln>
                  <a:noFill/>
                </a:ln>
                <a:solidFill>
                  <a:srgbClr val="ED7D31"/>
                </a:solidFill>
                <a:effectLst/>
                <a:uLnTx/>
                <a:uFillTx/>
                <a:ea typeface="+mn-ea"/>
                <a:cs typeface="+mn-cs"/>
              </a:rPr>
              <a:t>how</a:t>
            </a:r>
            <a:r>
              <a:rPr kumimoji="0" lang="en-GB" sz="2000" b="0" i="0" u="none" strike="noStrike" kern="1200" cap="none" spc="0" normalizeH="0" baseline="0" noProof="0" dirty="0">
                <a:ln>
                  <a:noFill/>
                </a:ln>
                <a:solidFill>
                  <a:srgbClr val="ED7D31"/>
                </a:solidFill>
                <a:effectLst/>
                <a:uLnTx/>
                <a:uFillTx/>
                <a:ea typeface="+mn-ea"/>
                <a:cs typeface="+mn-cs"/>
              </a:rPr>
              <a:t> will this be achieved (what actions are needed?)</a:t>
            </a:r>
            <a:endParaRPr kumimoji="0" lang="en-GB" sz="2000" b="0" i="0" u="none" strike="noStrike" kern="1200" cap="none" spc="0" normalizeH="0" baseline="0" noProof="0" dirty="0">
              <a:ln>
                <a:noFill/>
              </a:ln>
              <a:solidFill>
                <a:prstClr val="black"/>
              </a:solidFill>
              <a:effectLst/>
              <a:uLnTx/>
              <a:uFillTx/>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B050"/>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B050"/>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ea typeface="+mn-ea"/>
                <a:cs typeface="+mn-cs"/>
              </a:rPr>
              <a:t>PE EXAMPLE: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B050"/>
                </a:solidFill>
                <a:effectLst/>
                <a:uLnTx/>
                <a:uFillTx/>
                <a:ea typeface="+mn-ea"/>
                <a:cs typeface="+mn-cs"/>
              </a:rPr>
              <a:t>To scaffold the learning </a:t>
            </a:r>
            <a:r>
              <a:rPr kumimoji="0" lang="en-GB" sz="2000" b="0" i="0" u="none" strike="noStrike" kern="1200" cap="none" spc="0" normalizeH="0" baseline="0" noProof="0" dirty="0">
                <a:ln>
                  <a:noFill/>
                </a:ln>
                <a:solidFill>
                  <a:srgbClr val="0070C0"/>
                </a:solidFill>
                <a:effectLst/>
                <a:uLnTx/>
                <a:uFillTx/>
                <a:ea typeface="+mn-ea"/>
                <a:cs typeface="+mn-cs"/>
              </a:rPr>
              <a:t>to enable all children to demonstrate the skill of jumping from 2 feet to 2 feet </a:t>
            </a:r>
            <a:r>
              <a:rPr kumimoji="0" lang="en-GB" sz="2000" b="0" i="0" u="none" strike="noStrike" kern="1200" cap="none" spc="0" normalizeH="0" baseline="0" noProof="0" dirty="0">
                <a:ln>
                  <a:noFill/>
                </a:ln>
                <a:solidFill>
                  <a:srgbClr val="E36C0A"/>
                </a:solidFill>
                <a:effectLst/>
                <a:uLnTx/>
                <a:uFillTx/>
                <a:ea typeface="+mn-ea"/>
                <a:cs typeface="+mn-cs"/>
              </a:rPr>
              <a:t>using the STEP model.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ea typeface="+mn-ea"/>
                <a:cs typeface="+mn-cs"/>
              </a:rPr>
              <a:t>MATHS EXAMPLE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B050"/>
                </a:solidFill>
                <a:effectLst/>
                <a:uLnTx/>
                <a:uFillTx/>
                <a:ea typeface="+mn-ea"/>
                <a:cs typeface="+mn-cs"/>
              </a:rPr>
              <a:t>To use concrete resources for column addition </a:t>
            </a:r>
            <a:r>
              <a:rPr kumimoji="0" lang="en-GB" sz="2000" b="0" i="0" u="none" strike="noStrike" kern="1200" cap="none" spc="0" normalizeH="0" baseline="0" noProof="0" dirty="0">
                <a:ln>
                  <a:noFill/>
                </a:ln>
                <a:solidFill>
                  <a:srgbClr val="4F81BD"/>
                </a:solidFill>
                <a:effectLst/>
                <a:uLnTx/>
                <a:uFillTx/>
                <a:ea typeface="+mn-ea"/>
                <a:cs typeface="+mn-cs"/>
              </a:rPr>
              <a:t>to ensure secure procedural knowledge </a:t>
            </a:r>
            <a:r>
              <a:rPr kumimoji="0" lang="en-GB" sz="2000" b="0" i="0" u="none" strike="noStrike" kern="1200" cap="none" spc="0" normalizeH="0" baseline="0" noProof="0" dirty="0">
                <a:ln>
                  <a:noFill/>
                </a:ln>
                <a:solidFill>
                  <a:srgbClr val="F79646"/>
                </a:solidFill>
                <a:effectLst/>
                <a:uLnTx/>
                <a:uFillTx/>
                <a:ea typeface="+mn-ea"/>
                <a:cs typeface="+mn-cs"/>
              </a:rPr>
              <a:t>by modelling methods using concrete resources and provide opportunities for pupil to use them alongside the abstract.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ea typeface="+mn-ea"/>
                <a:cs typeface="+mn-cs"/>
              </a:rPr>
              <a:t>HISTORY EXAMPLE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B050"/>
                </a:solidFill>
                <a:effectLst/>
                <a:uLnTx/>
                <a:uFillTx/>
                <a:ea typeface="Times New Roman" panose="02020603050405020304" pitchFamily="18" charset="0"/>
                <a:cs typeface="+mn-cs"/>
              </a:rPr>
              <a:t>To embed effective use of timelines in your history teaching </a:t>
            </a:r>
            <a:r>
              <a:rPr kumimoji="0" lang="en-GB" sz="2000" b="0" i="0" u="none" strike="noStrike" kern="1200" cap="none" spc="0" normalizeH="0" baseline="0" noProof="0" dirty="0">
                <a:ln>
                  <a:noFill/>
                </a:ln>
                <a:solidFill>
                  <a:srgbClr val="0070C0"/>
                </a:solidFill>
                <a:effectLst/>
                <a:uLnTx/>
                <a:uFillTx/>
                <a:ea typeface="Times New Roman" panose="02020603050405020304" pitchFamily="18" charset="0"/>
                <a:cs typeface="+mn-cs"/>
              </a:rPr>
              <a:t>in order to develop and secure children’s chronological knowledge </a:t>
            </a:r>
            <a:r>
              <a:rPr kumimoji="0" lang="en-GB" sz="2000" b="0" i="0" u="none" strike="noStrike" kern="1200" cap="none" spc="0" normalizeH="0" baseline="0" noProof="0" dirty="0">
                <a:ln>
                  <a:noFill/>
                </a:ln>
                <a:solidFill>
                  <a:srgbClr val="E36C0A"/>
                </a:solidFill>
                <a:effectLst/>
                <a:uLnTx/>
                <a:uFillTx/>
                <a:ea typeface="Times New Roman" panose="02020603050405020304" pitchFamily="18" charset="0"/>
                <a:cs typeface="+mn-cs"/>
              </a:rPr>
              <a:t>by revisiting university taught sessions for specific examples and including them within your history planning and teaching.</a:t>
            </a:r>
            <a:endParaRPr kumimoji="0" lang="en-GB" sz="20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9907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833CF-FA53-4DE9-8A35-2C9E3BD1005B}"/>
              </a:ext>
            </a:extLst>
          </p:cNvPr>
          <p:cNvSpPr>
            <a:spLocks noGrp="1"/>
          </p:cNvSpPr>
          <p:nvPr>
            <p:ph type="title"/>
          </p:nvPr>
        </p:nvSpPr>
        <p:spPr>
          <a:xfrm>
            <a:off x="838200" y="231572"/>
            <a:ext cx="10515600" cy="1325563"/>
          </a:xfrm>
        </p:spPr>
        <p:txBody>
          <a:bodyPr/>
          <a:lstStyle/>
          <a:p>
            <a:r>
              <a:rPr lang="en-GB" dirty="0"/>
              <a:t>Assessment Tracker – Theme C</a:t>
            </a:r>
          </a:p>
        </p:txBody>
      </p:sp>
      <p:pic>
        <p:nvPicPr>
          <p:cNvPr id="4" name="Content Placeholder 4">
            <a:extLst>
              <a:ext uri="{FF2B5EF4-FFF2-40B4-BE49-F238E27FC236}">
                <a16:creationId xmlns:a16="http://schemas.microsoft.com/office/drawing/2014/main" id="{3D51D1AF-3347-4AB8-8E89-0A26B0E4D301}"/>
              </a:ext>
            </a:extLst>
          </p:cNvPr>
          <p:cNvPicPr>
            <a:picLocks noChangeAspect="1"/>
          </p:cNvPicPr>
          <p:nvPr/>
        </p:nvPicPr>
        <p:blipFill>
          <a:blip r:embed="rId3"/>
          <a:stretch>
            <a:fillRect/>
          </a:stretch>
        </p:blipFill>
        <p:spPr>
          <a:xfrm>
            <a:off x="588580" y="1557135"/>
            <a:ext cx="6281730" cy="4337060"/>
          </a:xfrm>
          <a:prstGeom prst="rect">
            <a:avLst/>
          </a:prstGeom>
        </p:spPr>
      </p:pic>
      <p:sp>
        <p:nvSpPr>
          <p:cNvPr id="5" name="TextBox 4">
            <a:extLst>
              <a:ext uri="{FF2B5EF4-FFF2-40B4-BE49-F238E27FC236}">
                <a16:creationId xmlns:a16="http://schemas.microsoft.com/office/drawing/2014/main" id="{0CBCDFED-3BA1-87A7-DE7D-6170BB2C3C74}"/>
              </a:ext>
            </a:extLst>
          </p:cNvPr>
          <p:cNvSpPr txBox="1"/>
          <p:nvPr/>
        </p:nvSpPr>
        <p:spPr>
          <a:xfrm>
            <a:off x="6999889" y="1397675"/>
            <a:ext cx="4687614" cy="489364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This is a copy of Theme C. You will see that the colour coding as for our Phase 1, Phase 2 and Phase 3 of both our BAQTS and PGCE Curriculum coincides with our Primary Assessment Tracker. Theme C, focusing on subject knowledge looks different to last year as we have combined the evidence for this section with the Subject Specific Development Journal which PGCE Associate Teachers should be sharing with you. </a:t>
            </a:r>
          </a:p>
        </p:txBody>
      </p:sp>
    </p:spTree>
    <p:extLst>
      <p:ext uri="{BB962C8B-B14F-4D97-AF65-F5344CB8AC3E}">
        <p14:creationId xmlns:p14="http://schemas.microsoft.com/office/powerpoint/2010/main" val="1470235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C0D8D-EDF4-456A-825B-A5EDEF7EFC3B}"/>
              </a:ext>
            </a:extLst>
          </p:cNvPr>
          <p:cNvSpPr>
            <a:spLocks noGrp="1"/>
          </p:cNvSpPr>
          <p:nvPr>
            <p:ph type="title"/>
          </p:nvPr>
        </p:nvSpPr>
        <p:spPr/>
        <p:txBody>
          <a:bodyPr/>
          <a:lstStyle/>
          <a:p>
            <a:r>
              <a:rPr lang="en-GB" dirty="0"/>
              <a:t>Assessment Tracker – A, B, D, E, F</a:t>
            </a:r>
          </a:p>
        </p:txBody>
      </p:sp>
      <p:pic>
        <p:nvPicPr>
          <p:cNvPr id="5" name="Picture 4">
            <a:extLst>
              <a:ext uri="{FF2B5EF4-FFF2-40B4-BE49-F238E27FC236}">
                <a16:creationId xmlns:a16="http://schemas.microsoft.com/office/drawing/2014/main" id="{7AE163D5-2C7A-4C34-B98A-E42C7CFE0631}"/>
              </a:ext>
            </a:extLst>
          </p:cNvPr>
          <p:cNvPicPr>
            <a:picLocks noChangeAspect="1"/>
          </p:cNvPicPr>
          <p:nvPr/>
        </p:nvPicPr>
        <p:blipFill>
          <a:blip r:embed="rId2"/>
          <a:stretch>
            <a:fillRect/>
          </a:stretch>
        </p:blipFill>
        <p:spPr>
          <a:xfrm>
            <a:off x="1768641" y="1426244"/>
            <a:ext cx="7510891" cy="5263314"/>
          </a:xfrm>
          <a:prstGeom prst="rect">
            <a:avLst/>
          </a:prstGeom>
        </p:spPr>
      </p:pic>
    </p:spTree>
    <p:extLst>
      <p:ext uri="{BB962C8B-B14F-4D97-AF65-F5344CB8AC3E}">
        <p14:creationId xmlns:p14="http://schemas.microsoft.com/office/powerpoint/2010/main" val="226797104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7ECB78A8-71EB-40EF-B99A-99EECF438232}" vid="{DBB4293E-37B8-46BD-851E-FBE47085B1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488</Words>
  <Application>Microsoft Office PowerPoint</Application>
  <PresentationFormat>Widescreen</PresentationFormat>
  <Paragraphs>28</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MT</vt:lpstr>
      <vt:lpstr>Calibri</vt:lpstr>
      <vt:lpstr>Calibri Light</vt:lpstr>
      <vt:lpstr>1_Office Theme</vt:lpstr>
      <vt:lpstr>PowerPoint Presentation</vt:lpstr>
      <vt:lpstr>Weekly Meeting &amp; Target Setting</vt:lpstr>
      <vt:lpstr>Weekly Meeting &amp; Target Setting</vt:lpstr>
      <vt:lpstr>Weekly Meeting &amp; Target Setting</vt:lpstr>
      <vt:lpstr>Target Setting</vt:lpstr>
      <vt:lpstr>Focus on Target Setting </vt:lpstr>
      <vt:lpstr>Assessment Tracker – Theme C</vt:lpstr>
      <vt:lpstr>Assessment Tracker – A, B, D, E, F</vt:lpstr>
    </vt:vector>
  </TitlesOfParts>
  <Company>Birmingham City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Whitacre</dc:creator>
  <cp:lastModifiedBy>Anne Whitacre</cp:lastModifiedBy>
  <cp:revision>1</cp:revision>
  <dcterms:created xsi:type="dcterms:W3CDTF">2023-11-15T16:57:48Z</dcterms:created>
  <dcterms:modified xsi:type="dcterms:W3CDTF">2023-11-15T17:07:24Z</dcterms:modified>
</cp:coreProperties>
</file>